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3" r:id="rId1"/>
  </p:sldMasterIdLst>
  <p:handoutMasterIdLst>
    <p:handoutMasterId r:id="rId35"/>
  </p:handoutMasterIdLst>
  <p:sldIdLst>
    <p:sldId id="257" r:id="rId2"/>
    <p:sldId id="258" r:id="rId3"/>
    <p:sldId id="259" r:id="rId4"/>
    <p:sldId id="260" r:id="rId5"/>
    <p:sldId id="261" r:id="rId6"/>
    <p:sldId id="314" r:id="rId7"/>
    <p:sldId id="317" r:id="rId8"/>
    <p:sldId id="262" r:id="rId9"/>
    <p:sldId id="319" r:id="rId10"/>
    <p:sldId id="320" r:id="rId11"/>
    <p:sldId id="321" r:id="rId12"/>
    <p:sldId id="322" r:id="rId13"/>
    <p:sldId id="323" r:id="rId14"/>
    <p:sldId id="324" r:id="rId15"/>
    <p:sldId id="327" r:id="rId16"/>
    <p:sldId id="328" r:id="rId17"/>
    <p:sldId id="266" r:id="rId18"/>
    <p:sldId id="267" r:id="rId19"/>
    <p:sldId id="302" r:id="rId20"/>
    <p:sldId id="307" r:id="rId21"/>
    <p:sldId id="315" r:id="rId22"/>
    <p:sldId id="273" r:id="rId23"/>
    <p:sldId id="274" r:id="rId24"/>
    <p:sldId id="299" r:id="rId25"/>
    <p:sldId id="275" r:id="rId26"/>
    <p:sldId id="325" r:id="rId27"/>
    <p:sldId id="326" r:id="rId28"/>
    <p:sldId id="281" r:id="rId29"/>
    <p:sldId id="282" r:id="rId30"/>
    <p:sldId id="316" r:id="rId31"/>
    <p:sldId id="312" r:id="rId32"/>
    <p:sldId id="300" r:id="rId33"/>
    <p:sldId id="283" r:id="rId34"/>
  </p:sldIdLst>
  <p:sldSz cx="9144000" cy="6858000" type="screen4x3"/>
  <p:notesSz cx="9309100" cy="7023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9999"/>
    <a:srgbClr val="00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00" y="40"/>
      </p:cViewPr>
      <p:guideLst>
        <p:guide orient="horz" pos="2772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448F7E9-3A3D-4C27-B161-2B3EED1B83B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BFB496D-9AD5-43D9-85B1-0467B2E3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19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3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0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16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7">
            <a:hlinkClick r:id="rId3" action="ppaction://hlinksldjump"/>
          </p:cNvPr>
          <p:cNvSpPr>
            <a:spLocks noChangeArrowheads="1"/>
          </p:cNvSpPr>
          <p:nvPr userDrawn="1"/>
        </p:nvSpPr>
        <p:spPr bwMode="auto">
          <a:xfrm>
            <a:off x="444500" y="238125"/>
            <a:ext cx="7254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" name="Rectangle 68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7467600" y="7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5" name="Rectangle 69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420100" y="7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6" name="Rectangle 70">
            <a:hlinkClick r:id=""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7940675" y="50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4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2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4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0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8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0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5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" Target="../slides/slid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file:///D:\Chapter34\A_PRINT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file:///D:\TheAmericans.ppt#-1,3,PowerPoint Presentation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6568B-2409-4455-9F0F-25C297E8D70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C0FC-C159-4D14-8949-E72B957EFA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4">
            <a:hlinkClick r:id="rId15" action="ppaction://hlinkpres?slideindex=3&amp;slidetitle=PowerPoint Presentation"/>
          </p:cNvPr>
          <p:cNvSpPr>
            <a:spLocks noChangeArrowheads="1"/>
          </p:cNvSpPr>
          <p:nvPr userDrawn="1"/>
        </p:nvSpPr>
        <p:spPr bwMode="auto">
          <a:xfrm>
            <a:off x="7467600" y="7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9" name="Rectangle 85">
            <a:hlinkClick r:id="rId16" action="ppaction://hlinkpres?slideindex=1&amp;slidetitle="/>
          </p:cNvPr>
          <p:cNvSpPr>
            <a:spLocks noChangeArrowheads="1"/>
          </p:cNvSpPr>
          <p:nvPr userDrawn="1"/>
        </p:nvSpPr>
        <p:spPr bwMode="auto">
          <a:xfrm>
            <a:off x="7924800" y="7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0" name="Rectangle 86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382000" y="7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1" name="Rectangle 88">
            <a:hlinkClick r:id="rId17" action="ppaction://hlinksldjump"/>
          </p:cNvPr>
          <p:cNvSpPr>
            <a:spLocks noChangeArrowheads="1"/>
          </p:cNvSpPr>
          <p:nvPr userDrawn="1"/>
        </p:nvSpPr>
        <p:spPr bwMode="auto">
          <a:xfrm>
            <a:off x="444500" y="238125"/>
            <a:ext cx="7254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" name="Rectangle 90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7467600" y="7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" name="Rectangle 91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420100" y="7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" name="Rectangle 92">
            <a:hlinkClick r:id=""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7940675" y="50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65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7.xml"/><Relationship Id="rId7" Type="http://schemas.openxmlformats.org/officeDocument/2006/relationships/slide" Target="slide2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19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Chapter34\soldiers_baghdad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file:///D:\Chapter34\21foreigntrade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file:///D:\Chapter34\24jacksoncartoon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D:\Chapter34\bostonteaparty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2046288" y="2503488"/>
            <a:ext cx="5967412" cy="2024062"/>
            <a:chOff x="1289" y="1577"/>
            <a:chExt cx="3759" cy="1275"/>
          </a:xfrm>
        </p:grpSpPr>
        <p:sp>
          <p:nvSpPr>
            <p:cNvPr id="4105" name="AutoShape 3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289" y="1582"/>
              <a:ext cx="1097" cy="240"/>
            </a:xfrm>
            <a:prstGeom prst="roundRect">
              <a:avLst>
                <a:gd name="adj" fmla="val 16667"/>
              </a:avLst>
            </a:prstGeom>
            <a:solidFill>
              <a:srgbClr val="009999"/>
            </a:solidFill>
            <a:ln w="22225">
              <a:solidFill>
                <a:srgbClr val="0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SECTION 1</a:t>
              </a:r>
            </a:p>
          </p:txBody>
        </p:sp>
        <p:sp>
          <p:nvSpPr>
            <p:cNvPr id="4106" name="AutoShape 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289" y="1936"/>
              <a:ext cx="1097" cy="240"/>
            </a:xfrm>
            <a:prstGeom prst="roundRect">
              <a:avLst>
                <a:gd name="adj" fmla="val 16667"/>
              </a:avLst>
            </a:prstGeom>
            <a:solidFill>
              <a:srgbClr val="009999"/>
            </a:solidFill>
            <a:ln w="22225">
              <a:solidFill>
                <a:srgbClr val="0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SECTION 2</a:t>
              </a:r>
            </a:p>
          </p:txBody>
        </p:sp>
        <p:sp>
          <p:nvSpPr>
            <p:cNvPr id="4107" name="AutoShape 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289" y="2272"/>
              <a:ext cx="1097" cy="240"/>
            </a:xfrm>
            <a:prstGeom prst="roundRect">
              <a:avLst>
                <a:gd name="adj" fmla="val 16667"/>
              </a:avLst>
            </a:prstGeom>
            <a:solidFill>
              <a:srgbClr val="009999"/>
            </a:solidFill>
            <a:ln w="22225">
              <a:solidFill>
                <a:srgbClr val="0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SECTION 3</a:t>
              </a:r>
            </a:p>
          </p:txBody>
        </p:sp>
        <p:sp>
          <p:nvSpPr>
            <p:cNvPr id="4108" name="AutoShape 6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289" y="2608"/>
              <a:ext cx="1097" cy="240"/>
            </a:xfrm>
            <a:prstGeom prst="roundRect">
              <a:avLst>
                <a:gd name="adj" fmla="val 16667"/>
              </a:avLst>
            </a:prstGeom>
            <a:solidFill>
              <a:srgbClr val="009999"/>
            </a:solidFill>
            <a:ln w="22225">
              <a:solidFill>
                <a:srgbClr val="0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SECTION 4</a:t>
              </a:r>
            </a:p>
          </p:txBody>
        </p:sp>
        <p:sp>
          <p:nvSpPr>
            <p:cNvPr id="4109" name="Text Box 7"/>
            <p:cNvSpPr txBox="1">
              <a:spLocks noChangeArrowheads="1"/>
            </p:cNvSpPr>
            <p:nvPr/>
          </p:nvSpPr>
          <p:spPr bwMode="auto">
            <a:xfrm>
              <a:off x="2424" y="1577"/>
              <a:ext cx="2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The 1990s and the New Millennium</a:t>
              </a:r>
            </a:p>
          </p:txBody>
        </p:sp>
        <p:sp>
          <p:nvSpPr>
            <p:cNvPr id="4110" name="Text Box 8"/>
            <p:cNvSpPr txBox="1">
              <a:spLocks noChangeArrowheads="1"/>
            </p:cNvSpPr>
            <p:nvPr/>
          </p:nvSpPr>
          <p:spPr bwMode="auto">
            <a:xfrm>
              <a:off x="2424" y="1940"/>
              <a:ext cx="19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The New Global Economy</a:t>
              </a:r>
            </a:p>
          </p:txBody>
        </p:sp>
        <p:sp>
          <p:nvSpPr>
            <p:cNvPr id="4111" name="Text Box 9"/>
            <p:cNvSpPr txBox="1">
              <a:spLocks noChangeArrowheads="1"/>
            </p:cNvSpPr>
            <p:nvPr/>
          </p:nvSpPr>
          <p:spPr bwMode="auto">
            <a:xfrm>
              <a:off x="2424" y="2262"/>
              <a:ext cx="21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Technology and Modern Life</a:t>
              </a:r>
            </a:p>
          </p:txBody>
        </p:sp>
        <p:sp>
          <p:nvSpPr>
            <p:cNvPr id="4112" name="Text Box 10"/>
            <p:cNvSpPr txBox="1">
              <a:spLocks noChangeArrowheads="1"/>
            </p:cNvSpPr>
            <p:nvPr/>
          </p:nvSpPr>
          <p:spPr bwMode="auto">
            <a:xfrm>
              <a:off x="2424" y="2602"/>
              <a:ext cx="23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The Changing Face of America</a:t>
              </a:r>
            </a:p>
          </p:txBody>
        </p:sp>
      </p:grp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1773238" y="900113"/>
            <a:ext cx="625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A50021"/>
                </a:solidFill>
                <a:latin typeface="Arial" panose="020B0604020202020204" pitchFamily="34" charset="0"/>
              </a:rPr>
              <a:t>The United States in Today</a:t>
            </a:r>
            <a:r>
              <a:rPr lang="ja-JP" altLang="en-US" b="1">
                <a:solidFill>
                  <a:srgbClr val="A50021"/>
                </a:solidFill>
                <a:latin typeface="Arial" panose="020B0604020202020204" pitchFamily="34" charset="0"/>
              </a:rPr>
              <a:t>’</a:t>
            </a:r>
            <a:r>
              <a:rPr lang="en-US" altLang="ja-JP" b="1">
                <a:solidFill>
                  <a:srgbClr val="A50021"/>
                </a:solidFill>
                <a:latin typeface="Arial" panose="020B0604020202020204" pitchFamily="34" charset="0"/>
              </a:rPr>
              <a:t>s World </a:t>
            </a:r>
            <a:endParaRPr lang="en-US" altLang="en-US" b="1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Rectangl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981200" y="2438400"/>
            <a:ext cx="1828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02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981200" y="2971800"/>
            <a:ext cx="1828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03" name="Rectangl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981200" y="3505200"/>
            <a:ext cx="1828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104" name="Rectangl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958975" y="41306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73238" y="1695450"/>
            <a:ext cx="4338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9999"/>
                </a:solidFill>
                <a:latin typeface="Arial" charset="0"/>
                <a:ea typeface="ＭＳ Ｐゴシック" charset="0"/>
              </a:rPr>
              <a:t>continued</a:t>
            </a:r>
            <a:r>
              <a:rPr lang="en-US" sz="1600" b="1">
                <a:latin typeface="Arial" charset="0"/>
                <a:ea typeface="ＭＳ Ｐゴシック" charset="0"/>
              </a:rPr>
              <a:t> </a:t>
            </a:r>
            <a:r>
              <a:rPr lang="en-US" sz="16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Partisan Politics and Impeachment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773238" y="2174875"/>
            <a:ext cx="53133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The 1996 Election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Budget standoff, strong economy, welfare reform help reelect Clinton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Gets 49% popular vote; defeats Senator Bob Dole, H. Ross Perot</a:t>
            </a: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3320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3321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773238" y="3657600"/>
            <a:ext cx="5313362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Clinton Impeached</a:t>
            </a:r>
            <a:endParaRPr lang="en-US" altLang="en-US" sz="20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Clinton accused of improperly using money for 1984 governor</a:t>
            </a:r>
            <a:r>
              <a:rPr lang="ja-JP" altLang="en-US" sz="1800">
                <a:latin typeface="Arial" panose="020B0604020202020204" pitchFamily="34" charset="0"/>
              </a:rPr>
              <a:t>’</a:t>
            </a:r>
            <a:r>
              <a:rPr lang="en-US" altLang="ja-JP" sz="1800">
                <a:latin typeface="Arial" panose="020B0604020202020204" pitchFamily="34" charset="0"/>
              </a:rPr>
              <a:t>s race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Accused of lying under oath about improper relationship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House approves impeachment articles: perjury, obstruction of justice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Trial January 1999; Senate acquits 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28" grpId="0" autoUpdateAnimBg="0"/>
      <p:bldP spid="819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73238" y="1598613"/>
            <a:ext cx="4500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The Race for the White House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773238" y="2174875"/>
            <a:ext cx="5313362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Election Night Confusion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Democrats nominate Vice President </a:t>
            </a:r>
            <a:r>
              <a:rPr lang="en-US" sz="1800" b="1" smtClean="0">
                <a:solidFill>
                  <a:srgbClr val="008000"/>
                </a:solidFill>
                <a:latin typeface="Arial" charset="0"/>
              </a:rPr>
              <a:t>Al Gore</a:t>
            </a:r>
            <a:endParaRPr lang="en-US" sz="18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Republicans choose Texas governor </a:t>
            </a:r>
            <a:r>
              <a:rPr lang="en-US" sz="1800" b="1" smtClean="0">
                <a:solidFill>
                  <a:srgbClr val="008000"/>
                </a:solidFill>
                <a:latin typeface="Arial" charset="0"/>
              </a:rPr>
              <a:t>George W. Bush</a:t>
            </a:r>
            <a:endParaRPr lang="en-US" sz="18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Ralph Nader, Green Party, promote environment, liberal causes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Close race: Florida electoral votes needed to win presidency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As votes counted, lead shifts repeatedly between Gore, Bush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Bush wins by narrow margin, triggers automatic recount</a:t>
            </a: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4344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4345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4341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6" grpId="0" autoUpdateAnimBg="0"/>
      <p:bldP spid="8398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73238" y="1695450"/>
            <a:ext cx="3851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9999"/>
                </a:solidFill>
                <a:latin typeface="Arial" charset="0"/>
                <a:ea typeface="ＭＳ Ｐゴシック" charset="0"/>
              </a:rPr>
              <a:t>continued</a:t>
            </a:r>
            <a:r>
              <a:rPr lang="en-US" sz="1600" b="1">
                <a:latin typeface="Arial" charset="0"/>
                <a:ea typeface="ＭＳ Ｐゴシック" charset="0"/>
              </a:rPr>
              <a:t> </a:t>
            </a:r>
            <a:r>
              <a:rPr lang="en-US" sz="16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The Race for the White House</a:t>
            </a:r>
            <a:endParaRPr lang="en-US" sz="2400" b="1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773238" y="2174875"/>
            <a:ext cx="53133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Dispute Rages in Florida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Recount gives Bush narrow win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Alleged voting irregularities in several counties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Gore campaign requests manual recount in 4 Democratic counties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5368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5369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1773238" y="3646488"/>
            <a:ext cx="53133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The Battle Moves to the Courts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Republicans sue to stop manual recounts; court battles begin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Supreme Court votes to stop recounts: lack uniform standards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Bush gets electoral votes from Florida, wins presidency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5000" grpId="0" autoUpdateAnimBg="0"/>
      <p:bldP spid="8500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73238" y="1598613"/>
            <a:ext cx="3805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The Bush Administration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773238" y="2174875"/>
            <a:ext cx="5313362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Antiterrorist Measures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After September 11, antiterrorism bill passes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Department of Homeland Security created to combat terrorism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U.S.-led coalition breaks up al-Qaeda in Afghanistan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2004, Hamid Karzai is first democratically elected Afghan leader</a:t>
            </a:r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6392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4" grpId="0" autoUpdateAnimBg="0"/>
      <p:bldP spid="8603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73238" y="1695450"/>
            <a:ext cx="338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9999"/>
                </a:solidFill>
                <a:latin typeface="Arial" charset="0"/>
                <a:ea typeface="ＭＳ Ｐゴシック" charset="0"/>
              </a:rPr>
              <a:t>continued</a:t>
            </a:r>
            <a:r>
              <a:rPr lang="en-US" sz="1600" b="1">
                <a:latin typeface="Arial" charset="0"/>
                <a:ea typeface="ＭＳ Ｐゴシック" charset="0"/>
              </a:rPr>
              <a:t> </a:t>
            </a:r>
            <a:r>
              <a:rPr lang="en-US" sz="16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The Bush Administration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7417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7418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773238" y="2174875"/>
            <a:ext cx="542290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War Against Iraq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Bush says Iraq has weapons of mass destruction (WMD) </a:t>
            </a:r>
            <a:endParaRPr lang="en-US" sz="1800" smtClean="0">
              <a:latin typeface="Arial" charset="0"/>
            </a:endParaRP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</a:t>
            </a: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fears Saddam Hussein will give WMD to terrorists</a:t>
            </a:r>
            <a:r>
              <a:rPr lang="en-US" sz="1800" smtClean="0">
                <a:latin typeface="Arial" charset="0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Bush calls for renewed arms inspections; Saddam limits cooperation </a:t>
            </a:r>
            <a:endParaRPr lang="en-US" sz="18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2003, U.S., Britain oust Iraqi regime, capture Saddam</a:t>
            </a:r>
            <a:endParaRPr lang="en-US" sz="18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No WMD found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  <p:sp>
        <p:nvSpPr>
          <p:cNvPr id="17416" name="Rectangle 19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581900" y="4186238"/>
            <a:ext cx="1225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8" grpId="0" autoUpdateAnimBg="0"/>
      <p:bldP spid="87054" grpId="0" autoUpdateAnimBg="0"/>
      <p:bldP spid="8705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73238" y="1695450"/>
            <a:ext cx="338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9999"/>
                </a:solidFill>
                <a:latin typeface="Arial" charset="0"/>
                <a:ea typeface="ＭＳ Ｐゴシック" charset="0"/>
              </a:rPr>
              <a:t>continued</a:t>
            </a:r>
            <a:r>
              <a:rPr lang="en-US" sz="1600" b="1">
                <a:latin typeface="Arial" charset="0"/>
                <a:ea typeface="ＭＳ Ｐゴシック" charset="0"/>
              </a:rPr>
              <a:t> </a:t>
            </a:r>
            <a:r>
              <a:rPr lang="en-US" sz="16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The Bush Administration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8439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8440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773238" y="2174875"/>
            <a:ext cx="542290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Domestic Agenda</a:t>
            </a:r>
            <a:endParaRPr lang="en-US" altLang="en-US" sz="20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Bush education reform plan, No Child Left Behind, passes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Corporate accounting scandals negatively affect weak economy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Congress sets up regulatory board over accounting industry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Congress passes Bush</a:t>
            </a:r>
            <a:r>
              <a:rPr lang="ja-JP" altLang="en-US" sz="1800">
                <a:latin typeface="Arial" panose="020B0604020202020204" pitchFamily="34" charset="0"/>
              </a:rPr>
              <a:t>’</a:t>
            </a:r>
            <a:r>
              <a:rPr lang="en-US" altLang="ja-JP" sz="1800">
                <a:latin typeface="Arial" panose="020B0604020202020204" pitchFamily="34" charset="0"/>
              </a:rPr>
              <a:t>s $350 billion tax cut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	- Bush says will strengthen economy, create jobs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	- Democrats say will mostly benefit the rich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0" grpId="0" autoUpdateAnimBg="0"/>
      <p:bldP spid="9012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9464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9465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9459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1773238" y="1598613"/>
            <a:ext cx="4567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Republicans Gain More Power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1773238" y="2174875"/>
            <a:ext cx="53133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California Recall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Rare recall vote ousts California Governor Gray Davis</a:t>
            </a:r>
            <a:r>
              <a:rPr lang="en-US" sz="1800" smtClean="0">
                <a:latin typeface="Arial" charset="0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Actor Arnold Schwarzenegger becomes governor</a:t>
            </a:r>
            <a:r>
              <a:rPr lang="en-US" sz="1800" smtClean="0">
                <a:latin typeface="Arial" charset="0"/>
              </a:rPr>
              <a:t> 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1773238" y="3646488"/>
            <a:ext cx="5313362" cy="231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  <a:cs typeface="Times" charset="0"/>
              </a:rPr>
              <a:t>Bush Reelected in 2004</a:t>
            </a:r>
            <a:r>
              <a:rPr lang="en-US" sz="2000" b="1" smtClean="0">
                <a:latin typeface="Arial" charset="0"/>
              </a:rPr>
              <a:t> 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Bush has wide support for war on terrorism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</a:t>
            </a: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still, Americans question decision to invade Iraq</a:t>
            </a:r>
            <a:r>
              <a:rPr lang="en-US" sz="1800" smtClean="0">
                <a:latin typeface="Arial" charset="0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Democrats chose Massachusetts senator John Kerry to run against Bush</a:t>
            </a:r>
            <a:r>
              <a:rPr lang="en-US" sz="1800" smtClean="0">
                <a:latin typeface="Arial" charset="0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Bush gets a majority of popular vote and wins reelection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4" grpId="0" autoUpdateAnimBg="0"/>
      <p:bldP spid="91147" grpId="0" autoUpdateAnimBg="0"/>
      <p:bldP spid="9114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1370013" y="2486025"/>
            <a:ext cx="7200900" cy="1069975"/>
            <a:chOff x="863" y="1566"/>
            <a:chExt cx="4536" cy="674"/>
          </a:xfrm>
        </p:grpSpPr>
        <p:sp>
          <p:nvSpPr>
            <p:cNvPr id="20485" name="Text Box 18"/>
            <p:cNvSpPr txBox="1">
              <a:spLocks noChangeArrowheads="1"/>
            </p:cNvSpPr>
            <p:nvPr/>
          </p:nvSpPr>
          <p:spPr bwMode="auto">
            <a:xfrm>
              <a:off x="863" y="1566"/>
              <a:ext cx="9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b="1" smtClean="0">
                  <a:solidFill>
                    <a:srgbClr val="A50021"/>
                  </a:solidFill>
                  <a:latin typeface="Arial" charset="0"/>
                </a:rPr>
                <a:t>Section 2</a:t>
              </a:r>
            </a:p>
          </p:txBody>
        </p:sp>
        <p:sp>
          <p:nvSpPr>
            <p:cNvPr id="20486" name="Text Box 19"/>
            <p:cNvSpPr txBox="1">
              <a:spLocks noChangeArrowheads="1"/>
            </p:cNvSpPr>
            <p:nvPr/>
          </p:nvSpPr>
          <p:spPr bwMode="auto">
            <a:xfrm>
              <a:off x="863" y="1772"/>
              <a:ext cx="4536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ct val="95000"/>
                </a:lnSpc>
                <a:defRPr/>
              </a:pPr>
              <a:r>
                <a:rPr lang="en-US" sz="4500" b="1" smtClean="0">
                  <a:solidFill>
                    <a:srgbClr val="A50021"/>
                  </a:solidFill>
                  <a:latin typeface="Arial" charset="0"/>
                </a:rPr>
                <a:t>The New Global Economy</a:t>
              </a:r>
            </a:p>
          </p:txBody>
        </p:sp>
      </p:grp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370013" y="3460750"/>
            <a:ext cx="71580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Arial" charset="0"/>
              </a:rPr>
              <a:t>Because of technological advances and new trade laws, the U.S. economy undergoes a boom during the late 20th century.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 autoUpdateAnimBg="0"/>
      <p:bldP spid="1742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773238" y="1827213"/>
            <a:ext cx="339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The Shifting Economy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73238" y="2403475"/>
            <a:ext cx="54657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More Service, Less Security</a:t>
            </a:r>
            <a:endParaRPr lang="en-US" altLang="en-US" sz="20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Unemployment falls; many low-paying, part-time, temporary jobs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Most jobs in 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service sector</a:t>
            </a:r>
            <a:r>
              <a:rPr lang="en-US" altLang="en-US" sz="1800">
                <a:latin typeface="Arial" panose="020B0604020202020204" pitchFamily="34" charset="0"/>
              </a:rPr>
              <a:t>—provide services to consumers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Many companies 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downsize</a:t>
            </a:r>
            <a:r>
              <a:rPr lang="en-US" altLang="en-US" sz="1800">
                <a:latin typeface="Arial" panose="020B0604020202020204" pitchFamily="34" charset="0"/>
              </a:rPr>
              <a:t>—cut jobs for efficiency, higher profits</a:t>
            </a: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2266950" y="849313"/>
            <a:ext cx="48656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000" b="1" smtClean="0">
                <a:solidFill>
                  <a:srgbClr val="009999"/>
                </a:solidFill>
                <a:latin typeface="Arial" charset="0"/>
              </a:rPr>
              <a:t>The New Global Economy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1773238" y="4432300"/>
            <a:ext cx="53133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Farms and Factories</a:t>
            </a:r>
            <a:endParaRPr lang="en-US" altLang="en-US" sz="20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Manufacturing surpassed farming mid-1900s, declines 1980s–90s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Loss of industrial jobs leads to drop in union membership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Computer-driven robots eliminate jobs, spur high-tech economy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utoUpdateAnimBg="0"/>
      <p:bldP spid="19469" grpId="0" autoUpdateAnimBg="0"/>
      <p:bldP spid="19481" grpId="0" autoUpdateAnimBg="0"/>
      <p:bldP spid="1949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/>
          <p:cNvSpPr>
            <a:spLocks noChangeArrowheads="1"/>
          </p:cNvSpPr>
          <p:nvPr/>
        </p:nvSpPr>
        <p:spPr bwMode="auto">
          <a:xfrm>
            <a:off x="1773238" y="1695450"/>
            <a:ext cx="311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9999"/>
                </a:solidFill>
                <a:latin typeface="Arial" charset="0"/>
                <a:ea typeface="ＭＳ Ｐゴシック" charset="0"/>
              </a:rPr>
              <a:t>continued</a:t>
            </a:r>
            <a:r>
              <a:rPr lang="en-US" sz="1600" b="1">
                <a:latin typeface="Arial" charset="0"/>
                <a:ea typeface="ＭＳ Ｐゴシック" charset="0"/>
              </a:rPr>
              <a:t> </a:t>
            </a:r>
            <a:r>
              <a:rPr lang="en-US" sz="16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The Shifting Economy</a:t>
            </a:r>
            <a:endParaRPr lang="en-US" sz="2400" b="1">
              <a:latin typeface="Arial" charset="0"/>
              <a:ea typeface="ＭＳ Ｐゴシック" charset="0"/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773238" y="2174875"/>
            <a:ext cx="5875337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High-Tech Industries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Bill Gates</a:t>
            </a:r>
            <a:r>
              <a:rPr lang="en-US" altLang="en-US" sz="1800">
                <a:latin typeface="Arial" panose="020B0604020202020204" pitchFamily="34" charset="0"/>
              </a:rPr>
              <a:t> founds software company Microsoft, makes fortune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NASDAQ</a:t>
            </a:r>
            <a:r>
              <a:rPr lang="en-US" altLang="en-US" sz="1800">
                <a:latin typeface="Arial" panose="020B0604020202020204" pitchFamily="34" charset="0"/>
              </a:rPr>
              <a:t>—technology-dominated stock index on Wall Street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High-tech companies called 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dotcoms</a:t>
            </a:r>
            <a:r>
              <a:rPr lang="en-US" altLang="en-US" sz="1800">
                <a:latin typeface="Arial" panose="020B0604020202020204" pitchFamily="34" charset="0"/>
              </a:rPr>
              <a:t> expand rapidly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2000, 38% of dotcoms make profit; many go out 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>
                <a:latin typeface="Arial" panose="020B0604020202020204" pitchFamily="34" charset="0"/>
              </a:rPr>
              <a:t>of business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Internet investment drops; corporate scandals create loss of faith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	- both NASDAQ, Dow Jones Industrial Average decline</a:t>
            </a:r>
          </a:p>
        </p:txBody>
      </p:sp>
      <p:grpSp>
        <p:nvGrpSpPr>
          <p:cNvPr id="22531" name="Group 1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22535" name="Oval 1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22536" name="Text Box 1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22533" name="Line 1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 autoUpdateAnimBg="0"/>
      <p:bldP spid="6350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370013" y="2486025"/>
            <a:ext cx="5295900" cy="1720850"/>
            <a:chOff x="863" y="1566"/>
            <a:chExt cx="3336" cy="1084"/>
          </a:xfrm>
        </p:grpSpPr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863" y="1566"/>
              <a:ext cx="9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b="1" smtClean="0">
                  <a:solidFill>
                    <a:srgbClr val="A50021"/>
                  </a:solidFill>
                  <a:latin typeface="Arial" charset="0"/>
                </a:rPr>
                <a:t>Section 1</a:t>
              </a: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863" y="1772"/>
              <a:ext cx="3336" cy="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ct val="95000"/>
                </a:lnSpc>
                <a:defRPr/>
              </a:pPr>
              <a:r>
                <a:rPr lang="en-US" sz="4500" b="1" dirty="0" smtClean="0">
                  <a:solidFill>
                    <a:srgbClr val="A50021"/>
                  </a:solidFill>
                  <a:latin typeface="Arial" charset="0"/>
                </a:rPr>
                <a:t>The 1990s and the </a:t>
              </a:r>
              <a:br>
                <a:rPr lang="en-US" sz="4500" b="1" dirty="0" smtClean="0">
                  <a:solidFill>
                    <a:srgbClr val="A50021"/>
                  </a:solidFill>
                  <a:latin typeface="Arial" charset="0"/>
                </a:rPr>
              </a:br>
              <a:r>
                <a:rPr lang="en-US" sz="4500" b="1" dirty="0" smtClean="0">
                  <a:solidFill>
                    <a:srgbClr val="A50021"/>
                  </a:solidFill>
                  <a:latin typeface="Arial" charset="0"/>
                </a:rPr>
                <a:t>New Millennium</a:t>
              </a:r>
            </a:p>
          </p:txBody>
        </p:sp>
      </p:grp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370013" y="4114800"/>
            <a:ext cx="69357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</a:rPr>
              <a:t>The Democrats gain control of the White House by moving their party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r>
              <a:rPr lang="en-US" altLang="ja-JP" sz="2400">
                <a:latin typeface="Arial" panose="020B0604020202020204" pitchFamily="34" charset="0"/>
              </a:rPr>
              <a:t>s platform toward the political center.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73238" y="1598613"/>
            <a:ext cx="4954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Change and the Global Economy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773238" y="2174875"/>
            <a:ext cx="5313362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International Trade</a:t>
            </a:r>
            <a:endParaRPr lang="en-US" altLang="en-US" sz="20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1990s, U.S. trade with other countries over 25% of the economy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Economic competition among trading blocs increasing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General Agreement on Tariffs and Trade (GATT)</a:t>
            </a:r>
            <a:r>
              <a:rPr lang="en-US" altLang="en-US" sz="1800">
                <a:latin typeface="Arial" panose="020B0604020202020204" pitchFamily="34" charset="0"/>
              </a:rPr>
              <a:t> revised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	- lowers trade barriers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	- establishes World Trade Organization to resolve disputes</a:t>
            </a:r>
          </a:p>
        </p:txBody>
      </p: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23560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23557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  <p:bldP spid="68616" grpId="0" autoUpdateAnimBg="0"/>
      <p:bldP spid="6862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ChangeArrowheads="1"/>
          </p:cNvSpPr>
          <p:nvPr/>
        </p:nvSpPr>
        <p:spPr bwMode="auto">
          <a:xfrm>
            <a:off x="1773238" y="1695450"/>
            <a:ext cx="4154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9999"/>
                </a:solidFill>
                <a:latin typeface="Arial" charset="0"/>
                <a:ea typeface="ＭＳ Ｐゴシック" charset="0"/>
              </a:rPr>
              <a:t>continued</a:t>
            </a:r>
            <a:r>
              <a:rPr lang="en-US" sz="1600" b="1">
                <a:solidFill>
                  <a:srgbClr val="0099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6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Change and the Global Economy</a:t>
            </a:r>
          </a:p>
        </p:txBody>
      </p:sp>
      <p:sp>
        <p:nvSpPr>
          <p:cNvPr id="76803" name="Text Box 1027"/>
          <p:cNvSpPr txBox="1">
            <a:spLocks noChangeArrowheads="1"/>
          </p:cNvSpPr>
          <p:nvPr/>
        </p:nvSpPr>
        <p:spPr bwMode="auto">
          <a:xfrm>
            <a:off x="1773238" y="2174875"/>
            <a:ext cx="56943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International Competition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1990s, U.S. businesses move operations to lower-wage countries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Post-NAFTA, over 100,000 jobs lost in U.S. manufacturing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U.S. companies pay low wages so can compete with foreign ones</a:t>
            </a:r>
          </a:p>
        </p:txBody>
      </p:sp>
      <p:grpSp>
        <p:nvGrpSpPr>
          <p:cNvPr id="24579" name="Group 1028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24584" name="Oval 1029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24585" name="Text Box 1030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24581" name="Line 1031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76808" name="Text Box 103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76816" name="Text Box 1040"/>
          <p:cNvSpPr txBox="1">
            <a:spLocks noChangeArrowheads="1"/>
          </p:cNvSpPr>
          <p:nvPr/>
        </p:nvSpPr>
        <p:spPr bwMode="auto">
          <a:xfrm>
            <a:off x="1773238" y="4203700"/>
            <a:ext cx="5694362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International Slowdown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Turn of 21</a:t>
            </a:r>
            <a:r>
              <a:rPr lang="en-US" sz="1800" baseline="30000" smtClean="0">
                <a:latin typeface="Arial" charset="0"/>
              </a:rPr>
              <a:t>st</a:t>
            </a:r>
            <a:r>
              <a:rPr lang="en-US" sz="1800" smtClean="0">
                <a:latin typeface="Arial" charset="0"/>
              </a:rPr>
              <a:t> century, global economy slows down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Developing countries suffer from drop in foreign direct investment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Many analysts think U.S. economic recovery vital to world 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8" grpId="0" autoUpdateAnimBg="0"/>
      <p:bldP spid="7681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grpSp>
        <p:nvGrpSpPr>
          <p:cNvPr id="26635" name="Group 11"/>
          <p:cNvGrpSpPr>
            <a:grpSpLocks/>
          </p:cNvGrpSpPr>
          <p:nvPr/>
        </p:nvGrpSpPr>
        <p:grpSpPr bwMode="auto">
          <a:xfrm>
            <a:off x="1370013" y="2486025"/>
            <a:ext cx="4724400" cy="1720850"/>
            <a:chOff x="863" y="1566"/>
            <a:chExt cx="2976" cy="1084"/>
          </a:xfrm>
        </p:grpSpPr>
        <p:sp>
          <p:nvSpPr>
            <p:cNvPr id="25605" name="Text Box 12"/>
            <p:cNvSpPr txBox="1">
              <a:spLocks noChangeArrowheads="1"/>
            </p:cNvSpPr>
            <p:nvPr/>
          </p:nvSpPr>
          <p:spPr bwMode="auto">
            <a:xfrm>
              <a:off x="863" y="1566"/>
              <a:ext cx="9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b="1" smtClean="0">
                  <a:solidFill>
                    <a:srgbClr val="A50021"/>
                  </a:solidFill>
                  <a:latin typeface="Arial" charset="0"/>
                </a:rPr>
                <a:t>Section 3</a:t>
              </a:r>
            </a:p>
          </p:txBody>
        </p:sp>
        <p:sp>
          <p:nvSpPr>
            <p:cNvPr id="25606" name="Text Box 13"/>
            <p:cNvSpPr txBox="1">
              <a:spLocks noChangeArrowheads="1"/>
            </p:cNvSpPr>
            <p:nvPr/>
          </p:nvSpPr>
          <p:spPr bwMode="auto">
            <a:xfrm>
              <a:off x="863" y="1772"/>
              <a:ext cx="2976" cy="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ct val="95000"/>
                </a:lnSpc>
                <a:defRPr/>
              </a:pPr>
              <a:r>
                <a:rPr lang="en-US" sz="4500" b="1" smtClean="0">
                  <a:solidFill>
                    <a:srgbClr val="A50021"/>
                  </a:solidFill>
                  <a:latin typeface="Arial" charset="0"/>
                </a:rPr>
                <a:t>Technology and </a:t>
              </a:r>
              <a:br>
                <a:rPr lang="en-US" sz="4500" b="1" smtClean="0">
                  <a:solidFill>
                    <a:srgbClr val="A50021"/>
                  </a:solidFill>
                  <a:latin typeface="Arial" charset="0"/>
                </a:rPr>
              </a:br>
              <a:r>
                <a:rPr lang="en-US" sz="4500" b="1" smtClean="0">
                  <a:solidFill>
                    <a:srgbClr val="A50021"/>
                  </a:solidFill>
                  <a:latin typeface="Arial" charset="0"/>
                </a:rPr>
                <a:t>Modern Life</a:t>
              </a:r>
            </a:p>
          </p:txBody>
        </p:sp>
      </p:grp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370013" y="4114800"/>
            <a:ext cx="66309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</a:rPr>
              <a:t>Advances in technology increase the pace but also the comfort of many Americans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r>
              <a:rPr lang="en-US" altLang="ja-JP" sz="2400">
                <a:latin typeface="Arial" panose="020B0604020202020204" pitchFamily="34" charset="0"/>
              </a:rPr>
              <a:t> daily lives.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utoUpdateAnimBg="0"/>
      <p:bldP spid="2663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773238" y="1827213"/>
            <a:ext cx="493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The Communications Revolution</a:t>
            </a:r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773238" y="2403475"/>
            <a:ext cx="57705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Entering the Information Age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Information superhighway</a:t>
            </a:r>
            <a:r>
              <a:rPr lang="en-US" altLang="en-US" sz="1800">
                <a:latin typeface="Arial" panose="020B0604020202020204" pitchFamily="34" charset="0"/>
              </a:rPr>
              <a:t>—global network of communication devices 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Internet</a:t>
            </a:r>
            <a:r>
              <a:rPr lang="en-US" altLang="en-US" sz="1800">
                <a:latin typeface="Arial" panose="020B0604020202020204" pitchFamily="34" charset="0"/>
              </a:rPr>
              <a:t>—international computer network, sends text, images, sound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World Wide Web provides visual interface to unlimited audience</a:t>
            </a:r>
          </a:p>
        </p:txBody>
      </p:sp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2266950" y="849313"/>
            <a:ext cx="53752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000" b="1" smtClean="0">
                <a:solidFill>
                  <a:srgbClr val="009999"/>
                </a:solidFill>
                <a:latin typeface="Arial" charset="0"/>
              </a:rPr>
              <a:t>Technology and Modern Life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26634" name="Oval 11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26635" name="Text Box 12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1773238" y="4433888"/>
            <a:ext cx="5999162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New Tools, New Media</a:t>
            </a:r>
            <a:endParaRPr lang="en-US" altLang="en-US" sz="20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Users access media through electronic connection—TV cable, phone line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By 2000, 97 million Americans use Internet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New communications allow people to 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telecommute</a:t>
            </a:r>
            <a:r>
              <a:rPr lang="en-US" altLang="en-US" sz="1800">
                <a:latin typeface="Arial" panose="020B0604020202020204" pitchFamily="34" charset="0"/>
              </a:rPr>
              <a:t>, work from home</a:t>
            </a: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9" grpId="0" autoUpdateAnimBg="0"/>
      <p:bldP spid="28710" grpId="0" autoUpdateAnimBg="0"/>
      <p:bldP spid="2871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73238" y="1695450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9999"/>
                </a:solidFill>
                <a:latin typeface="Arial" charset="0"/>
                <a:ea typeface="ＭＳ Ｐゴシック" charset="0"/>
              </a:rPr>
              <a:t>continued</a:t>
            </a:r>
            <a:r>
              <a:rPr lang="en-US" sz="1600" b="1">
                <a:solidFill>
                  <a:srgbClr val="0099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6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The Communications Revolution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773238" y="2174875"/>
            <a:ext cx="5191125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Legislating Technology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Federal Communications Commission auctions rights to airways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Congress passes </a:t>
            </a:r>
            <a:r>
              <a:rPr lang="en-US" sz="1800" b="1" smtClean="0">
                <a:solidFill>
                  <a:srgbClr val="008000"/>
                </a:solidFill>
                <a:latin typeface="Arial" charset="0"/>
              </a:rPr>
              <a:t>Telecommunications Act of 1996</a:t>
            </a:r>
            <a:r>
              <a:rPr lang="en-US" sz="1800" smtClean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allows communication companies to start up or buy related ones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increases competition; permits major media mergers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consumer, civil rights advocates criticize some provisions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Courts strike down parts of act</a:t>
            </a:r>
          </a:p>
        </p:txBody>
      </p:sp>
      <p:grpSp>
        <p:nvGrpSpPr>
          <p:cNvPr id="27652" name="Group 5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27655" name="Oval 6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27654" name="Line 8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grpSp>
        <p:nvGrpSpPr>
          <p:cNvPr id="28674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28681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28682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74825" y="2174875"/>
            <a:ext cx="5692775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Simulation, Robotics, and Machine </a:t>
            </a:r>
          </a:p>
          <a:p>
            <a:pPr marL="228600" indent="-228600"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Intelligence</a:t>
            </a:r>
            <a:endParaRPr lang="en-US" sz="2000">
              <a:latin typeface="Arial" charset="0"/>
              <a:ea typeface="ＭＳ Ｐゴシック" charset="0"/>
            </a:endParaRP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Users navigate virtual landscapes with headset, data glove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Computer capability increases, like natural language understanding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High-capacity chips simulate brain function, humanize robots</a:t>
            </a: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1773238" y="1593850"/>
            <a:ext cx="495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="1" smtClean="0">
                <a:solidFill>
                  <a:srgbClr val="003399"/>
                </a:solidFill>
                <a:latin typeface="Arial" charset="0"/>
              </a:rPr>
              <a:t>Scientific Advances Enrich Lives</a:t>
            </a:r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774825" y="4495800"/>
            <a:ext cx="6073775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Space Exploration</a:t>
            </a:r>
            <a:endParaRPr lang="en-US" sz="2000">
              <a:latin typeface="Arial" charset="0"/>
              <a:ea typeface="ＭＳ Ｐゴシック" charset="0"/>
            </a:endParaRP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Mars missions transmit live pictures to Internet users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 i="1">
                <a:latin typeface="Arial" charset="0"/>
                <a:ea typeface="ＭＳ Ｐゴシック" charset="0"/>
              </a:rPr>
              <a:t>International Space Station</a:t>
            </a:r>
            <a:r>
              <a:rPr lang="en-US" sz="1800">
                <a:latin typeface="Arial" charset="0"/>
                <a:ea typeface="ＭＳ Ｐゴシック" charset="0"/>
              </a:rPr>
              <a:t>: zero-gravity lab for research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Hubble Space Telescope, observatories enable discoveries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6" grpId="0" autoUpdateAnimBg="0"/>
      <p:bldP spid="30747" grpId="0" autoUpdateAnimBg="0"/>
      <p:bldP spid="3075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grpSp>
        <p:nvGrpSpPr>
          <p:cNvPr id="29698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29704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29705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774825" y="2174875"/>
            <a:ext cx="5426075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Biotechnology</a:t>
            </a:r>
            <a:endParaRPr lang="en-US" altLang="en-US" sz="18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2000, human genome almost completely sequenced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DNA evidence used to prove guilt, innocence 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>
                <a:latin typeface="Arial" panose="020B0604020202020204" pitchFamily="34" charset="0"/>
              </a:rPr>
              <a:t>of defendants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Cloning, gene therapy, other advances spark debate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Genetic engineering</a:t>
            </a:r>
            <a:r>
              <a:rPr lang="en-US" altLang="en-US" sz="1800">
                <a:latin typeface="Arial" panose="020B0604020202020204" pitchFamily="34" charset="0"/>
              </a:rPr>
              <a:t>—artificially changing organism</a:t>
            </a:r>
            <a:r>
              <a:rPr lang="ja-JP" altLang="en-US" sz="1800">
                <a:latin typeface="Arial" panose="020B0604020202020204" pitchFamily="34" charset="0"/>
              </a:rPr>
              <a:t>’</a:t>
            </a:r>
            <a:r>
              <a:rPr lang="en-US" altLang="ja-JP" sz="1800">
                <a:latin typeface="Arial" panose="020B0604020202020204" pitchFamily="34" charset="0"/>
              </a:rPr>
              <a:t>s cells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Scientists engineer foods for resistance to pests, more nutrition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	- remains controversial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773238" y="1690688"/>
            <a:ext cx="4156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1" i="1" smtClean="0">
                <a:solidFill>
                  <a:srgbClr val="009999"/>
                </a:solidFill>
                <a:latin typeface="Arial" charset="0"/>
              </a:rPr>
              <a:t>continued</a:t>
            </a:r>
            <a:r>
              <a:rPr lang="en-US" sz="1600" b="1" smtClean="0">
                <a:solidFill>
                  <a:srgbClr val="009999"/>
                </a:solidFill>
                <a:latin typeface="Arial" charset="0"/>
              </a:rPr>
              <a:t> </a:t>
            </a:r>
            <a:r>
              <a:rPr lang="en-US" sz="1600" b="1" smtClean="0">
                <a:solidFill>
                  <a:srgbClr val="003399"/>
                </a:solidFill>
                <a:latin typeface="Arial" charset="0"/>
              </a:rPr>
              <a:t>Scientific Advances Enrich Lives</a:t>
            </a:r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70" grpId="0" autoUpdateAnimBg="0"/>
      <p:bldP spid="8807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grpSp>
        <p:nvGrpSpPr>
          <p:cNvPr id="30722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3072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3072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774825" y="2174875"/>
            <a:ext cx="5692775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Medical Progress</a:t>
            </a:r>
            <a:endParaRPr lang="en-US" sz="2000">
              <a:latin typeface="Arial" charset="0"/>
              <a:ea typeface="ＭＳ Ｐゴシック" charset="0"/>
            </a:endParaRP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Advances in therapy increase survival rates of cancer, HIV patients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Improved technologies help medical diagnoses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1773238" y="1690688"/>
            <a:ext cx="4156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1" i="1" smtClean="0">
                <a:solidFill>
                  <a:srgbClr val="009999"/>
                </a:solidFill>
                <a:latin typeface="Arial" charset="0"/>
              </a:rPr>
              <a:t>continued</a:t>
            </a:r>
            <a:r>
              <a:rPr lang="en-US" sz="1600" b="1" smtClean="0">
                <a:solidFill>
                  <a:srgbClr val="009999"/>
                </a:solidFill>
                <a:latin typeface="Arial" charset="0"/>
              </a:rPr>
              <a:t> </a:t>
            </a:r>
            <a:r>
              <a:rPr lang="en-US" sz="1600" b="1" smtClean="0">
                <a:solidFill>
                  <a:srgbClr val="003399"/>
                </a:solidFill>
                <a:latin typeface="Arial" charset="0"/>
              </a:rPr>
              <a:t>Scientific Advances Enrich Lives</a:t>
            </a:r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1774825" y="3379788"/>
            <a:ext cx="56864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Environmental Measures</a:t>
            </a:r>
            <a:endParaRPr lang="en-US" sz="2000">
              <a:latin typeface="Arial" charset="0"/>
              <a:ea typeface="ＭＳ Ｐゴシック" charset="0"/>
            </a:endParaRP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Scientists seek ways to reduce dependence on polluting fossil fuels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Public reduces consumption of raw materials through recycling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4" grpId="0" autoUpdateAnimBg="0"/>
      <p:bldP spid="8909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1370013" y="2486025"/>
            <a:ext cx="5613400" cy="1720850"/>
            <a:chOff x="863" y="1566"/>
            <a:chExt cx="3536" cy="1084"/>
          </a:xfrm>
        </p:grpSpPr>
        <p:sp>
          <p:nvSpPr>
            <p:cNvPr id="31749" name="Text Box 6"/>
            <p:cNvSpPr txBox="1">
              <a:spLocks noChangeArrowheads="1"/>
            </p:cNvSpPr>
            <p:nvPr/>
          </p:nvSpPr>
          <p:spPr bwMode="auto">
            <a:xfrm>
              <a:off x="863" y="1566"/>
              <a:ext cx="9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b="1" smtClean="0">
                  <a:solidFill>
                    <a:srgbClr val="A50021"/>
                  </a:solidFill>
                  <a:latin typeface="Arial" charset="0"/>
                </a:rPr>
                <a:t>Section 4</a:t>
              </a:r>
            </a:p>
          </p:txBody>
        </p: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863" y="1772"/>
              <a:ext cx="3536" cy="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ct val="95000"/>
                </a:lnSpc>
                <a:defRPr/>
              </a:pPr>
              <a:r>
                <a:rPr lang="en-US" sz="4500" b="1" smtClean="0">
                  <a:solidFill>
                    <a:srgbClr val="A50021"/>
                  </a:solidFill>
                  <a:latin typeface="Arial" charset="0"/>
                </a:rPr>
                <a:t>The Changing Face </a:t>
              </a:r>
            </a:p>
            <a:p>
              <a:pPr>
                <a:lnSpc>
                  <a:spcPct val="95000"/>
                </a:lnSpc>
                <a:defRPr/>
              </a:pPr>
              <a:r>
                <a:rPr lang="en-US" sz="4500" b="1" smtClean="0">
                  <a:solidFill>
                    <a:srgbClr val="A50021"/>
                  </a:solidFill>
                  <a:latin typeface="Arial" charset="0"/>
                </a:rPr>
                <a:t>of America</a:t>
              </a:r>
            </a:p>
          </p:txBody>
        </p:sp>
      </p:grp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370013" y="4129088"/>
            <a:ext cx="72405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Arial" charset="0"/>
              </a:rPr>
              <a:t>At the end of the 20th century, the U.S. population grows more diverse both in ethnic background and in 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7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1773238" y="1827213"/>
            <a:ext cx="1976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Urban Flight</a:t>
            </a:r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773238" y="2403475"/>
            <a:ext cx="5541962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Causes of Urban Change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Urban flight</a:t>
            </a:r>
            <a:r>
              <a:rPr lang="en-US" altLang="en-US" sz="1800">
                <a:latin typeface="Arial" panose="020B0604020202020204" pitchFamily="34" charset="0"/>
              </a:rPr>
              <a:t>—movement of people from cities to suburbs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Business follows educated labor to suburbs; cities</a:t>
            </a:r>
            <a:r>
              <a:rPr lang="ja-JP" altLang="en-US" sz="1800">
                <a:latin typeface="Arial" panose="020B0604020202020204" pitchFamily="34" charset="0"/>
              </a:rPr>
              <a:t>’</a:t>
            </a:r>
            <a:r>
              <a:rPr lang="en-US" altLang="ja-JP" sz="1800">
                <a:latin typeface="Arial" panose="020B0604020202020204" pitchFamily="34" charset="0"/>
              </a:rPr>
              <a:t> tax base shrink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People return to cities; want excitement, unique neighborhoods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Gentrification</a:t>
            </a:r>
            <a:r>
              <a:rPr lang="en-US" altLang="en-US" sz="1800">
                <a:latin typeface="Arial" panose="020B0604020202020204" pitchFamily="34" charset="0"/>
              </a:rPr>
              <a:t>—rehabilitation of urban property; poor displaced</a:t>
            </a:r>
          </a:p>
        </p:txBody>
      </p:sp>
      <p:sp>
        <p:nvSpPr>
          <p:cNvPr id="32774" name="Text Box 9"/>
          <p:cNvSpPr txBox="1">
            <a:spLocks noChangeArrowheads="1"/>
          </p:cNvSpPr>
          <p:nvPr/>
        </p:nvSpPr>
        <p:spPr bwMode="auto">
          <a:xfrm>
            <a:off x="2266950" y="904875"/>
            <a:ext cx="57737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3000" b="1" smtClean="0">
                <a:solidFill>
                  <a:srgbClr val="009999"/>
                </a:solidFill>
                <a:latin typeface="Arial" charset="0"/>
              </a:rPr>
              <a:t>The Changing Face of America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32778" name="Oval 11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32779" name="Text Box 12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32776" name="Rectangle 31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581900" y="5638800"/>
            <a:ext cx="1225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1773238" y="4976813"/>
            <a:ext cx="54657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Suburban Living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1990s trends: more telecommuting; Latinos, Asians move to suburbs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Suburbs, cities compete for businesses to increase tax revenues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9" grpId="0" autoUpdateAnimBg="0"/>
      <p:bldP spid="389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773238" y="1827213"/>
            <a:ext cx="429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Clinton Wins the Presidency</a:t>
            </a: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773238" y="2403475"/>
            <a:ext cx="55419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The Election of 1992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Pres. Bush cannot convince public he can end recession, create jobs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Third-party candidate </a:t>
            </a:r>
            <a:r>
              <a:rPr lang="en-US" sz="1800" b="1" smtClean="0">
                <a:solidFill>
                  <a:srgbClr val="008000"/>
                </a:solidFill>
                <a:latin typeface="Arial" charset="0"/>
              </a:rPr>
              <a:t>H. Ross Perot</a:t>
            </a:r>
            <a:r>
              <a:rPr lang="en-US" sz="1800" smtClean="0">
                <a:latin typeface="Arial" charset="0"/>
              </a:rPr>
              <a:t>: deficit is biggest problem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Gov. </a:t>
            </a:r>
            <a:r>
              <a:rPr lang="en-US" sz="1800" b="1" smtClean="0">
                <a:solidFill>
                  <a:srgbClr val="008000"/>
                </a:solidFill>
                <a:latin typeface="Arial" charset="0"/>
              </a:rPr>
              <a:t>William Jefferson Clinton</a:t>
            </a:r>
            <a:r>
              <a:rPr lang="en-US" sz="1800" smtClean="0">
                <a:latin typeface="Arial" charset="0"/>
              </a:rPr>
              <a:t> of AR first baby-boomer president</a:t>
            </a: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2266950" y="904875"/>
            <a:ext cx="64738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3000" b="1" smtClean="0">
                <a:solidFill>
                  <a:srgbClr val="009999"/>
                </a:solidFill>
                <a:latin typeface="Arial" charset="0"/>
              </a:rPr>
              <a:t>The 1990s and the New Millennium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6153" name="Oval 11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6154" name="Text Box 12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1773238" y="4441825"/>
            <a:ext cx="5541962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A </a:t>
            </a:r>
            <a:r>
              <a:rPr lang="ja-JP" altLang="en-US" sz="2000" b="1">
                <a:latin typeface="Arial" panose="020B0604020202020204" pitchFamily="34" charset="0"/>
              </a:rPr>
              <a:t>“</a:t>
            </a:r>
            <a:r>
              <a:rPr lang="en-US" altLang="ja-JP" sz="2000" b="1">
                <a:latin typeface="Arial" panose="020B0604020202020204" pitchFamily="34" charset="0"/>
              </a:rPr>
              <a:t>New</a:t>
            </a:r>
            <a:r>
              <a:rPr lang="ja-JP" altLang="en-US" sz="2000" b="1">
                <a:latin typeface="Arial" panose="020B0604020202020204" pitchFamily="34" charset="0"/>
              </a:rPr>
              <a:t>”</a:t>
            </a:r>
            <a:r>
              <a:rPr lang="en-US" altLang="ja-JP" sz="2000" b="1">
                <a:latin typeface="Arial" panose="020B0604020202020204" pitchFamily="34" charset="0"/>
              </a:rPr>
              <a:t> Democrat</a:t>
            </a:r>
            <a:endParaRPr lang="en-US" altLang="ja-JP" sz="20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Clinton moves from traditional Democratic positions toward center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- wants to create </a:t>
            </a:r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new,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r>
              <a:rPr lang="en-US" altLang="ja-JP" sz="1800">
                <a:latin typeface="Arial" panose="020B0604020202020204" pitchFamily="34" charset="0"/>
              </a:rPr>
              <a:t> more inclusive party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30" grpId="0" autoUpdateAnimBg="0"/>
      <p:bldP spid="925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grpSp>
        <p:nvGrpSpPr>
          <p:cNvPr id="33794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33800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33801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774825" y="2174875"/>
            <a:ext cx="5745163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The Social Effects of Increased Longevity</a:t>
            </a:r>
            <a:endParaRPr lang="en-US" sz="2000">
              <a:latin typeface="Arial" charset="0"/>
              <a:ea typeface="ＭＳ Ｐゴシック" charset="0"/>
            </a:endParaRP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Median age up as result of:</a:t>
            </a:r>
          </a:p>
          <a:p>
            <a:pPr marL="228600" indent="-228600"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	- greater longevity, big baby boom generation, slowed birthrate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Programs that pay for elderly are growing part of budget 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Medicare pays medical expenses for senior citizens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Social Security pays retirement benefits</a:t>
            </a:r>
          </a:p>
          <a:p>
            <a:pPr marL="228600" indent="-228600"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	- must be restructured to avoid paying more than takes in in future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1773238" y="1593850"/>
            <a:ext cx="333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="1" smtClean="0">
                <a:solidFill>
                  <a:srgbClr val="003399"/>
                </a:solidFill>
                <a:latin typeface="Arial" charset="0"/>
              </a:rPr>
              <a:t>The Aging of America</a:t>
            </a:r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4273550" y="56086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3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grpSp>
        <p:nvGrpSpPr>
          <p:cNvPr id="34818" name="Group 17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34825" name="Oval 18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34826" name="Text Box 19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34820" name="Line 20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1774825" y="2174875"/>
            <a:ext cx="561657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A Changing Immigrant Population</a:t>
            </a:r>
            <a:endParaRPr lang="en-US" altLang="en-US" sz="20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1970–2000, U.S. population grows from 204 million to 284 million</a:t>
            </a:r>
          </a:p>
          <a:p>
            <a:pPr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2,000 legal and 4,000–10,000 illegal immigrants enter U.S. daily</a:t>
            </a:r>
          </a:p>
        </p:txBody>
      </p:sp>
      <p:sp>
        <p:nvSpPr>
          <p:cNvPr id="34822" name="Text Box 22"/>
          <p:cNvSpPr txBox="1">
            <a:spLocks noChangeArrowheads="1"/>
          </p:cNvSpPr>
          <p:nvPr/>
        </p:nvSpPr>
        <p:spPr bwMode="auto">
          <a:xfrm>
            <a:off x="1773238" y="1593850"/>
            <a:ext cx="359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="1" smtClean="0">
                <a:solidFill>
                  <a:srgbClr val="003399"/>
                </a:solidFill>
                <a:latin typeface="Arial" charset="0"/>
              </a:rPr>
              <a:t>The Shifting Population</a:t>
            </a:r>
          </a:p>
        </p:txBody>
      </p:sp>
      <p:sp>
        <p:nvSpPr>
          <p:cNvPr id="73761" name="Rectangle 33"/>
          <p:cNvSpPr>
            <a:spLocks noChangeArrowheads="1"/>
          </p:cNvSpPr>
          <p:nvPr/>
        </p:nvSpPr>
        <p:spPr bwMode="auto">
          <a:xfrm>
            <a:off x="1774825" y="3651250"/>
            <a:ext cx="5616575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Debates over Immigration Policy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</a:rPr>
              <a:t>•	Since 1960s, most immigrants from Americas, Asia, Europe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	- debates over number of immigrants allowed 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>
                <a:latin typeface="Arial" panose="020B0604020202020204" pitchFamily="34" charset="0"/>
              </a:rPr>
              <a:t>to enter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Proposition 187</a:t>
            </a:r>
            <a:r>
              <a:rPr lang="en-US" altLang="en-US" sz="1800">
                <a:latin typeface="Arial" panose="020B0604020202020204" pitchFamily="34" charset="0"/>
              </a:rPr>
              <a:t> cut education, health benefits to illegal immigrants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Patterns of immigration changing country</a:t>
            </a:r>
            <a:r>
              <a:rPr lang="ja-JP" altLang="en-US" sz="1800">
                <a:latin typeface="Arial" panose="020B0604020202020204" pitchFamily="34" charset="0"/>
              </a:rPr>
              <a:t>’</a:t>
            </a:r>
            <a:r>
              <a:rPr lang="en-US" altLang="ja-JP" sz="1800">
                <a:latin typeface="Arial" panose="020B0604020202020204" pitchFamily="34" charset="0"/>
              </a:rPr>
              <a:t>s racial, ethnic makeup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4" grpId="0" autoUpdateAnimBg="0"/>
      <p:bldP spid="73749" grpId="0" autoUpdateAnimBg="0"/>
      <p:bldP spid="73761" grpId="0" autoUpdateAnimBg="0"/>
      <p:bldP spid="7376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35847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35848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35844" name="Line 6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774825" y="2174875"/>
            <a:ext cx="5745163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Native Americans Continue Legal Battles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</a:rPr>
              <a:t>•	Most Native Americans have difficult lives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	- poverty, suicide, alcoholism rates much higher than whites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Reservation gambling controversial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	- provides money for jobs, education, social services, infrastructure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Native Americans get recognition of land rights through courts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1773238" y="1690688"/>
            <a:ext cx="3252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1" i="1" smtClean="0">
                <a:solidFill>
                  <a:srgbClr val="009999"/>
                </a:solidFill>
                <a:latin typeface="Arial" charset="0"/>
              </a:rPr>
              <a:t>continued</a:t>
            </a:r>
            <a:r>
              <a:rPr lang="en-US" sz="1600" b="1" smtClean="0">
                <a:solidFill>
                  <a:srgbClr val="009999"/>
                </a:solidFill>
                <a:latin typeface="Arial" charset="0"/>
              </a:rPr>
              <a:t> </a:t>
            </a:r>
            <a:r>
              <a:rPr lang="en-US" sz="1600" b="1" smtClean="0">
                <a:solidFill>
                  <a:srgbClr val="003399"/>
                </a:solidFill>
                <a:latin typeface="Arial" charset="0"/>
              </a:rPr>
              <a:t>The Shifting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2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grpSp>
        <p:nvGrpSpPr>
          <p:cNvPr id="36866" name="Group 3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36872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36873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774825" y="2174875"/>
            <a:ext cx="5692775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The United States Today</a:t>
            </a:r>
            <a:endParaRPr lang="en-US" sz="2000">
              <a:latin typeface="Arial" charset="0"/>
              <a:ea typeface="ＭＳ Ｐゴシック" charset="0"/>
            </a:endParaRP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Environmental concerns are global issue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Continuing problems: poverty, terrorist threat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Effort, cooperation can result in growth, tolerance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1773238" y="1593850"/>
            <a:ext cx="438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="1" smtClean="0">
                <a:solidFill>
                  <a:srgbClr val="003399"/>
                </a:solidFill>
                <a:latin typeface="Arial" charset="0"/>
              </a:rPr>
              <a:t>America in a New Millennium</a:t>
            </a:r>
          </a:p>
        </p:txBody>
      </p:sp>
      <p:sp>
        <p:nvSpPr>
          <p:cNvPr id="36871" name="Rectangle 51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581900" y="2271713"/>
            <a:ext cx="1225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74825" y="2174875"/>
            <a:ext cx="5588000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2000" b="1">
                <a:latin typeface="Arial" charset="0"/>
                <a:ea typeface="ＭＳ Ｐゴシック" charset="0"/>
              </a:rPr>
              <a:t>Health Care Reform</a:t>
            </a:r>
            <a:endParaRPr lang="en-US" sz="2000">
              <a:latin typeface="Arial" charset="0"/>
              <a:ea typeface="ＭＳ Ｐゴシック" charset="0"/>
            </a:endParaRP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Clinton pledges affordable health care, especially for uninsured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First Lady </a:t>
            </a:r>
            <a:r>
              <a:rPr lang="en-US" sz="1800" b="1">
                <a:solidFill>
                  <a:srgbClr val="008000"/>
                </a:solidFill>
                <a:latin typeface="Arial" charset="0"/>
                <a:ea typeface="ＭＳ Ｐゴシック" charset="0"/>
              </a:rPr>
              <a:t>Hillary Rodham Clinton</a:t>
            </a:r>
            <a:r>
              <a:rPr lang="en-US" sz="1800">
                <a:latin typeface="Arial" charset="0"/>
                <a:ea typeface="ＭＳ Ｐゴシック" charset="0"/>
              </a:rPr>
              <a:t> heads team creating plan</a:t>
            </a:r>
          </a:p>
          <a:p>
            <a:pPr marL="228600" indent="-228600">
              <a:buFontTx/>
              <a:buChar char="•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1993, President presents health care reform bill to Congress</a:t>
            </a:r>
          </a:p>
          <a:p>
            <a:pPr marL="228600" indent="-228600"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	- bill controversial, does not get voted on</a:t>
            </a:r>
          </a:p>
        </p:txBody>
      </p:sp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7176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7177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7174" name="Rectangle 23"/>
          <p:cNvSpPr>
            <a:spLocks noChangeArrowheads="1"/>
          </p:cNvSpPr>
          <p:nvPr/>
        </p:nvSpPr>
        <p:spPr bwMode="auto">
          <a:xfrm>
            <a:off x="1773238" y="1598613"/>
            <a:ext cx="580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Moderate Reform and Economic Boom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3" grpId="0" autoUpdateAnimBg="0"/>
      <p:bldP spid="1129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3238" y="1695450"/>
            <a:ext cx="4719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9999"/>
                </a:solidFill>
                <a:latin typeface="Arial" charset="0"/>
                <a:ea typeface="ＭＳ Ｐゴシック" charset="0"/>
              </a:rPr>
              <a:t>continued</a:t>
            </a:r>
            <a:r>
              <a:rPr lang="en-US" sz="1600" b="1">
                <a:solidFill>
                  <a:srgbClr val="0099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6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Moderate Reform and Economic Boom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73238" y="2174875"/>
            <a:ext cx="55419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Balanced Budget and an Economic Boom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Clinton, Republican Congress agree on legislation to balance budget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Federal budget has surplus; used to pay off national debt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Economy booms: unemployment drops, stocks soar, tax revenues rise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8201" name="Oval 6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8202" name="Text Box 7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8199" name="Rectangle 22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581900" y="5410200"/>
            <a:ext cx="1225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773238" y="4203700"/>
            <a:ext cx="55419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Reforming Welfare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1996, states get block grants for welfare, other social programs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limits placed on how long people can receive welfare benefits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Millions of people successfully move from welfare to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7" grpId="0" autoUpdateAnimBg="0"/>
      <p:bldP spid="123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73238" y="1598613"/>
            <a:ext cx="3182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Crime and Terrorism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73238" y="2174875"/>
            <a:ext cx="5580062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Americans Are Shocked by Violent Events 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1999, 2 Columbine students kill 13, wound 23; copycat crimes follow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1993, terrorists bomb World Trade Center in NYC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1995, federal office building in Oklahoma City bombed, 168 dead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1990s, U.S. embassies, military targets abroad subject to attacks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Sept. 11, 2001 terrorists hijack 4 planes; 1 crashes into Pentagon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two planes destroy World Trade Center, fourth crashes in field</a:t>
            </a:r>
          </a:p>
        </p:txBody>
      </p:sp>
      <p:grpSp>
        <p:nvGrpSpPr>
          <p:cNvPr id="9219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9223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9224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utoUpdateAnimBg="0"/>
      <p:bldP spid="7578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773238" y="1598613"/>
            <a:ext cx="470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New Foreign Policy Challenges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773238" y="2174875"/>
            <a:ext cx="5819775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Relations with Former Cold War Foes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1990s, U.S., Russia cooperate on economic, 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latin typeface="Arial" charset="0"/>
              </a:rPr>
              <a:t>arms-control issues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Clinton supports giving China permanent trade rights</a:t>
            </a:r>
          </a:p>
        </p:txBody>
      </p:sp>
      <p:grpSp>
        <p:nvGrpSpPr>
          <p:cNvPr id="10243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0249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0250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1773238" y="3384550"/>
            <a:ext cx="5384800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Troops Abroad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1994, Clinton sends troops to Haiti to oust 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latin typeface="Arial" charset="0"/>
              </a:rPr>
              <a:t>military rulers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1995, helps negotiate peace agreement in Bosnia, sends peacekeepers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1999, U.S., NATO bomb Serbia to stop attacks in Kosovo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later sends peacekeepers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  <p:bldP spid="78856" grpId="0" autoUpdateAnimBg="0"/>
      <p:bldP spid="78858" grpId="0" autoUpdateAnimBg="0"/>
      <p:bldP spid="7885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73238" y="1695450"/>
            <a:ext cx="3986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>
                <a:solidFill>
                  <a:srgbClr val="009999"/>
                </a:solidFill>
                <a:latin typeface="Arial" charset="0"/>
                <a:ea typeface="ＭＳ Ｐゴシック" charset="0"/>
              </a:rPr>
              <a:t>continued</a:t>
            </a:r>
            <a:r>
              <a:rPr lang="en-US" sz="1600" b="1">
                <a:latin typeface="Arial" charset="0"/>
                <a:ea typeface="ＭＳ Ｐゴシック" charset="0"/>
              </a:rPr>
              <a:t> </a:t>
            </a:r>
            <a:r>
              <a:rPr lang="en-US" sz="16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New Foreign Policy Challenges</a:t>
            </a:r>
            <a:endParaRPr lang="en-US" sz="2400" b="1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73238" y="2174875"/>
            <a:ext cx="5313362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Arial" charset="0"/>
              </a:rPr>
              <a:t>Trade and the Global Economy</a:t>
            </a:r>
            <a:endParaRPr lang="en-US" sz="2000" smtClean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Clinton wants </a:t>
            </a:r>
            <a:r>
              <a:rPr lang="en-US" sz="1800" b="1" smtClean="0">
                <a:solidFill>
                  <a:srgbClr val="008000"/>
                </a:solidFill>
                <a:latin typeface="Arial" charset="0"/>
              </a:rPr>
              <a:t>North American Free Trade Agreement (NAFTA)</a:t>
            </a:r>
            <a:r>
              <a:rPr lang="en-US" sz="1800" smtClean="0">
                <a:latin typeface="Arial" charset="0"/>
              </a:rPr>
              <a:t>: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free-trade for Canada, Mexico, U.S; critics fear lose jobs to Mexico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1999, demonstrators protest World Trade Organization Seattle meeting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Anti-globalization protests held worldwide</a:t>
            </a:r>
          </a:p>
          <a:p>
            <a:pPr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Police, demonstrators clash at 2001 Summit of the Americas, Quebec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	- plans made for Free Trade Area of the Americas by 2006</a:t>
            </a:r>
          </a:p>
        </p:txBody>
      </p:sp>
      <p:grpSp>
        <p:nvGrpSpPr>
          <p:cNvPr id="11267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1271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1272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1269" name="Line 10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73238" y="1598613"/>
            <a:ext cx="522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Partisan Politics and Impeachment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773238" y="2174875"/>
            <a:ext cx="5313362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Republicans Take Control of Congress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Newt Gingrich</a:t>
            </a:r>
            <a:r>
              <a:rPr lang="en-US" altLang="en-US" sz="1800">
                <a:latin typeface="Arial" panose="020B0604020202020204" pitchFamily="34" charset="0"/>
              </a:rPr>
              <a:t> turns unhappiness with Clinton into Republican support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</a:t>
            </a:r>
            <a:r>
              <a:rPr lang="en-US" altLang="en-US" sz="1800" b="1">
                <a:solidFill>
                  <a:srgbClr val="008000"/>
                </a:solidFill>
                <a:latin typeface="Arial" panose="020B0604020202020204" pitchFamily="34" charset="0"/>
              </a:rPr>
              <a:t>Contract with America</a:t>
            </a:r>
            <a:r>
              <a:rPr lang="en-US" altLang="en-US" sz="1800">
                <a:latin typeface="Arial" panose="020B0604020202020204" pitchFamily="34" charset="0"/>
              </a:rPr>
              <a:t>—items Republicans will pass if get elected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1994, Republicans win both houses; Gingrich elected Speaker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Clinton, republicans clash over budget, refuse to compromise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•	Federal government shut down for several weeks, winter 1995–1996</a:t>
            </a: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1708150" y="796925"/>
            <a:ext cx="658813" cy="511175"/>
            <a:chOff x="1076" y="502"/>
            <a:chExt cx="415" cy="322"/>
          </a:xfrm>
        </p:grpSpPr>
        <p:sp>
          <p:nvSpPr>
            <p:cNvPr id="12296" name="Oval 5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8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800" b="1" smtClean="0">
                  <a:solidFill>
                    <a:srgbClr val="A50021"/>
                  </a:solidFill>
                  <a:latin typeface="Arial" charset="0"/>
                </a:rPr>
                <a:t>SECTION</a:t>
              </a:r>
            </a:p>
          </p:txBody>
        </p:sp>
      </p:grp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8429625" y="6446838"/>
            <a:ext cx="4191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700" b="1" smtClean="0">
                <a:solidFill>
                  <a:srgbClr val="003399"/>
                </a:solidFill>
                <a:latin typeface="Arial" charset="0"/>
              </a:rPr>
              <a:t>NEXT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i="1" smtClean="0">
                <a:solidFill>
                  <a:srgbClr val="003399"/>
                </a:solidFill>
                <a:latin typeface="Arial" charset="0"/>
              </a:rPr>
              <a:t>Continued . . 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04" grpId="0" autoUpdateAnimBg="0"/>
      <p:bldP spid="8091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</TotalTime>
  <Words>1387</Words>
  <Application>Microsoft Office PowerPoint</Application>
  <PresentationFormat>On-screen Show (4:3)</PresentationFormat>
  <Paragraphs>351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MS PGothic</vt:lpstr>
      <vt:lpstr>MS PGothic</vt:lpstr>
      <vt:lpstr>Arial</vt:lpstr>
      <vt:lpstr>Calibri</vt:lpstr>
      <vt:lpstr>Calibri Light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ajenda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jmeyer</dc:creator>
  <cp:lastModifiedBy>Artis Cummings</cp:lastModifiedBy>
  <cp:revision>320</cp:revision>
  <cp:lastPrinted>2017-04-18T15:44:17Z</cp:lastPrinted>
  <dcterms:created xsi:type="dcterms:W3CDTF">2003-12-21T18:56:17Z</dcterms:created>
  <dcterms:modified xsi:type="dcterms:W3CDTF">2017-04-18T16:37:02Z</dcterms:modified>
</cp:coreProperties>
</file>