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0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>
        <p:scale>
          <a:sx n="94" d="100"/>
          <a:sy n="94" d="100"/>
        </p:scale>
        <p:origin x="-129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1890-60AC-4BA9-9846-88F8B25A90DA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6FF7-5B1F-4E83-B82F-3D75AB840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AD0A-0FF8-49FF-ABD6-4E2D5C757CB5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622D-4980-4472-B6A0-EF5857603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27FA-75A4-4948-A437-52110F54093E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C810-B043-4299-9103-4A7D851D3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6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A567-AA7B-4756-AF65-20EE811FC97E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9D33-8F57-469D-8433-5393FB577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0968-7646-48C3-BC8A-63256AC047C5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0EF9-186C-4137-B2BE-5068D6EC2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EE78-B1FC-4C06-BC6F-F6878C51D70A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406A-DAA8-4ED2-ACD8-C1410E1DC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3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D6FD-A6D0-496C-B73F-A1B1755DC345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4456-5793-4DFF-B178-D009E6251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3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2AA2-9245-44D5-B176-CF86AF008A64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5742-AB75-4E38-B7A2-C9CFC0D56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F130-424D-4233-86CD-F892E6611593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A2D5-6FA9-4A20-BEE2-C25D86189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C20E-93B9-455B-A01D-260D64CC6CB2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FE69-3B1C-4209-8C3A-FF41A37E4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2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9DA1-9356-4085-B2E3-6B9B77A38AA3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CEE3-943C-452E-9421-B35ABD2E9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2B9DD2-FC9E-4E0C-8148-E4710BE21261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CBC54-5D44-4F80-B658-B4646856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xploringafrica.matrix.msu.edu/images/kingd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05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African </a:t>
            </a:r>
            <a:r>
              <a:rPr lang="en-US" altLang="en-US" dirty="0" smtClean="0"/>
              <a:t>Societies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Almohads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Mid-1100s: Seize </a:t>
            </a:r>
            <a:r>
              <a:rPr lang="en-US" u="sng" dirty="0" smtClean="0"/>
              <a:t>power</a:t>
            </a:r>
            <a:r>
              <a:rPr lang="en-US" dirty="0" smtClean="0"/>
              <a:t> from </a:t>
            </a:r>
            <a:r>
              <a:rPr lang="en-US" dirty="0" err="1" smtClean="0"/>
              <a:t>Almoravids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Beginnings: </a:t>
            </a:r>
            <a:r>
              <a:rPr lang="en-US" u="sng" dirty="0" smtClean="0"/>
              <a:t>Religious</a:t>
            </a:r>
            <a:r>
              <a:rPr lang="en-US" dirty="0" smtClean="0"/>
              <a:t> movement from </a:t>
            </a:r>
            <a:r>
              <a:rPr lang="en-US" u="sng" dirty="0" smtClean="0"/>
              <a:t>Morocco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Follow teachings of </a:t>
            </a:r>
            <a:r>
              <a:rPr lang="en-US" u="sng" dirty="0" err="1" smtClean="0"/>
              <a:t>Ibn</a:t>
            </a:r>
            <a:r>
              <a:rPr lang="en-US" u="sng" dirty="0" smtClean="0"/>
              <a:t> </a:t>
            </a:r>
            <a:r>
              <a:rPr lang="en-US" u="sng" dirty="0" err="1" smtClean="0"/>
              <a:t>Tumart</a:t>
            </a:r>
            <a:endParaRPr lang="en-US" u="sng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Strict obedience of the </a:t>
            </a:r>
            <a:r>
              <a:rPr lang="en-US" u="sng" dirty="0" err="1" smtClean="0"/>
              <a:t>Qu’ran</a:t>
            </a:r>
            <a:endParaRPr lang="en-US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Conquer much of southern Spain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Empire: First time </a:t>
            </a:r>
            <a:r>
              <a:rPr lang="en-US" u="sng" dirty="0" err="1" smtClean="0"/>
              <a:t>Maghrib</a:t>
            </a:r>
            <a:r>
              <a:rPr lang="en-US" dirty="0" smtClean="0"/>
              <a:t> under one rule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Breaks up into </a:t>
            </a:r>
            <a:r>
              <a:rPr lang="en-US" u="sng" dirty="0" smtClean="0"/>
              <a:t>several</a:t>
            </a:r>
            <a:r>
              <a:rPr lang="en-US" dirty="0" smtClean="0"/>
              <a:t> Muslim dynasties</a:t>
            </a:r>
          </a:p>
        </p:txBody>
      </p:sp>
      <p:pic>
        <p:nvPicPr>
          <p:cNvPr id="11269" name="Picture 2" descr="http://upload.wikimedia.org/wikipedia/commons/thumb/4/43/Almohad1200.png/280px-Almohad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434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File:Flag of Morocco 1147 1269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18941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people.eku.edu/davisb/Africa/dho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Eastern </a:t>
            </a:r>
            <a:r>
              <a:rPr lang="en-US" altLang="en-US" dirty="0" smtClean="0"/>
              <a:t>City-States &amp; Southern Empires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042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Setting the Stage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4038600" cy="6248400"/>
          </a:xfrm>
        </p:spPr>
        <p:txBody>
          <a:bodyPr/>
          <a:lstStyle/>
          <a:p>
            <a:pPr eaLnBrk="1" hangingPunct="1"/>
            <a:r>
              <a:rPr lang="en-US" altLang="en-US" smtClean="0"/>
              <a:t>300s: Kingdom of </a:t>
            </a:r>
            <a:r>
              <a:rPr lang="en-US" altLang="en-US" u="sng" smtClean="0"/>
              <a:t>Aksum</a:t>
            </a:r>
            <a:r>
              <a:rPr lang="en-US" altLang="en-US" smtClean="0"/>
              <a:t> establishes trade with Arabia, Rome, </a:t>
            </a:r>
            <a:r>
              <a:rPr lang="en-US" altLang="en-US" u="sng" smtClean="0"/>
              <a:t>India</a:t>
            </a:r>
          </a:p>
          <a:p>
            <a:pPr lvl="1" eaLnBrk="1" hangingPunct="1"/>
            <a:r>
              <a:rPr lang="en-US" altLang="en-US" u="sng" smtClean="0"/>
              <a:t>Christian</a:t>
            </a:r>
            <a:r>
              <a:rPr lang="en-US" altLang="en-US" smtClean="0"/>
              <a:t> kingdom</a:t>
            </a:r>
          </a:p>
          <a:p>
            <a:pPr eaLnBrk="1" hangingPunct="1"/>
            <a:r>
              <a:rPr lang="en-US" altLang="en-US" smtClean="0"/>
              <a:t>600s: </a:t>
            </a:r>
            <a:r>
              <a:rPr lang="en-US" altLang="en-US" u="sng" smtClean="0"/>
              <a:t>Muslims</a:t>
            </a:r>
            <a:r>
              <a:rPr lang="en-US" altLang="en-US" smtClean="0"/>
              <a:t> gain control of Arabia, North Africa &amp; the Red Sea</a:t>
            </a:r>
          </a:p>
          <a:p>
            <a:pPr lvl="1" eaLnBrk="1" hangingPunct="1"/>
            <a:r>
              <a:rPr lang="en-US" altLang="en-US" smtClean="0"/>
              <a:t>End of Aksum’s sea </a:t>
            </a:r>
            <a:r>
              <a:rPr lang="en-US" altLang="en-US" u="sng" smtClean="0"/>
              <a:t>trade</a:t>
            </a:r>
          </a:p>
          <a:p>
            <a:pPr eaLnBrk="1" hangingPunct="1"/>
            <a:r>
              <a:rPr lang="en-US" altLang="en-US" smtClean="0"/>
              <a:t>Cities along the </a:t>
            </a:r>
            <a:r>
              <a:rPr lang="en-US" altLang="en-US" u="sng" smtClean="0"/>
              <a:t>east</a:t>
            </a:r>
            <a:r>
              <a:rPr lang="en-US" altLang="en-US" smtClean="0"/>
              <a:t> coast flourish through trade across the </a:t>
            </a:r>
            <a:r>
              <a:rPr lang="en-US" altLang="en-US" u="sng" smtClean="0"/>
              <a:t>Indian Ocean</a:t>
            </a:r>
          </a:p>
        </p:txBody>
      </p:sp>
      <p:sp>
        <p:nvSpPr>
          <p:cNvPr id="307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7" name="Picture 6" descr="http://3.bp.blogspot.com/-fx-RKks6_t0/UaDR3R1LCgI/AAAAAAAAAGk/p465nnJPNjA/s1600/aks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633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http://www.wildwinds.com/coins/greece/axum/ousanas/BMC_JJ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3815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8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East Coast Trade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1100: </a:t>
            </a:r>
            <a:r>
              <a:rPr lang="en-US" u="sng" dirty="0" smtClean="0"/>
              <a:t>Bantu</a:t>
            </a:r>
            <a:r>
              <a:rPr lang="en-US" dirty="0" smtClean="0"/>
              <a:t> peoples establish farming &amp; fishing </a:t>
            </a:r>
            <a:r>
              <a:rPr lang="en-US" u="sng" dirty="0" smtClean="0"/>
              <a:t>villages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Towns grow by trading with </a:t>
            </a:r>
            <a:r>
              <a:rPr lang="en-US" u="sng" dirty="0" smtClean="0"/>
              <a:t>Muslim</a:t>
            </a:r>
            <a:r>
              <a:rPr lang="en-US" dirty="0" smtClean="0"/>
              <a:t>, Persian, &amp; </a:t>
            </a:r>
            <a:r>
              <a:rPr lang="en-US" u="sng" dirty="0" smtClean="0"/>
              <a:t>Indian</a:t>
            </a:r>
            <a:r>
              <a:rPr lang="en-US" dirty="0" smtClean="0"/>
              <a:t> traders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Traders </a:t>
            </a:r>
            <a:r>
              <a:rPr lang="en-US" u="sng" dirty="0" smtClean="0"/>
              <a:t>settle</a:t>
            </a:r>
            <a:r>
              <a:rPr lang="en-US" dirty="0" smtClean="0"/>
              <a:t> in villages = creation of </a:t>
            </a:r>
            <a:r>
              <a:rPr lang="en-US" u="sng" dirty="0" smtClean="0"/>
              <a:t>Swahili</a:t>
            </a:r>
            <a:r>
              <a:rPr lang="en-US" dirty="0" smtClean="0"/>
              <a:t> language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Bantu + Arabic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Trade: </a:t>
            </a:r>
            <a:r>
              <a:rPr lang="en-US" u="sng" dirty="0" smtClean="0"/>
              <a:t>Manufactured</a:t>
            </a:r>
            <a:r>
              <a:rPr lang="en-US" dirty="0" smtClean="0"/>
              <a:t> Goods (Asia) </a:t>
            </a:r>
            <a:r>
              <a:rPr lang="en-US" dirty="0" smtClean="0">
                <a:sym typeface="Wingdings" pitchFamily="2" charset="2"/>
              </a:rPr>
              <a:t>  </a:t>
            </a:r>
            <a:r>
              <a:rPr lang="en-US" u="sng" dirty="0" smtClean="0">
                <a:sym typeface="Wingdings" pitchFamily="2" charset="2"/>
              </a:rPr>
              <a:t>Raw</a:t>
            </a:r>
            <a:r>
              <a:rPr lang="en-US" dirty="0" smtClean="0">
                <a:sym typeface="Wingdings" pitchFamily="2" charset="2"/>
              </a:rPr>
              <a:t> Materials (Africa)</a:t>
            </a:r>
          </a:p>
        </p:txBody>
      </p:sp>
      <p:pic>
        <p:nvPicPr>
          <p:cNvPr id="4101" name="Picture 2" descr="http://domin.dom.edu/faculty/dperry/hist270silk/calendar/zhenghe/psimages/trades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1148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ttp://www.south-africa-tours-and-travel.com/images/origins-and-spread-of-the-bantu-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30368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38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5" name="Picture 6" descr="http://images.classwell.com/mcd_xhtml_ebooks/2005_world_history/images/mcd_awh2005_0618376798_p423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4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8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Kilwa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Rich </a:t>
            </a:r>
            <a:r>
              <a:rPr lang="en-US" altLang="en-US" u="sng" smtClean="0"/>
              <a:t>city-state</a:t>
            </a:r>
            <a:r>
              <a:rPr lang="en-US" altLang="en-US" smtClean="0"/>
              <a:t> built on </a:t>
            </a:r>
            <a:r>
              <a:rPr lang="en-US" altLang="en-US" u="sng" smtClean="0"/>
              <a:t>Indian</a:t>
            </a:r>
            <a:r>
              <a:rPr lang="en-US" altLang="en-US" smtClean="0"/>
              <a:t> Ocean trade</a:t>
            </a:r>
          </a:p>
          <a:p>
            <a:pPr eaLnBrk="1" hangingPunct="1"/>
            <a:r>
              <a:rPr lang="en-US" altLang="en-US" u="sng" smtClean="0"/>
              <a:t>High</a:t>
            </a:r>
            <a:r>
              <a:rPr lang="en-US" altLang="en-US" smtClean="0"/>
              <a:t> class society with </a:t>
            </a:r>
            <a:r>
              <a:rPr lang="en-US" altLang="en-US" u="sng" smtClean="0"/>
              <a:t>ivory</a:t>
            </a:r>
            <a:r>
              <a:rPr lang="en-US" altLang="en-US" smtClean="0"/>
              <a:t>, porcelain, </a:t>
            </a:r>
            <a:r>
              <a:rPr lang="en-US" altLang="en-US" u="sng" smtClean="0"/>
              <a:t>silk</a:t>
            </a:r>
            <a:r>
              <a:rPr lang="en-US" altLang="en-US" smtClean="0"/>
              <a:t>, gold &amp; silver</a:t>
            </a:r>
          </a:p>
          <a:p>
            <a:pPr eaLnBrk="1" hangingPunct="1"/>
            <a:r>
              <a:rPr lang="en-US" altLang="en-US" smtClean="0"/>
              <a:t>Located at southern end of </a:t>
            </a:r>
            <a:r>
              <a:rPr lang="en-US" altLang="en-US" u="sng" smtClean="0"/>
              <a:t>monsoonal winds</a:t>
            </a:r>
            <a:r>
              <a:rPr lang="en-US" altLang="en-US" smtClean="0"/>
              <a:t> from India = Riches – </a:t>
            </a:r>
            <a:r>
              <a:rPr lang="en-US" altLang="en-US" b="1" smtClean="0"/>
              <a:t>WHY?</a:t>
            </a:r>
          </a:p>
          <a:p>
            <a:pPr eaLnBrk="1" hangingPunct="1"/>
            <a:r>
              <a:rPr lang="en-US" altLang="en-US" smtClean="0"/>
              <a:t>Late 1200s: Kilwa </a:t>
            </a:r>
            <a:r>
              <a:rPr lang="en-US" altLang="en-US" u="sng" smtClean="0"/>
              <a:t>conquers</a:t>
            </a:r>
            <a:r>
              <a:rPr lang="en-US" altLang="en-US" smtClean="0"/>
              <a:t> Sofala = control of </a:t>
            </a:r>
            <a:r>
              <a:rPr lang="en-US" altLang="en-US" u="sng" smtClean="0"/>
              <a:t>gold</a:t>
            </a:r>
            <a:r>
              <a:rPr lang="en-US" altLang="en-US" smtClean="0"/>
              <a:t> trade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9" name="Picture 12" descr="File:Sofala1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2822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zamaniproject.org/system/html/kilwa_Weblayout-8a3c95f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35814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www.vhinkle.com/china/zheng_giraf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381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1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3" name="Picture 6" descr="http://www.mitchellteachers.org/WorldHistory/EmpiresSubSaharanAfrica/images/central&amp;southernK/Kilwa_SwahiliCoastalTradeTr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40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Portuguese Conquest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1488: </a:t>
            </a:r>
            <a:r>
              <a:rPr lang="en-US" altLang="en-US" u="sng" smtClean="0"/>
              <a:t>Portuguese</a:t>
            </a:r>
            <a:r>
              <a:rPr lang="en-US" altLang="en-US" smtClean="0"/>
              <a:t> round </a:t>
            </a:r>
            <a:r>
              <a:rPr lang="en-US" altLang="en-US" u="sng" smtClean="0"/>
              <a:t>tip</a:t>
            </a:r>
            <a:r>
              <a:rPr lang="en-US" altLang="en-US" smtClean="0"/>
              <a:t> of Africa</a:t>
            </a:r>
          </a:p>
          <a:p>
            <a:pPr eaLnBrk="1" hangingPunct="1"/>
            <a:r>
              <a:rPr lang="en-US" altLang="en-US" smtClean="0"/>
              <a:t>Wanted to profit from </a:t>
            </a:r>
            <a:r>
              <a:rPr lang="en-US" altLang="en-US" u="sng" smtClean="0"/>
              <a:t>spice</a:t>
            </a:r>
            <a:r>
              <a:rPr lang="en-US" altLang="en-US" smtClean="0"/>
              <a:t> &amp; silk trade of </a:t>
            </a:r>
            <a:r>
              <a:rPr lang="en-US" altLang="en-US" u="sng" smtClean="0"/>
              <a:t>Asia</a:t>
            </a:r>
          </a:p>
          <a:p>
            <a:pPr eaLnBrk="1" hangingPunct="1"/>
            <a:r>
              <a:rPr lang="en-US" altLang="en-US" smtClean="0"/>
              <a:t>Trade with </a:t>
            </a:r>
            <a:r>
              <a:rPr lang="en-US" altLang="en-US" u="sng" smtClean="0"/>
              <a:t>East African</a:t>
            </a:r>
            <a:r>
              <a:rPr lang="en-US" altLang="en-US" smtClean="0"/>
              <a:t> states = big profits</a:t>
            </a:r>
          </a:p>
          <a:p>
            <a:pPr eaLnBrk="1" hangingPunct="1"/>
            <a:r>
              <a:rPr lang="en-US" altLang="en-US" smtClean="0"/>
              <a:t>Use </a:t>
            </a:r>
            <a:r>
              <a:rPr lang="en-US" altLang="en-US" u="sng" smtClean="0"/>
              <a:t>cannons</a:t>
            </a:r>
            <a:r>
              <a:rPr lang="en-US" altLang="en-US" smtClean="0"/>
              <a:t> to conquer Africa states = control of trade</a:t>
            </a:r>
          </a:p>
          <a:p>
            <a:pPr eaLnBrk="1" hangingPunct="1"/>
            <a:r>
              <a:rPr lang="en-US" altLang="en-US" smtClean="0"/>
              <a:t>Establish </a:t>
            </a:r>
            <a:r>
              <a:rPr lang="en-US" altLang="en-US" u="sng" smtClean="0"/>
              <a:t>forts</a:t>
            </a:r>
            <a:r>
              <a:rPr lang="en-US" altLang="en-US" smtClean="0"/>
              <a:t> to </a:t>
            </a:r>
            <a:r>
              <a:rPr lang="en-US" altLang="en-US" u="sng" smtClean="0"/>
              <a:t>protect</a:t>
            </a:r>
            <a:r>
              <a:rPr lang="en-US" altLang="en-US" smtClean="0"/>
              <a:t> trade routes</a:t>
            </a:r>
          </a:p>
        </p:txBody>
      </p:sp>
      <p:pic>
        <p:nvPicPr>
          <p:cNvPr id="8197" name="Picture 10" descr="http://static.ddmcdn.com/gif/willow/history-of-portugal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863"/>
            <a:ext cx="4495800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http://galenf.com/africa/kampala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321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http://www.vhinkle.com/africa/vas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1752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045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Islamic Influences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Introduced by Muslim </a:t>
            </a:r>
            <a:r>
              <a:rPr lang="en-US" altLang="en-US" u="sng" smtClean="0"/>
              <a:t>traders</a:t>
            </a:r>
          </a:p>
          <a:p>
            <a:pPr eaLnBrk="1" hangingPunct="1"/>
            <a:r>
              <a:rPr lang="en-US" altLang="en-US" u="sng" smtClean="0"/>
              <a:t>Growth</a:t>
            </a:r>
            <a:r>
              <a:rPr lang="en-US" altLang="en-US" smtClean="0"/>
              <a:t> in trade = </a:t>
            </a:r>
            <a:r>
              <a:rPr lang="en-US" altLang="en-US" u="sng" smtClean="0"/>
              <a:t>spread</a:t>
            </a:r>
            <a:r>
              <a:rPr lang="en-US" altLang="en-US" smtClean="0"/>
              <a:t> of religion</a:t>
            </a:r>
          </a:p>
          <a:p>
            <a:pPr eaLnBrk="1" hangingPunct="1"/>
            <a:r>
              <a:rPr lang="en-US" altLang="en-US" u="sng" smtClean="0"/>
              <a:t>Mosques</a:t>
            </a:r>
            <a:r>
              <a:rPr lang="en-US" altLang="en-US" smtClean="0"/>
              <a:t> built in most towns</a:t>
            </a:r>
          </a:p>
          <a:p>
            <a:pPr eaLnBrk="1" hangingPunct="1"/>
            <a:r>
              <a:rPr lang="en-US" altLang="en-US" smtClean="0"/>
              <a:t>Most rulers </a:t>
            </a:r>
            <a:r>
              <a:rPr lang="en-US" altLang="en-US" u="sng" smtClean="0"/>
              <a:t>convert</a:t>
            </a:r>
            <a:r>
              <a:rPr lang="en-US" altLang="en-US" smtClean="0"/>
              <a:t> to Islam</a:t>
            </a:r>
          </a:p>
          <a:p>
            <a:pPr eaLnBrk="1" hangingPunct="1"/>
            <a:r>
              <a:rPr lang="en-US" altLang="en-US" smtClean="0"/>
              <a:t>Majority of people maintain </a:t>
            </a:r>
            <a:r>
              <a:rPr lang="en-US" altLang="en-US" u="sng" smtClean="0"/>
              <a:t>traditional</a:t>
            </a:r>
            <a:r>
              <a:rPr lang="en-US" altLang="en-US" smtClean="0"/>
              <a:t> beliefs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1" name="Picture 2" descr="http://www.rohama.org/files/en/content/2009/2/14/865_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oarnorthwest.com/wp-content/uploads/2013/02/dh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52400"/>
            <a:ext cx="37195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2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Enslavement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Muslim</a:t>
            </a:r>
            <a:r>
              <a:rPr lang="en-US" altLang="en-US" smtClean="0"/>
              <a:t> merchants trade luxury goods &amp; </a:t>
            </a:r>
            <a:r>
              <a:rPr lang="en-US" altLang="en-US" u="sng" smtClean="0"/>
              <a:t>slaves</a:t>
            </a:r>
            <a:r>
              <a:rPr lang="en-US" altLang="en-US" smtClean="0"/>
              <a:t> with East Africa</a:t>
            </a:r>
          </a:p>
          <a:p>
            <a:pPr eaLnBrk="1" hangingPunct="1"/>
            <a:r>
              <a:rPr lang="en-US" altLang="en-US" u="sng" smtClean="0"/>
              <a:t>Small</a:t>
            </a:r>
            <a:r>
              <a:rPr lang="en-US" altLang="en-US" smtClean="0"/>
              <a:t> amounts (~1k/yr until the </a:t>
            </a:r>
            <a:r>
              <a:rPr lang="en-US" altLang="en-US" u="sng" smtClean="0"/>
              <a:t>1700s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Slaves </a:t>
            </a:r>
            <a:r>
              <a:rPr lang="en-US" altLang="en-US" u="sng" smtClean="0"/>
              <a:t>supplied</a:t>
            </a:r>
            <a:r>
              <a:rPr lang="en-US" altLang="en-US" smtClean="0"/>
              <a:t> through </a:t>
            </a:r>
            <a:r>
              <a:rPr lang="en-US" altLang="en-US" u="sng" smtClean="0"/>
              <a:t>kidnapping</a:t>
            </a:r>
          </a:p>
          <a:p>
            <a:pPr lvl="1" eaLnBrk="1" hangingPunct="1"/>
            <a:r>
              <a:rPr lang="en-US" altLang="en-US" smtClean="0"/>
              <a:t>Arabia: Domestic chores</a:t>
            </a:r>
          </a:p>
          <a:p>
            <a:pPr lvl="1" eaLnBrk="1" hangingPunct="1"/>
            <a:r>
              <a:rPr lang="en-US" altLang="en-US" smtClean="0"/>
              <a:t>India: </a:t>
            </a:r>
            <a:r>
              <a:rPr lang="en-US" altLang="en-US" u="sng" smtClean="0"/>
              <a:t>Soldiers</a:t>
            </a:r>
          </a:p>
          <a:p>
            <a:pPr lvl="1" eaLnBrk="1" hangingPunct="1"/>
            <a:r>
              <a:rPr lang="en-US" altLang="en-US" u="sng" smtClean="0"/>
              <a:t>China</a:t>
            </a:r>
            <a:r>
              <a:rPr lang="en-US" altLang="en-US" smtClean="0"/>
              <a:t>: Servants</a:t>
            </a:r>
          </a:p>
          <a:p>
            <a:pPr lvl="1" eaLnBrk="1" hangingPunct="1"/>
            <a:r>
              <a:rPr lang="en-US" altLang="en-US" smtClean="0"/>
              <a:t>Ports: Dock &amp; Ship workers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5" name="Picture 6" descr="http://www.accessgambia.com/information/large08/sub-saharan-slave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49530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media.nowpublic.net/images/18/8/188e954e6e397e881c6015147a963c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35052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77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Setting the Stage</a:t>
            </a:r>
          </a:p>
        </p:txBody>
      </p:sp>
      <p:sp>
        <p:nvSpPr>
          <p:cNvPr id="307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Peoples of Africa organized to by way of political, economic, and/or social needs</a:t>
            </a:r>
          </a:p>
          <a:p>
            <a:pPr>
              <a:buFont typeface="Arial" charset="0"/>
              <a:buNone/>
            </a:pPr>
            <a:endParaRPr lang="en-US" altLang="en-US" smtClean="0"/>
          </a:p>
          <a:p>
            <a:r>
              <a:rPr lang="en-US" altLang="en-US" smtClean="0"/>
              <a:t>Climate &amp; topography influences how communities develop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Slave Trade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9" name="Picture 2" descr="http://rci.rutgers.edu/~oldnb/355/AfricanSlaveTr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9144000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560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Great Zimbabwe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304800"/>
            <a:ext cx="4038600" cy="62484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Empire</a:t>
            </a:r>
            <a:r>
              <a:rPr lang="en-US" altLang="en-US" smtClean="0"/>
              <a:t> founded on the trade of gold &amp; </a:t>
            </a:r>
            <a:r>
              <a:rPr lang="en-US" altLang="en-US" u="sng" smtClean="0"/>
              <a:t>taxation</a:t>
            </a:r>
            <a:r>
              <a:rPr lang="en-US" altLang="en-US" smtClean="0"/>
              <a:t> of merchants</a:t>
            </a:r>
          </a:p>
          <a:p>
            <a:pPr eaLnBrk="1" hangingPunct="1"/>
            <a:r>
              <a:rPr lang="en-US" altLang="en-US" smtClean="0"/>
              <a:t>Located a </a:t>
            </a:r>
            <a:r>
              <a:rPr lang="en-US" altLang="en-US" u="sng" smtClean="0"/>
              <a:t>fertile</a:t>
            </a:r>
            <a:r>
              <a:rPr lang="en-US" altLang="en-US" smtClean="0"/>
              <a:t> plateau b/w the </a:t>
            </a:r>
            <a:r>
              <a:rPr lang="en-US" altLang="en-US" u="sng" smtClean="0"/>
              <a:t>Zambezi</a:t>
            </a:r>
            <a:r>
              <a:rPr lang="en-US" altLang="en-US" smtClean="0"/>
              <a:t> &amp; Limpopo rivers</a:t>
            </a:r>
          </a:p>
          <a:p>
            <a:pPr eaLnBrk="1" hangingPunct="1"/>
            <a:r>
              <a:rPr lang="en-US" altLang="en-US" u="sng" smtClean="0"/>
              <a:t>Linked</a:t>
            </a:r>
            <a:r>
              <a:rPr lang="en-US" altLang="en-US" smtClean="0"/>
              <a:t> goldfields to coastal trading </a:t>
            </a:r>
            <a:r>
              <a:rPr lang="en-US" altLang="en-US" u="sng" smtClean="0"/>
              <a:t>cities</a:t>
            </a:r>
          </a:p>
          <a:p>
            <a:pPr eaLnBrk="1" hangingPunct="1"/>
            <a:r>
              <a:rPr lang="en-US" altLang="en-US" smtClean="0"/>
              <a:t>By 1450, Great Zimbabwe </a:t>
            </a:r>
            <a:r>
              <a:rPr lang="en-US" altLang="en-US" u="sng" smtClean="0"/>
              <a:t>disappears</a:t>
            </a:r>
            <a:r>
              <a:rPr lang="en-US" altLang="en-US" smtClean="0"/>
              <a:t> – </a:t>
            </a:r>
            <a:r>
              <a:rPr lang="en-US" altLang="en-US" u="sng" smtClean="0"/>
              <a:t>unknown</a:t>
            </a:r>
            <a:r>
              <a:rPr lang="en-US" altLang="en-US" smtClean="0"/>
              <a:t> reasons</a:t>
            </a:r>
          </a:p>
          <a:p>
            <a:pPr eaLnBrk="1" hangingPunct="1"/>
            <a:r>
              <a:rPr lang="en-US" altLang="en-US" smtClean="0"/>
              <a:t>Impressive ruins remain</a:t>
            </a:r>
          </a:p>
        </p:txBody>
      </p:sp>
      <p:pic>
        <p:nvPicPr>
          <p:cNvPr id="12293" name="Picture 6" descr="http://www.metmuseum.org/toah/hg/hg_d_zimb_d2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1907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http://www.ezakwantu.com/Mapungubwe%20Golden%20Rhino%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2286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http://racinenoire.files.wordpress.com/2012/02/z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1402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00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henagain.info/webchron/africa/GreatZimbabw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598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Great Zimbabwe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898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Mutapa Empire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 u="sng" smtClean="0"/>
              <a:t>Legend</a:t>
            </a:r>
            <a:r>
              <a:rPr lang="en-US" altLang="en-US" sz="2400" smtClean="0"/>
              <a:t>: Mutota founds state in a fertile valley while looking for </a:t>
            </a:r>
            <a:r>
              <a:rPr lang="en-US" altLang="en-US" sz="2400" u="sng" smtClean="0"/>
              <a:t>salt</a:t>
            </a:r>
          </a:p>
          <a:p>
            <a:pPr eaLnBrk="1" hangingPunct="1"/>
            <a:r>
              <a:rPr lang="en-US" altLang="en-US" sz="2400" u="sng" smtClean="0"/>
              <a:t>Mutota</a:t>
            </a:r>
            <a:r>
              <a:rPr lang="en-US" altLang="en-US" sz="2400" smtClean="0"/>
              <a:t> conquers the Shona w/ powerful army &amp; forces </a:t>
            </a:r>
            <a:r>
              <a:rPr lang="en-US" altLang="en-US" sz="2400" u="sng" smtClean="0"/>
              <a:t>tribute</a:t>
            </a:r>
          </a:p>
          <a:p>
            <a:pPr eaLnBrk="1" hangingPunct="1"/>
            <a:r>
              <a:rPr lang="en-US" altLang="en-US" sz="2400" smtClean="0"/>
              <a:t>Empire </a:t>
            </a:r>
            <a:r>
              <a:rPr lang="en-US" altLang="en-US" sz="2400" u="sng" smtClean="0"/>
              <a:t>spanned</a:t>
            </a:r>
            <a:r>
              <a:rPr lang="en-US" altLang="en-US" sz="2400" smtClean="0"/>
              <a:t> Zimbabwe to Indian Ocean</a:t>
            </a:r>
          </a:p>
          <a:p>
            <a:pPr eaLnBrk="1" hangingPunct="1"/>
            <a:r>
              <a:rPr lang="en-US" altLang="en-US" sz="2400" u="sng" smtClean="0"/>
              <a:t>Forced </a:t>
            </a:r>
            <a:r>
              <a:rPr lang="en-US" altLang="en-US" sz="2400" smtClean="0"/>
              <a:t>conquered peoples to mine gold</a:t>
            </a:r>
          </a:p>
          <a:p>
            <a:pPr eaLnBrk="1" hangingPunct="1"/>
            <a:r>
              <a:rPr lang="en-US" altLang="en-US" sz="2400" u="sng" smtClean="0"/>
              <a:t>Exchange</a:t>
            </a:r>
            <a:r>
              <a:rPr lang="en-US" altLang="en-US" sz="2400" smtClean="0"/>
              <a:t> gold for luxury goods</a:t>
            </a:r>
          </a:p>
          <a:p>
            <a:pPr eaLnBrk="1" hangingPunct="1"/>
            <a:r>
              <a:rPr lang="en-US" altLang="en-US" sz="2400" smtClean="0"/>
              <a:t>1500s: Portuguese </a:t>
            </a:r>
            <a:r>
              <a:rPr lang="en-US" altLang="en-US" sz="2400" u="sng" smtClean="0"/>
              <a:t>influence</a:t>
            </a:r>
            <a:r>
              <a:rPr lang="en-US" altLang="en-US" sz="2400" smtClean="0"/>
              <a:t> the empire</a:t>
            </a:r>
          </a:p>
          <a:p>
            <a:pPr lvl="1" eaLnBrk="1" hangingPunct="1"/>
            <a:r>
              <a:rPr lang="en-US" altLang="en-US" smtClean="0"/>
              <a:t>Install favorable </a:t>
            </a:r>
            <a:r>
              <a:rPr lang="en-US" altLang="en-US" u="sng" smtClean="0"/>
              <a:t>ruler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1" name="Picture 6" descr="http://www.zum.de/whkmla/histatlas/southafrica/mutap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2876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File:Monomatap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743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51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5" name="Picture 7" descr="http://upload.wikimedia.org/wikipedia/commons/9/96/Map_of_Almeida_route_in_Africa,_15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170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11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ndalus" pitchFamily="2" charset="-78"/>
                <a:cs typeface="Andalus" pitchFamily="2" charset="-78"/>
              </a:rPr>
              <a:t>West </a:t>
            </a:r>
            <a:r>
              <a:rPr lang="en-US" altLang="en-US" dirty="0" smtClean="0">
                <a:latin typeface="Andalus" pitchFamily="2" charset="-78"/>
                <a:cs typeface="Andalus" pitchFamily="2" charset="-78"/>
              </a:rPr>
              <a:t>African Civilizations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2052" name="Picture 2" descr="http://gordon.wiki.ccsd.edu/file/view/map_african_empires.gif/44215507/map_african_empi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7529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19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Ghana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Gains power by </a:t>
            </a:r>
            <a:r>
              <a:rPr lang="en-US" altLang="en-US" u="sng" smtClean="0"/>
              <a:t>taxing</a:t>
            </a:r>
            <a:r>
              <a:rPr lang="en-US" altLang="en-US" smtClean="0"/>
              <a:t> trade </a:t>
            </a:r>
            <a:r>
              <a:rPr lang="en-US" altLang="en-US" u="sng" smtClean="0"/>
              <a:t>caravans</a:t>
            </a:r>
          </a:p>
          <a:p>
            <a:pPr eaLnBrk="1" hangingPunct="1"/>
            <a:r>
              <a:rPr lang="en-US" altLang="en-US" smtClean="0"/>
              <a:t>Trade: </a:t>
            </a:r>
            <a:r>
              <a:rPr lang="en-US" altLang="en-US" u="sng" smtClean="0"/>
              <a:t>Gold</a:t>
            </a:r>
            <a:r>
              <a:rPr lang="en-US" altLang="en-US" smtClean="0"/>
              <a:t> &amp; Salt</a:t>
            </a:r>
          </a:p>
          <a:p>
            <a:pPr lvl="1" eaLnBrk="1" hangingPunct="1"/>
            <a:r>
              <a:rPr lang="en-US" altLang="en-US" smtClean="0"/>
              <a:t>People wanted gold, Ghana needed </a:t>
            </a:r>
            <a:r>
              <a:rPr lang="en-US" altLang="en-US" u="sng" smtClean="0"/>
              <a:t>salt</a:t>
            </a:r>
          </a:p>
          <a:p>
            <a:pPr lvl="1" eaLnBrk="1" hangingPunct="1"/>
            <a:r>
              <a:rPr lang="en-US" altLang="en-US" u="sng" smtClean="0"/>
              <a:t>Circular</a:t>
            </a:r>
            <a:r>
              <a:rPr lang="en-US" altLang="en-US" smtClean="0"/>
              <a:t> trade of goods b/w Africa &amp; the </a:t>
            </a:r>
            <a:r>
              <a:rPr lang="en-US" altLang="en-US" u="sng" smtClean="0"/>
              <a:t>Mediterranean</a:t>
            </a:r>
          </a:p>
          <a:p>
            <a:pPr eaLnBrk="1" hangingPunct="1"/>
            <a:r>
              <a:rPr lang="en-US" altLang="en-US" smtClean="0"/>
              <a:t>800s: Ghana’s </a:t>
            </a:r>
            <a:r>
              <a:rPr lang="en-US" altLang="en-US" u="sng" smtClean="0"/>
              <a:t>kings</a:t>
            </a:r>
            <a:r>
              <a:rPr lang="en-US" altLang="en-US" smtClean="0"/>
              <a:t> ruled taxes &amp; gifts</a:t>
            </a:r>
          </a:p>
          <a:p>
            <a:pPr lvl="1" eaLnBrk="1" hangingPunct="1"/>
            <a:r>
              <a:rPr lang="en-US" altLang="en-US" u="sng" smtClean="0"/>
              <a:t>Limited</a:t>
            </a:r>
            <a:r>
              <a:rPr lang="en-US" altLang="en-US" smtClean="0"/>
              <a:t> supplies of gold to keep prices up – </a:t>
            </a:r>
            <a:r>
              <a:rPr lang="en-US" altLang="en-US" b="1" smtClean="0"/>
              <a:t>WHY?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7" name="Picture 2" descr="http://twiteacher.com/wp-content/uploads/2012/01/Ghana-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2529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http://ancientafricae.wikispaces.com/file/view/lr004258.gif/30338000/lr0042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429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5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Islamic Influences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"/>
            <a:ext cx="42672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Spread:</a:t>
            </a:r>
          </a:p>
          <a:p>
            <a:pPr lvl="1" eaLnBrk="1" hangingPunct="1"/>
            <a:r>
              <a:rPr lang="en-US" altLang="en-US" smtClean="0"/>
              <a:t>North Africa: </a:t>
            </a:r>
            <a:r>
              <a:rPr lang="en-US" altLang="en-US" u="sng" smtClean="0"/>
              <a:t>Conquest</a:t>
            </a:r>
          </a:p>
          <a:p>
            <a:pPr lvl="1" eaLnBrk="1" hangingPunct="1"/>
            <a:r>
              <a:rPr lang="en-US" altLang="en-US" u="sng" smtClean="0"/>
              <a:t>Sub-Sahara</a:t>
            </a:r>
            <a:r>
              <a:rPr lang="en-US" altLang="en-US" smtClean="0"/>
              <a:t>: Trade</a:t>
            </a:r>
          </a:p>
          <a:p>
            <a:pPr eaLnBrk="1" hangingPunct="1"/>
            <a:r>
              <a:rPr lang="en-US" altLang="en-US" smtClean="0"/>
              <a:t>Faith </a:t>
            </a:r>
            <a:r>
              <a:rPr lang="en-US" altLang="en-US" u="sng" smtClean="0"/>
              <a:t>introduced</a:t>
            </a:r>
            <a:r>
              <a:rPr lang="en-US" altLang="en-US" smtClean="0"/>
              <a:t> by settling merchants</a:t>
            </a:r>
          </a:p>
          <a:p>
            <a:pPr eaLnBrk="1" hangingPunct="1"/>
            <a:r>
              <a:rPr lang="en-US" altLang="en-US" smtClean="0"/>
              <a:t>Muslim advisors influenced the kings of </a:t>
            </a:r>
            <a:r>
              <a:rPr lang="en-US" altLang="en-US" u="sng" smtClean="0"/>
              <a:t>Ghana</a:t>
            </a:r>
          </a:p>
          <a:p>
            <a:pPr eaLnBrk="1" hangingPunct="1"/>
            <a:r>
              <a:rPr lang="en-US" altLang="en-US" smtClean="0"/>
              <a:t>Many maintain belief in </a:t>
            </a:r>
            <a:r>
              <a:rPr lang="en-US" altLang="en-US" u="sng" smtClean="0"/>
              <a:t>animism</a:t>
            </a:r>
          </a:p>
          <a:p>
            <a:pPr lvl="1" eaLnBrk="1" hangingPunct="1"/>
            <a:r>
              <a:rPr lang="en-US" altLang="en-US" smtClean="0"/>
              <a:t>Spirits of living things hold a </a:t>
            </a:r>
            <a:r>
              <a:rPr lang="en-US" altLang="en-US" u="sng" smtClean="0"/>
              <a:t>spiritual</a:t>
            </a:r>
            <a:r>
              <a:rPr lang="en-US" altLang="en-US" smtClean="0"/>
              <a:t> powers</a:t>
            </a:r>
          </a:p>
          <a:p>
            <a:pPr eaLnBrk="1" hangingPunct="1"/>
            <a:r>
              <a:rPr lang="en-US" altLang="en-US" u="sng" smtClean="0"/>
              <a:t>Almoravid</a:t>
            </a:r>
            <a:r>
              <a:rPr lang="en-US" altLang="en-US" smtClean="0"/>
              <a:t> conquest of Ghana disrupts trade</a:t>
            </a:r>
          </a:p>
        </p:txBody>
      </p:sp>
      <p:pic>
        <p:nvPicPr>
          <p:cNvPr id="4101" name="Picture 2" descr="http://junctionhill.k12.mo.us/susanrogers/camel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34498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c85c7a.medialib.glogster.com/media/46/46a869a269e5f23adcedd45d3a62e885ae0ca70bce2f70a34f61d817d51bb976/ghana-s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http://buygoldbullion.webs.com/gold-nugge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74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Mali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Kingdom founded by the </a:t>
            </a:r>
            <a:r>
              <a:rPr lang="en-US" altLang="en-US" u="sng" smtClean="0"/>
              <a:t>Mande</a:t>
            </a:r>
            <a:r>
              <a:rPr lang="en-US" altLang="en-US" smtClean="0"/>
              <a:t>-speaking peoples</a:t>
            </a:r>
          </a:p>
          <a:p>
            <a:pPr eaLnBrk="1" hangingPunct="1"/>
            <a:r>
              <a:rPr lang="en-US" altLang="en-US" smtClean="0"/>
              <a:t>Wealth built on </a:t>
            </a:r>
            <a:r>
              <a:rPr lang="en-US" altLang="en-US" u="sng" smtClean="0"/>
              <a:t>gold</a:t>
            </a:r>
            <a:r>
              <a:rPr lang="en-US" altLang="en-US" smtClean="0"/>
              <a:t> – </a:t>
            </a:r>
            <a:r>
              <a:rPr lang="en-US" altLang="en-US" u="sng" smtClean="0"/>
              <a:t>trade</a:t>
            </a:r>
            <a:r>
              <a:rPr lang="en-US" altLang="en-US" smtClean="0"/>
              <a:t> routes </a:t>
            </a:r>
            <a:r>
              <a:rPr lang="en-US" altLang="en-US" u="sng" smtClean="0"/>
              <a:t>shift</a:t>
            </a:r>
          </a:p>
          <a:p>
            <a:pPr eaLnBrk="1" hangingPunct="1"/>
            <a:r>
              <a:rPr lang="en-US" altLang="en-US" smtClean="0"/>
              <a:t>1</a:t>
            </a:r>
            <a:r>
              <a:rPr lang="en-US" altLang="en-US" baseline="30000" smtClean="0"/>
              <a:t>st</a:t>
            </a:r>
            <a:r>
              <a:rPr lang="en-US" altLang="en-US" smtClean="0"/>
              <a:t> great leader – </a:t>
            </a:r>
            <a:r>
              <a:rPr lang="en-US" altLang="en-US" u="sng" smtClean="0"/>
              <a:t>Sundiata</a:t>
            </a:r>
          </a:p>
          <a:p>
            <a:pPr lvl="1" eaLnBrk="1" hangingPunct="1"/>
            <a:r>
              <a:rPr lang="en-US" altLang="en-US" smtClean="0"/>
              <a:t>Conquers Ghana</a:t>
            </a:r>
          </a:p>
          <a:p>
            <a:pPr eaLnBrk="1" hangingPunct="1"/>
            <a:r>
              <a:rPr lang="en-US" altLang="en-US" smtClean="0"/>
              <a:t>Establishes </a:t>
            </a:r>
            <a:r>
              <a:rPr lang="en-US" altLang="en-US" u="sng" smtClean="0"/>
              <a:t>peace</a:t>
            </a:r>
            <a:r>
              <a:rPr lang="en-US" altLang="en-US" smtClean="0"/>
              <a:t> &amp; prosperity</a:t>
            </a:r>
          </a:p>
          <a:p>
            <a:pPr eaLnBrk="1" hangingPunct="1"/>
            <a:r>
              <a:rPr lang="en-US" altLang="en-US" smtClean="0"/>
              <a:t>Established an effective, sophisticated </a:t>
            </a:r>
            <a:r>
              <a:rPr lang="en-US" altLang="en-US" u="sng" smtClean="0"/>
              <a:t>government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5" name="Picture 2" descr="File:Great Mosque of Djenné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upload.wikimedia.org/wikipedia/commons/8/87/Djenne_Terracotta_Archer_%2813th-15th_cent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1447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461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Mansa Musa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Brought stability to Mali after death of Sundiata</a:t>
            </a:r>
          </a:p>
          <a:p>
            <a:pPr eaLnBrk="1" hangingPunct="1"/>
            <a:r>
              <a:rPr lang="en-US" altLang="en-US" smtClean="0"/>
              <a:t>Skilled military leader who controlled the gold-salt trade</a:t>
            </a:r>
          </a:p>
          <a:p>
            <a:pPr eaLnBrk="1" hangingPunct="1"/>
            <a:r>
              <a:rPr lang="en-US" altLang="en-US" smtClean="0"/>
              <a:t>Governed empire through provinces</a:t>
            </a:r>
          </a:p>
          <a:p>
            <a:pPr eaLnBrk="1" hangingPunct="1"/>
            <a:r>
              <a:rPr lang="en-US" altLang="en-US" smtClean="0"/>
              <a:t>Devout Mecca – undertook a hajj</a:t>
            </a:r>
          </a:p>
          <a:p>
            <a:pPr eaLnBrk="1" hangingPunct="1"/>
            <a:r>
              <a:rPr lang="en-US" altLang="en-US" smtClean="0"/>
              <a:t>Timbuktu becomes a major place for trade &amp; learning</a:t>
            </a:r>
          </a:p>
        </p:txBody>
      </p:sp>
      <p:pic>
        <p:nvPicPr>
          <p:cNvPr id="6149" name="Picture 2" descr="http://www.blackpast.org/files/blackpast_images/Musa__Man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1910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http://wysinger.homestead.com/mansa1280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0843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1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Hunter-Gatherers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Oldest</a:t>
            </a:r>
            <a:r>
              <a:rPr lang="en-US" dirty="0" smtClean="0"/>
              <a:t> form of organization (Began in </a:t>
            </a:r>
            <a:r>
              <a:rPr lang="en-US" u="sng" dirty="0" smtClean="0"/>
              <a:t>Africa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Small</a:t>
            </a:r>
            <a:r>
              <a:rPr lang="en-US" dirty="0" smtClean="0"/>
              <a:t> Groups (10-100)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Semi-nomadic: Move for food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Women</a:t>
            </a:r>
            <a:r>
              <a:rPr lang="en-US" dirty="0" smtClean="0"/>
              <a:t> = Gatherers; Men = </a:t>
            </a:r>
            <a:r>
              <a:rPr lang="en-US" u="sng" dirty="0" smtClean="0"/>
              <a:t>Hunters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Some </a:t>
            </a:r>
            <a:r>
              <a:rPr lang="en-US" u="sng" dirty="0" smtClean="0"/>
              <a:t>trade</a:t>
            </a:r>
            <a:r>
              <a:rPr lang="en-US" dirty="0" smtClean="0"/>
              <a:t>: honey, wild game, forest products for </a:t>
            </a:r>
            <a:r>
              <a:rPr lang="en-US" u="sng" dirty="0" smtClean="0"/>
              <a:t>crops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4101" name="Picture 2" descr="http://media.web.britannica.com/eb-media/80/5380-004-F4A6A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8687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libcom.org/files/images/history/gudigwa-bushmen-hu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6576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Ibn Battuta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Traveling </a:t>
            </a:r>
            <a:r>
              <a:rPr lang="en-US" altLang="en-US" u="sng" smtClean="0"/>
              <a:t>historian</a:t>
            </a:r>
            <a:r>
              <a:rPr lang="en-US" altLang="en-US" smtClean="0"/>
              <a:t> from Tangier, </a:t>
            </a:r>
            <a:r>
              <a:rPr lang="en-US" altLang="en-US" u="sng" smtClean="0"/>
              <a:t>North Africa</a:t>
            </a:r>
          </a:p>
          <a:p>
            <a:pPr lvl="1" eaLnBrk="1" hangingPunct="1"/>
            <a:r>
              <a:rPr lang="en-US" altLang="en-US" smtClean="0"/>
              <a:t>Devout Muslim</a:t>
            </a:r>
          </a:p>
          <a:p>
            <a:pPr eaLnBrk="1" hangingPunct="1"/>
            <a:r>
              <a:rPr lang="en-US" altLang="en-US" u="sng" smtClean="0"/>
              <a:t>Explored</a:t>
            </a:r>
            <a:r>
              <a:rPr lang="en-US" altLang="en-US" smtClean="0"/>
              <a:t> the Islamic world for </a:t>
            </a:r>
            <a:r>
              <a:rPr lang="en-US" altLang="en-US" u="sng" smtClean="0"/>
              <a:t>27 years</a:t>
            </a:r>
            <a:endParaRPr lang="en-US" altLang="en-US" smtClean="0"/>
          </a:p>
          <a:p>
            <a:pPr eaLnBrk="1" hangingPunct="1"/>
            <a:r>
              <a:rPr lang="en-US" altLang="en-US" u="sng" smtClean="0"/>
              <a:t>Wrote</a:t>
            </a:r>
            <a:r>
              <a:rPr lang="en-US" altLang="en-US" smtClean="0"/>
              <a:t> extensively about his travels</a:t>
            </a:r>
          </a:p>
          <a:p>
            <a:pPr lvl="1" eaLnBrk="1" hangingPunct="1"/>
            <a:r>
              <a:rPr lang="en-US" altLang="en-US" u="sng" smtClean="0"/>
              <a:t>Timbuktu</a:t>
            </a:r>
            <a:r>
              <a:rPr lang="en-US" altLang="en-US" smtClean="0"/>
              <a:t> &amp; Mali (p. 416)</a:t>
            </a:r>
          </a:p>
          <a:p>
            <a:pPr eaLnBrk="1" hangingPunct="1"/>
            <a:r>
              <a:rPr lang="en-US" altLang="en-US" smtClean="0"/>
              <a:t>Reached </a:t>
            </a:r>
            <a:r>
              <a:rPr lang="en-US" altLang="en-US" u="sng" smtClean="0"/>
              <a:t>China</a:t>
            </a:r>
            <a:r>
              <a:rPr lang="en-US" altLang="en-US" smtClean="0"/>
              <a:t> &amp; wrote about their culture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3" name="Picture 2" descr="http://historicfalls.com/wp-content/uploads/2011/03/Ibn_Batt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9812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File:Yahyâ ibn Mahmûd al-Wâsitî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2071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File:The Great Wall of China at Jinshan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419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288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Ibn Battuta’s Journey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7" name="Picture 2" descr="http://content.time.com/time/2011/graphics/journey/p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93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77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Songhai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008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Power = controlled </a:t>
            </a:r>
            <a:r>
              <a:rPr lang="en-US" altLang="en-US" sz="2000" u="sng" smtClean="0"/>
              <a:t>trade routes</a:t>
            </a:r>
          </a:p>
          <a:p>
            <a:pPr eaLnBrk="1" hangingPunct="1"/>
            <a:r>
              <a:rPr lang="en-US" altLang="en-US" sz="2000" smtClean="0"/>
              <a:t>1464: </a:t>
            </a:r>
            <a:r>
              <a:rPr lang="en-US" altLang="en-US" sz="2000" u="sng" smtClean="0"/>
              <a:t>Sunni Ali</a:t>
            </a:r>
            <a:r>
              <a:rPr lang="en-US" altLang="en-US" sz="2000" smtClean="0"/>
              <a:t> – builds empire through conquest</a:t>
            </a:r>
          </a:p>
          <a:p>
            <a:pPr lvl="1" eaLnBrk="1" hangingPunct="1"/>
            <a:r>
              <a:rPr lang="en-US" altLang="en-US" sz="2000" u="sng" smtClean="0"/>
              <a:t>Professional</a:t>
            </a:r>
            <a:r>
              <a:rPr lang="en-US" altLang="en-US" sz="2000" smtClean="0"/>
              <a:t> army that was </a:t>
            </a:r>
            <a:r>
              <a:rPr lang="en-US" altLang="en-US" sz="2000" u="sng" smtClean="0"/>
              <a:t>mobile</a:t>
            </a:r>
          </a:p>
          <a:p>
            <a:pPr lvl="1" eaLnBrk="1" hangingPunct="1"/>
            <a:r>
              <a:rPr lang="en-US" altLang="en-US" sz="2000" smtClean="0"/>
              <a:t>Captured Timbuktu (Mali’s capital</a:t>
            </a:r>
          </a:p>
          <a:p>
            <a:pPr lvl="1" eaLnBrk="1" hangingPunct="1"/>
            <a:r>
              <a:rPr lang="en-US" altLang="en-US" sz="2000" smtClean="0"/>
              <a:t>Acquired </a:t>
            </a:r>
            <a:r>
              <a:rPr lang="en-US" altLang="en-US" sz="2000" u="sng" smtClean="0"/>
              <a:t>Djenné</a:t>
            </a:r>
            <a:r>
              <a:rPr lang="en-US" altLang="en-US" sz="2000" smtClean="0"/>
              <a:t> through marriage (trade city)</a:t>
            </a:r>
          </a:p>
          <a:p>
            <a:pPr eaLnBrk="1" hangingPunct="1"/>
            <a:r>
              <a:rPr lang="en-US" altLang="en-US" sz="2000" u="sng" smtClean="0"/>
              <a:t>Askia Muhammad</a:t>
            </a:r>
            <a:r>
              <a:rPr lang="en-US" altLang="en-US" sz="2000" smtClean="0"/>
              <a:t> – Overthrew Ali’s son for power</a:t>
            </a:r>
          </a:p>
          <a:p>
            <a:pPr lvl="1" eaLnBrk="1" hangingPunct="1"/>
            <a:r>
              <a:rPr lang="en-US" altLang="en-US" sz="2000" smtClean="0"/>
              <a:t>Excellent administrator – efficient tax system &amp; specialized officials</a:t>
            </a:r>
          </a:p>
          <a:p>
            <a:pPr eaLnBrk="1" hangingPunct="1"/>
            <a:r>
              <a:rPr lang="en-US" altLang="en-US" sz="2000" smtClean="0"/>
              <a:t>Collapses due to lack of </a:t>
            </a:r>
            <a:r>
              <a:rPr lang="en-US" altLang="en-US" sz="2000" u="sng" smtClean="0"/>
              <a:t>modern</a:t>
            </a:r>
            <a:r>
              <a:rPr lang="en-US" altLang="en-US" sz="2000" smtClean="0"/>
              <a:t> weapons</a:t>
            </a:r>
          </a:p>
          <a:p>
            <a:pPr lvl="1" eaLnBrk="1" hangingPunct="1"/>
            <a:r>
              <a:rPr lang="en-US" altLang="en-US" sz="2000" smtClean="0"/>
              <a:t>1591: Defeated by Moroccan invaders with </a:t>
            </a:r>
            <a:r>
              <a:rPr lang="en-US" altLang="en-US" sz="2000" u="sng" smtClean="0"/>
              <a:t>guns</a:t>
            </a:r>
          </a:p>
        </p:txBody>
      </p:sp>
      <p:pic>
        <p:nvPicPr>
          <p:cNvPr id="9221" name="Picture 2" descr="File:SONGHAI empire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14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File:Ask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352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588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Yoruba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400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Collection of </a:t>
            </a:r>
            <a:r>
              <a:rPr lang="en-US" altLang="en-US" sz="2400" u="sng" smtClean="0"/>
              <a:t>farming</a:t>
            </a:r>
            <a:r>
              <a:rPr lang="en-US" altLang="en-US" sz="2400" smtClean="0"/>
              <a:t> states in the area of </a:t>
            </a:r>
            <a:r>
              <a:rPr lang="en-US" altLang="en-US" sz="2400" u="sng" smtClean="0"/>
              <a:t>Nigeria</a:t>
            </a:r>
            <a:r>
              <a:rPr lang="en-US" altLang="en-US" sz="2400" smtClean="0"/>
              <a:t> &amp; Benin</a:t>
            </a:r>
          </a:p>
          <a:p>
            <a:pPr lvl="1" eaLnBrk="1" hangingPunct="1"/>
            <a:r>
              <a:rPr lang="en-US" altLang="en-US" smtClean="0"/>
              <a:t>Ifo &amp; Oyo largest </a:t>
            </a:r>
            <a:r>
              <a:rPr lang="en-US" altLang="en-US" u="sng" smtClean="0"/>
              <a:t>kingdoms</a:t>
            </a:r>
          </a:p>
          <a:p>
            <a:pPr eaLnBrk="1" hangingPunct="1"/>
            <a:r>
              <a:rPr lang="en-US" altLang="en-US" sz="2400" smtClean="0"/>
              <a:t>Kings = </a:t>
            </a:r>
            <a:r>
              <a:rPr lang="en-US" altLang="en-US" sz="2400" u="sng" smtClean="0"/>
              <a:t>religious</a:t>
            </a:r>
            <a:r>
              <a:rPr lang="en-US" altLang="en-US" sz="2400" smtClean="0"/>
              <a:t> &amp; political leaders</a:t>
            </a:r>
          </a:p>
          <a:p>
            <a:pPr lvl="1" eaLnBrk="1" hangingPunct="1"/>
            <a:r>
              <a:rPr lang="en-US" altLang="en-US" smtClean="0"/>
              <a:t>Descended from 1</a:t>
            </a:r>
            <a:r>
              <a:rPr lang="en-US" altLang="en-US" baseline="30000" smtClean="0"/>
              <a:t>st</a:t>
            </a:r>
            <a:r>
              <a:rPr lang="en-US" altLang="en-US" smtClean="0"/>
              <a:t> ruler of </a:t>
            </a:r>
            <a:r>
              <a:rPr lang="en-US" altLang="en-US" u="sng" smtClean="0"/>
              <a:t>Ife</a:t>
            </a:r>
            <a:r>
              <a:rPr lang="en-US" altLang="en-US" smtClean="0"/>
              <a:t> (religious authority)</a:t>
            </a:r>
          </a:p>
          <a:p>
            <a:pPr eaLnBrk="1" hangingPunct="1"/>
            <a:r>
              <a:rPr lang="en-US" altLang="en-US" sz="2400" u="sng" smtClean="0"/>
              <a:t>Secret</a:t>
            </a:r>
            <a:r>
              <a:rPr lang="en-US" altLang="en-US" sz="2400" smtClean="0"/>
              <a:t> society of political &amp; religious figures limit kings</a:t>
            </a:r>
          </a:p>
          <a:p>
            <a:pPr eaLnBrk="1" hangingPunct="1"/>
            <a:r>
              <a:rPr lang="en-US" altLang="en-US" sz="2400" smtClean="0"/>
              <a:t>Cities (centers of </a:t>
            </a:r>
            <a:r>
              <a:rPr lang="en-US" altLang="en-US" sz="2400" u="sng" smtClean="0"/>
              <a:t>trade</a:t>
            </a:r>
            <a:r>
              <a:rPr lang="en-US" altLang="en-US" sz="2400" smtClean="0"/>
              <a:t>) </a:t>
            </a:r>
            <a:r>
              <a:rPr lang="en-US" altLang="en-US" sz="2400" u="sng" smtClean="0"/>
              <a:t>supported</a:t>
            </a:r>
            <a:r>
              <a:rPr lang="en-US" altLang="en-US" sz="2400" smtClean="0"/>
              <a:t> by farms = growth, trade, &amp; art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5" name="Picture 4" descr="http://www2.luventicus.org/maps/africa/niger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19576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nbaat90s.files.wordpress.com/2011/02/hakeem-olajuw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172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7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Benin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Began in the 1200s near the Niger </a:t>
            </a:r>
            <a:r>
              <a:rPr lang="en-US" altLang="en-US" u="sng" smtClean="0"/>
              <a:t>Delta</a:t>
            </a:r>
          </a:p>
          <a:p>
            <a:pPr eaLnBrk="1" hangingPunct="1"/>
            <a:r>
              <a:rPr lang="en-US" altLang="en-US" smtClean="0"/>
              <a:t>Ruled based on </a:t>
            </a:r>
            <a:r>
              <a:rPr lang="en-US" altLang="en-US" u="sng" smtClean="0"/>
              <a:t>descent</a:t>
            </a:r>
          </a:p>
          <a:p>
            <a:pPr eaLnBrk="1" hangingPunct="1"/>
            <a:r>
              <a:rPr lang="en-US" altLang="en-US" smtClean="0"/>
              <a:t>1400s – Major state = powerful </a:t>
            </a:r>
            <a:r>
              <a:rPr lang="en-US" altLang="en-US" u="sng" smtClean="0"/>
              <a:t>army</a:t>
            </a:r>
          </a:p>
          <a:p>
            <a:pPr lvl="1" eaLnBrk="1" hangingPunct="1"/>
            <a:r>
              <a:rPr lang="en-US" altLang="en-US" smtClean="0"/>
              <a:t>Lagos to Niger Delta</a:t>
            </a:r>
          </a:p>
          <a:p>
            <a:pPr eaLnBrk="1" hangingPunct="1"/>
            <a:r>
              <a:rPr lang="en-US" altLang="en-US" smtClean="0"/>
              <a:t>Artistic culture – brass &amp; copper</a:t>
            </a:r>
          </a:p>
          <a:p>
            <a:pPr eaLnBrk="1" hangingPunct="1"/>
            <a:r>
              <a:rPr lang="en-US" altLang="en-US" u="sng" smtClean="0"/>
              <a:t>1480s</a:t>
            </a:r>
            <a:r>
              <a:rPr lang="en-US" altLang="en-US" smtClean="0"/>
              <a:t>: Benin begin trading with </a:t>
            </a:r>
            <a:r>
              <a:rPr lang="en-US" altLang="en-US" u="sng" smtClean="0"/>
              <a:t>Portugal</a:t>
            </a:r>
          </a:p>
          <a:p>
            <a:pPr lvl="1" eaLnBrk="1" hangingPunct="1"/>
            <a:r>
              <a:rPr lang="en-US" altLang="en-US" smtClean="0"/>
              <a:t>Beginning of the </a:t>
            </a:r>
            <a:r>
              <a:rPr lang="en-US" altLang="en-US" u="sng" smtClean="0"/>
              <a:t>slave</a:t>
            </a:r>
            <a:r>
              <a:rPr lang="en-US" altLang="en-US" smtClean="0"/>
              <a:t> trade</a:t>
            </a:r>
          </a:p>
        </p:txBody>
      </p:sp>
      <p:sp>
        <p:nvSpPr>
          <p:cNvPr id="11269" name="AutoShape 2" descr="data:image/jpeg;base64,/9j/4AAQSkZJRgABAQAAAQABAAD/2wCEAAkGBhAPEBUUDxAQFRAQEBAQEBQQFBQPEBAWFBAXFBUXFRYZHCYeFxkjGRQVIC8gJScpLSwsFR8xNTAqNSYrLCkBCQoKDgwOGg8PGiokHCQsLCwsLSwsLCwsLCwpLCwsLCwsLCwsLCwsLCksLCwsLCwsKSwsLCwpLCwsLCwsKSwsLP/AABEIAQMAwwMBIgACEQEDEQH/xAAbAAABBQEBAAAAAAAAAAAAAAACAQMEBQYAB//EAD8QAAICAQMCBAQEBAQFAgcAAAECAxEABBIhBTETIkFRBjJhcUKBkaEUI1KxB4LB8GJyktHhJDMWNENTY6LS/8QAGQEAAwEBAQAAAAAAAAAAAAAAAAECAwQF/8QAIhEBAQACAwEAAgMBAQAAAAAAAAECEQMhMRJBYRMyUSIE/9oADAMBAAIRAxEAPwCsCYQTHgmEEzJRkJhBMdCYQTDQM7MUJj+zFCYgZCYQjx4JihcYM+HnbMkbM7ZgDHh4vh4/sxdmARtmIUyTsxCmARvDxNmSdmJswCMUxPDySUxCmARjHglMlFMEpgEQx4hjySUxCmB7RjHieHknZibMRI/h4mSdmdgD4TCCY7swgmURoJhbMeCYWzAzAjwtmPBMXZiBkJihMOaRY1LuwVFBZmY0ABlB1T41hdTF08NJKWUHUspEKc8iOMglzXqRZ9F9cnLL5OY7XxVVG53iRbI3SusSkhd1AseTQ7DAfVadY2YzDyrutFLxUV3LukHC7hRB5FMpJAIyN1GTxtP4kO6J08N2RuXhJJZCyuL9FcX6BhZ3HMtp9XKxdRC5Jj8UVwhZqLorjzA2T6k8enAzHLkt/q2mE/LT6DqbTLKRAU8DaKaQO0haNnF7RSjy+m7v3Jyo03+ILpxJ02J2FglZWdWJ7eZX2j97+mSdJ1EJpJCnDywpIBfIkhjMcq/cEj+/1yr6ZLKySBdLHtiS0fhUNV8tKCn9RN991kekfyWztXxI1nS5DLopNS4QvB88ULblYmiqrKNyjysl965HfGum9Tin2iRJNOzAEByNUJLUMPBMQ3P5TZtRt3Lydwyr6J1Z4o3DjYssYaUA0u5JHBJI7nbGLb122cjQaqGNpo9yh1giEtqyFVEa1ucXYth5eKNcMaIU5cu4Lxxql0u+zGVdQAwaNgwKt8pA70ftfcdwcZ2Zm+naSORlkcK5VTOG2myXYmMJ5Qy385H9UljvlxJ8QaaORhNMPAYbFmgp20kysQyzrzQJBIIFEVR71tjy73tnlx/4mbMTZgdL1AljsSpJTMpeP5G8xIoWa8pXgm+ObyXszaXc3GVmkYx4JTJOzBKYBFKYJTJRTAKYBG2Z2zH9mdsxhH2YuPbc7AJGzCCY4EwgmMgBcILhhMMLgDWzF8PhjwFRSzMzKiKB6szEAfmcd25n+tdXlSZVgSxExfc1BZ2CMmyIN85AlY/cccjnLkz+I0wx+qkafWRa7xYpFVIZEIgbkCdEbY7Et+Lcu6+1Ee2ZHoWp8Jo2kXe3jSQsQqbImWQBjx5QNhQgAdrI7G7wTvqV8WLY8QL+KrSPHqIpI0WpUYjyuq7TfKkEg9lym02geOSSdxO2jlqR3gjSOUNTJG3hqxXuSDXHJ+tcsyuU+cm9xk7izmfUwbo2kTxZt0UCqT4DRtztBK2QjU4G3nc1WQcc6VoN6tG61Ij+FICdxbZSigCeTV2oPDnvlPA7amNKZzqkkmDO+yQyIJgiCRXI3gMR25UWRdVmq6X0WRv5spkWfa/jorSTI5RgqFS6tuJCsoVTYN80KKutfs+1ZB08QLCpBc+IrSJHG0rhtjHxI1I4YIdxI9O4BAAj6rSwhJfCBCzJIECynwoU3geK/m4j8VwoPP4iLBObWHpAS9mwgGdQwtm4P8sA7LWpDQq93cDjcJEejHc827ndIpLKPnLNtRQ2xyQwIoAkcClxS0V57oImmRQE2RsRFqg6iURuqjxEJk+SQshIU8Gwa8uW7aJw0nDPGzTEhtpThe48zFmJLFrHlNk3u51ul0djZ4bqshClCh2DkSEN5bMlAnef6hyNoGVmo6QWTckrqimMkMlkAKW8oeqC82OK70cKN7ZWHT7RbtGyxkwhEYJ4kg5jjRB5jvDKOAAoDjuBnazUnwgurjZdbIBsVntXF7ahAJiCNQGwj0+2WGj6VBC7LqAXBdyZHqZiu8ormVB4emQltoq5Czd05uB1vVeJMhaSMzOZPB3KoaMEPGjs5bl+1e55NULWuz2ndA1UcOm3CFfPLIT/AA6hN4Q+GpRPdwF9at64GXyTxyW0JuMm0J77SoZb+u1lzJaDWrD4YHlb/wCipH8TtYKKaYr/ACxW4qsQJ2l7avW40vW4o3WCJ3ZX3UssomUGg4MZZAynhr5I8/uM0w5Msb/0jLCWdLYpglcfoHtyPTBK52uZHK4JXHyuCVwBgpibcf2YO3AGtudju3EwJJC4QXCC4YGUABcILhhcMJgYBHwSSAFAJJ+rqv8Adv0Bys6rGrCRXhldEdleSOJmQ7E3E8gBq5Fg8bTTDO+Io2VFkXxmELF2iiAYShY5Cu4VY823kehN+hGV1s0c8sCbzDqC/iNNsqYoFtSJR5ksgAVwLo1wDx8uWX1q+N8MZrf5Sei9WUTKwdykgkI+Vf4jbtZCSfxCqN1ey+STlr0vpA0kUqGcOhd23hfDChx4ZUe4sL5u327Y/quhzeFKjyl45iu1nm06OVWqVZGViPN2tOC5o83j3TNAkKAkMH7Nbs5WiO7EAEXHuBoDm1I3gpy2SeNtg6J8MJAmxNxZ1/mb2jO5m1ArbZBFsHAHYnbyNqu9vDpdxH8vcZBZAUbCXU+EpXd22pJIRTCwTZZgQxHqOCyAk2xoAMx2QN5CVFH+Y3Kiu23ijk3TRWEtHoM7JuO4hwsYjaxYJBd3J903C9qnLxm+6i1I0+nQbdtbX8BFoblCK9qVFG9xO6+bDc7uWyLNoriJEVuYdW9NThXka2Xz0QLFBr5BPm/DkwQKXGwMQu9eSRWy4gB6WG3c/dgTfLyRilsEmPZJ823dQ2nkVd+Y89+9A9r12nZrRwIzEsopZVZyQGLsNKgBtQLuzzQPcUAeSbSqpVePKsaKQLKiNixoBRwWKgem72NHLAMr2CeR4agWobjzIpAbcBfNHlr9RWR9QV52srbPEDbNrdiA4ajwwLITfK7fS+Ks0Uqm6no1cAGiSUWMkeXcZu8YLJyoDG+L47kHdn5ehLEJCkMckoRoY3nG6woLLuIX+V828nj5VXi82WpTuVKg7t10Iizb1UDceFvafykI4sMaXqwtWaPZQ3uRuCxHhUF+XhVSIHuK5B7cZVcrJ9RGoSAKnklZfMU2lYd0h8S2S1RbJ2lWY7dwv0Wt0MkSgLNKdqorbXsSyEUVkmdSGDeqoD5BXJN5ZdYm100yCTQaiTSPM0cxjcam/OwPynbHTNe1tgPYgWae6doYhqm08WnlVzFLKz6l/wCHItwnyw7huAIYs+/v2HYll0rGxo9NM0kaM5Jdo0LbiGawoBBr1FUfthlcTSzKAIyDv2qnmKlgYCY2JI+a1AthxftxTpXO3hy+sXNnNUwVwSuPlcHbmqDOzE249txNuBGduLjm3OwB/bhBcILigYzIFwwuKBhAYBS6vqc8chqNTGpK+QqX59HSRgJNykHykEWRTUczfWdO4uJUIVlDQwnzuJHamKAOGCm7PIXcqm74Nr1jqe9pIpdBJKyCyIQZPEQgKTfdSwuz6CgeKtOk6DSGpNKYojE0aPW8nYCPLQHmkPC3ZoAnnkHzLb9W12TUkQPh3UGUjx4VRdOQ6IysZINQoPiGNKpVY2/PALHg0Bl5DK0QJUnwlBVTJuRUUXt7ELtAC/UW/eqIu4ksqwLSUG527mCjzVuAJHDWO3hN6kEBooQvIsWL7quwGgbHBUgKwpbACD1AGTbuhalCBxdR7l5k8zcLF5jR7Encb7Rc3ZGWGheR3UX5SVPLFWA8bbZUjkgxta+7bT75UKFZmDg1dNfBregrufSJfuQe4JGXOj2kKNykk1RtifITRF+jP6k2vBqgwvH1GXh86exuZSH2w7hvumLWQDV8WOfcnsbJJQjbQ1DmJPY1bj+5B+n0zpFpTurgqoPPmCoCoAI5G9zQP2PayMArkWAu7duDM20ryAO4O6m7ehWucq+pT9MFLWK4MacrsIEbtd2ORu7HsRyPcsCYbbBAHDABdu5FDly3lHNEf9PB7nLAkXX+vuCGH/6n8/yyG+oBHP4gDRsdkIP52K+4H0ysvExVvLIg85ckA0bBs+GAfw13ZSA3HPpfMcAEruJDR9lIdzYVY9queSLJHc7uQTQcCyZw9g1di1LWT5FQiro2SnH2/q5gNHtBHkAAJKsN42ktRPNheHocABKFEApi1ZrrHUYdGGk8CB96NEnhs0WtklkbavnjA8VdlNz7geuV+v8Ai9tYFcz+D4TFAsIad55ioRkiiFGXcDVtSix3JGX/AFfpCzHzEqzPzIsbySRMQ9soY0rAGSz78n5Rme0nw1oUkEcOnllSHxV3yNC1yoVWUDeCrUQo4qiQRYY5WOtd7O7XXw902Vbl1AkR3ASOGRg7Qxi+XIH/ALrEszVQG6qvtclcb6areEN6FGJclCUYrbkgEp5bqu2SCud+EkxmnLl72ZK4BXHiMEjKIyVxNuO7cQjAG6zsPbnYEkAYQXCC4QXKMAGGFwtuKBiCo6jo9MoLSrbFzIAqiSYsw/AANw4XuCPl5PGYzVrveVfH1EOpK1BCX3yCPfZbVubVKVrovuAqybUZfda63p3D+I7qkcuo00jRi5VpEDrv+ZVYAWoqyoHrmbd9Mwi/hJ0IWGMywsg07NTuSzufNIUoHbzfBs2M4LnN3/l0zGyerWLyxqoa9wVCKeiD6F24s7ZR5fUcAm7sdG29r3FwNpBAbbV82exB3BvMD+MgkUcq21YfkAt9VLmNfKbJ8WgRapYJJWjZ4AE2DpTSbNrPF8ysIiYzwiHuR2G4jvd3dijnNbq7a6WLEm/I3ADC7rhbCtzZ54uh6flZ9PXaQAaSzYC1vXxPMavuVbdusm+fWjC03SSoH8yVrPdnfji/f3A/TLHT9PBNUe31BFGuPWqFfXKxqKuFUlSN62QeQvA4omt359/7Xiw6QqSxI3M4a/MNoPG0c+nc8ckni+cCPp8ZFbf6hyWBqqPr6ih/s4r6YMACWN9+SPSmIN8Ve3869bzoZJcj9yL4W/rxyAL+4/6sgsedpql9uwFkVd+oeh9FPvjkugUjzXW0g0zCvKAa59lr8z74w/S4yu0mTnhjvfc3mBbm75AUflkZ2njIBUP9Rs2Ae5u7Hcfn91yFqhdivw+g3dm2GwEN2GHHbi+265KdHPdZZgSNwAkPzctwDx3Zj+f0FQxpPBZ90jMoRWBlYkKC4VjfBHFc3+5vMmiFrJlA9z8xClWZthSxuUWWGxh7km/fKnqPVB4e+OMRQu26SRUOnE7NUf8ANbazMUO5bUE+Zvl7iw1bHzA15gWIJ8jEUxUlu/uAfdTwDSxZekSMJZUlRZlVmjHiD+FlckmRZ9O9KsjbVuVSASqt5T3c1fTXvTNMI4UVdm1V48KzHyS3lskkc+pOPlco+j66TytqAi7ooWaKIloozJMpLIWLOhChrG5lINj2y9jfeoYdmFj7Ht+1Z28XLMup+HNnjrs2VwSuPMuNsM3QbrBIxysSsYBWdhVnYiSQMIDOAwwMoyAYW3FAwqwCt6h0HT6g7pY1L0BvFBqHNGwVYfRgew9hWM638EzxFpvGhbSxyLL4ZQRyEsUVmL7DRBogbiBztA3bM0Px3qdRFp0bTyPGTNtlZDtpDGxssEZgAV9B7+gzFDXSMP5mocttLkSTHxlUqSHIVTtvgbfmHiCmB4HPyWS601wlv5T4pzuUWbFD8Sngnsrtvuyp7LV17VrNBVR0AB4TNwBRLyHmwf8AgrsOAK9hidPNtrk0psnyhbJsA7eF+1m+fUnNh0qS1U0PkCDtztsn72z+pzzMo6l1HLzx/v0yXpzRJPbkn68V/pleCOLIHy82B3Fm/wBh98VNYAQObt+aJXyEKQTXFMQMvGM6TS/Gei2HdqIRLvkQQmRRIWWVlVaJtSaHfjn25y/0enO1SxskWxqhZtjQIuuT359+c8Kh0ifxPjUSw1fijglmI1e40t0D9K7kZ7dqdYaO0NewtVccjhB/xHn+59j0WxFxsRNT8SaNJZI5dTp43UqpWSRY2Fop+VjY+bv9/bJscquoZSCD2ogj8v1/fPIPjmFG1spaFVeo6Btgf/Tp2Kmmvg39eaz1SPVogQblXdwi8KWCgdgfavT3+oyMqfzo+ZAAL/X/AH/vjGNVyCbPCxEgXR/mVyPpuJ7j7izhMwYd/wCoV/mIH6cZFncA2efJx2uw6sOfuB+mZeGz+qOxSvI7eZS1+oF12PfmvQAUAKzjdOm1GrX+QW0q7lmZTE803ltUG5gqJQAH4BZPJIzQTvQJ3MLFDcWWh34Kc+/ofXjg1lOobJJNkiaatqkF1RppuWFQkLbNZC8nk96AvKws32q/prdD8FCl8cMkajamnSV5PKDamWbhmcUopaUBAOeTmlCACgAAAAAOAABQAzD/AOGu7xZwXBRY0CiNy8Skyc1wBu47jir983hGehxya3I5s971TTLjZXHmGARmiDJGDWOEYhGBGqzsOs7AJAGGBiAYajKMqjDAzlGGBiCD1XpSamPY5YUwdWQ0ysAQCPyY/rmK+IulLpo2VNXpd0SBvAMTiVrYVysjbGaz5toJ3GzzY3nUZzFDI6/NHFI6+vKoSP3H7Z5T0zTzQP4quWMgZZ1aj4m99rA33P4vyzn5ssZ7O2vHtO0HS1StxDv7n5RxfkXsg+2abQtaA/Rq+wGUKP8AL/yjcf8AL/v9MsItaB6igoA9a7X9s4L3W660vzX67kAPegpLki/cAft7ZP0urJQg+sTMT6VI9n/T/d5QQ9QAPfu4oXz/AO1kjT9SReSQAsUQ+hvzGvrweMqUtMNp4w2riAqxqU/Ddj+KJF39CK9f049klI/vnjPSpzJqoyCaaZEsUSp8cMKLAg9jz+fa89S0vUL4JBIog3Vg+vt3vC3XSsptgPjg+Jq328mMx2Ca7aePcBfc8cAc9+/Gb3o+mVoIyaYPHGDYBYhoV4J9f7Z5r8Yz7uoNZoK0AF1yPBQe9G/T2B5rnPSPhqe9HpTZJI0+6+//AMuB6+gr/d474WXkSJtEIlBi8tjc690c0O49OAQKrmu9AZG1tEH25+4ruPvk+SZXWrHyRn9WdRWVLN3HpwBzd+Um/vZGZ5CKHXQttOxqoA7W5Q1f5ryB2yL8O6jSTeWbUqsxkZFicurDmqD2qncDXHJ9eTWWWv4B7cg/98yWr6eXjocDZ2H4mNu278jlYWT2bFm/Hpug6VHBezdbABrP9JNUBwKs5MIyL0eUvp4WY2zQxMx9yUFn8+/55MrPTxkk6cl3vsywwCMeYY2RlEaIwSMcIwSMCNYuFnYySBhrgjDGBjUYYwFxwYGZ1sHiROn9ccif9SFf9c8v6u7Ko8IMSXbzcUPEUMjE+gCux/ID2z1gZitfolWR4+KYmJeQAHVlkiv0G5DV/wD485P/AEzytuK+xlepawQkAE+XyntzXHP3o4nSNLLqje4LHe0lrqx3Cj1Iv6Ae/pj+p+Hn1I8zMkqqCyny815lPcryCL5rjg1lB/8AEGoi2IniwtCHV0jaKxTkAqWjLAUebvcdx47Zjjj9Tprbp6InwVJVwzeYbaDjaDXHcEkVf75l/iOaWONoZI2jdoqFmg6g8FGHBAIH244Byq0v+JOoRvNLPS3s3GKYDiqcbFJB47MKIv0yZ1X42fVRBdRHDIqsXDxsYplsfhV7F/TcQRj/AI7PU7UHwxr5FniJVjGHjViR+Hdu5Pqobn8vpnrmk6kpQXe7m/WjR/vnj3T+tIjVztrb6ix6Wt/U8f3zYaDUvKNyKzVVkIW49+3+7xc0tvh4+es78V6iSfXzGM8bwoulP8mJVJs9x5DXqe3JzefCXVo10cCs/wDMCJ5UBLkiwQb+lj2zMTauOMueC7MzmzchJFck/KOPWgAPpj/RfiOKDmFd8pZyZDawx7jfkcgluWa9qkn6Csdu5qTw9N4NDMRa0vlUBTTuApO0GqA+YD732yk6nqZ4CC5BSwG2gr6UObrkev8AbKLV/wCKCR0qb5SCQ5irTRC/QO2+ST2/AOOxyH1D4yaSNSokbx+EilbxA98GmrchH1JHI++TeLL/AATKNCeoCUe52Wfp7f2yo6fK48RTuFQ7mBFBuCY2H+Ukf5Prk/p/TWjW3sM4B23YTynj70R+uF0SDxlBIN6qaFF55pFG9vou0cfr65j+otvunweHDGn9EUSf9KAf6ZIxTnZ63jhA2NtjrY22MGyMA4ZGCRgQKzsWsXAHhhrgDHBjA1wxgrh4GUZmfi3Tqvn/APuhVP8AzRG1I+tGvsDmlZwoJPZQWP2As/sMxnV/jfp+oiKbmto/GjNJaEIWVyrOp9ar1uvUZjz6uOq04973EHT60lw5PmblvS+ef7ZW/Ffw0JqeOxIoNEdyO45Pc8V7VXarxvSapSDtLEBmveux1JYkqyc7SLqrPFc5d6bVjZta7HB/Sv8ATPPluOTos3Hlz9Gc3wlg0QCByODw1FfsclaH4flmARQaHfbTV92+Uflfpznpi6SN6LKhrt5VPfsORkxYkXgV9u3pxxm38lqNRmemfCkenUXReuPoe3+oP5ZqumoRGwHCKR7myKPHuP15vIOo1C7hz2tjzVbR/wCT+maLowYRi+GKhifZmpz+7H9MxttyV+Gc6z0GPUC2VWD9iQDZqx6ewOea/EHw1PpGJXeYnumBII9KJPccev656xr5Atj0SQMvNAqfOB+5H+XHEZHXzKCv4gOSeOf2y8M7jSs28Dl6S6i24FWCdoH63Xp75sPgX4bkmkXUTf8AtxUsQYVuaqFD0Vf3zeSfCGiDbxBHuBsEKO/YfleTDGqjgUtcAdhVVX6Zryc1s0nHCRUa6Qear4VqHvQ7/fv+mTvhhPG1Bk/Bp4tiD0DSAAm/farZT9Zn2qx97ANn8Roe/v8Avj/ROvxaaMqv8XZO8jZDKrsFAbZt5btRq6rmucx4tSy1eW7NRvs7IHReqjVRs6hgqyNGC1AsVC7jQPFFiv8AlOTs9GXc25bNXRDgNhnAJyiNkYJwzgHAg52LnYwdXHBjYxwYA4MMY2McGAKyggggEEEEHkEEUQfoRnjmg6PCNS0ETytqUeRHWNRIS0diR1krzFV3EdlBA4tbPsmePfE/TmXWmXSWko1UpXwZAsiMJGRm8xomxuK3QWT0FgY8snW2mB2TTNBIySJKGURljMixu4ZSFOwdhSMo+i/bJGnl7kk+t3+p/b+2VUWu1c0viauZpP5fh2USKtshCgqgA/HKb/2LDTy0TxXH3vg3/rnBySTLp04+drJZuKB4J4I47Wf9CMkxlpJAF/EKHsP27Ub/AC9eMgse3sTYr37f64zqJpFjDwkeLHu2hvlbg3YH0IrFCrR9T+HSsW/epcbVYDg+cgEiz7nL3SSDZa83VfrxnmKfHUu0pq49oYrUkdnbTA8qe3tYJ+2bnpmvDQoVIratVyDxzXvzeFmqPwha/RmWfwxKEUm2YjcNotlCj7s49qAwNRGdNQ37kJoMARzVFWUnji+bIP0yo6z8TiKeTwV3ufDWrr5Vo/YfWvyOQtEdXNIHmkBXmkVQqqRdAFrJ5N83dY/n8jbYwazcOf6k/MWvONap+OO3P9r/AO2RNI22NmNen/Yf2wZpuCb7E8ftkhT9Vlt0W+ZJI40G7Z5y+1fNYobiPUDG+rtp9EiI8gleS7SGdJjSKaBCnyRL6DjnnkgVR/Fkm9o19HlAPb2JP9xkLQ9HALdrRjYDBmfagYbiTfBI8qrzQ7DkdGOOPz2W7vp6r/h/1FdRpC6BlXx5AFcKGXyoR8oCkUQRQ47emaXMx/hxzoIzustsDcVt2QRRhfr5VXn6/TNOc7Mda6c2XpDgHCJwDlkA4JwjgnAiZ2dnYA6uOLgDHFxgQxwYAwxgBZhPipWWSVwhY+JSJCqs7sNoTdYoEnaS5vgfTN3mY+MNB4lLv2CbahddysvIRiSvJFMPqRYzDmm8WnH1WB6hrWihLsHdAwEjgAoniHyjcOGYc8jggcHjJURIIPqnDXzYuv8AvhfFHUNZLEdNNPC0SxHy6ZAI5RHwbccblocDgEH1U5D6Dqd8UbdyyBW+pC1z9bH75x8mMk6dGNq5Qiu3Hf6jy8/2xoEk7R62p9O3F47QK/cEftkbSdSQEk7jtNSEBqU8/MR25F8nmsieCpy9BilJBW+G5Pv7n8wf1yk13wxrIpNulldYyTYDFQLquOwuz2zQaD4gjUdxu8MD7kbi335yeeqsXDBkN3uJFgfKV2URV897s84plYemb0/QTDRYbmYMCzc2Ryefrz+mS1kC0AOASpP5+n6D9cf6n8RL5ghUFSpZSL2lGB2j70efvkXW9VUqXEbmEUryBSEU/KpLfKG3bRyeTxjm6Seknp9r+v8AvjI2slFUfoT/AL++Boy23zimAIIPH1yHqpCXoenf74jV3T+hydQ1rLG6j+GhEx3XwXYKAKBs1XcVjvUOjy6Qy7iEEcbmVBTRuzDcsgJ5B+U0ewIquRld0LTSSGeeNXZTJtREYjeqV6jzUAB2I/tlx1uJTG6xrKWKjTs72xlkd1UeZje1d5Ci2vc5JXi+i68iZ/rcfA+mEeghFMG2fzN/zbx5CPoBsAA70BfOXpOQehKBpoqBFxqeTuNt5iSaF2ST+eTjnZj5HNfQnBOEcE5RAOCcM4JwIOLnVnYA4MdUY2ox1RjIYwxggYYwMoyo6/pJpDGIgPmZSxG4R7qAZh6qDRI/7ZcAZ2Rlj9TVVLq7eedcSZIVciOK5ZFCm2kcAFXtBdnvQU1wPTnMj0yCTSzCGWN4xMhngEqmNqA5Fe5Fn/J9c9X+IVKPBMDH/Kd1CSH52kXam0dywYjtnmvxc+q1B8d9+/TTrsFbVG1vwAk0DuU/Xue+clxxxvy3ltm1op4o9zu7ZE1mhgZx40MbF2UF2UHcAKALehHH5Y/pJg8YZTwRRu7B9Qfsf9MkyKrJXe+4/Mkf79OM550uq0fCmlkoxbo7ArwpGj596O4d/pjOq6Pr9MRFFqEaKRWp5UqRAgFgFeDwfpj7xSRHyMSvPHaub/P/AM+uPN1qQgBowxCuAb2kXXejlbpaR9N8KaVFV53edmot4zFE4vdUaH6epPfHl/hVcpDp4CFWq8FCA+4izYPaj7+nvkTWNJORahQl7QLqvQfX/wA5N0Wl2Dj3sn197Pv9sPq/kaSp9QaLGu3HpfoKHt/2zN/EGtMcJ2i5Z2EaAd/MbavrRr/MMu5pN5AANCx9zZH+nf65SwwrrdShU3HpwxJBIEjn5Sp9vtz+xx8fuzy80vj8NJFBC7TpLD4iE+GRtZ9m9k2j5lBUtwe63VUAx8TaFopEjU7w8qPHuHm2U01liex2Alb4ZWI7jJPTtNHES2pQCNTUZhZrlqhbHeRVhuPm4HBsY3J1WPW9U04o+GSKUGjwFVfTigHau9Ejg5pJMk709GhQKqgCgFUAd6AHAs98POxc7Y5g4BwzgkYwHBIw6xCMCN52FWdjBxRjqjEUY4BgRVGHiAYWBuxcTOxBUfEWleRU8MebxCn5Oh//AJH0zOdU+GNRPMU3FgFALURHRUhTzVdzwLus3JOATmWXDMrutMc7Jp4np4/4DXtEJVl0znww44CyBRuK8+VgW7c7lP8AynNQqg3xW7kdgL7WOex4P5Ue+MfFekiV51kB2o6unK+Tcu5aXi7o8fv7Uul1etiaFZxu02siQwyFfONxOxjXyk9ufbj68meNy3f8b43S/T2PNdge/H9j2yRFpVvcFF/td3zxzwe3HGC0BQ2FtTV882BxR/Ptx9u2C+oKEUvJXmjd3fFd/f8AU5z/AFYvUpZ9MpIAH/Eb44rn9xlZI7XxwKARh39jtPuT3+i/XJsmt2oDIVUEAB5GEfB71fzdvT27ZmOsfEgFx6Qs0pBHiAUsYPA2A0PYbj29r5y5jc6XWPp34knZYhFBfjTN4YC/MASQwFHixwT9Tmg+Hei6QaAIwEc8CSmbxRtMu+w3FglSu1QV57etVVR9NbREPKvjyzRROsgYhJAy0wUnsUc7Sa/ECR5sl6CaLTySb0eYu5YrvKiM0AaPAoEFfrd+wzf+s+aj3tc9R6LFFoozHuRdnhMNxF7lPyn0NqSK70PrkD/DjoqmWTUFCAh/9P8A0VIHVnA9ztYg+of7YHxH199WEgiXwy4alJBKgDlrHFnhFHqWr1zbdF6UmlhWNFqgC/O63KgNz61QA+ijNuOS3cZ5267TxhYIwhnQycRg4WdWAARiVh4lYAFZ2HWdgRxRjgGIowwMZFGLnYuIyYhxcFjgCE4BxScE4Gwf+IGkUz6cyRTHTymtU2nUtIwUhVQHspIYeoJCmjkTretU6pG8NgHuFQF3RRqFKBCvyEAKByCPYjvmp+J+qajTxM8Ub7VKEyReHNS15/Eik2kAH1UtYHdcyOj+Jjq5b8zFCF7qBRPBEQAKoQeTtWixNms5eb9NuMOl6fp+pMkFyeDuIfw2dLCg0QCWX0PB798pNJo2jJU6qRaViqM4TyIPmJ9+D+5zYabStIqN06eGKbwyssbkJIxsecDaShYWD5QR6EVlXqNHHG9bEl2wOC5OzxCyNZjsHyMWAW7B27ro5nr5xX7Wf0fR4ZINZL55ZYoNPPBLI+4NGdRtlDAVZ+5IFH2szoA8sMiwxssqKOWG3TutgbmUXvIvsRXvXbLOP4fOqiH8DqhC/gvDPDz4c8TSE2P+HvY52ncOPVj4k1ccCpBC6SNFDtlZW2o73yXKmrBIPJvyntmmUtkqZdWxZSdH1smmSGKPTmGQxSxy+If/AEx48RUHqtblr+liOfWN8Yzqusbw1DSM0dIoBLMEAZTfbtyT29eeMzHTur6pWZIZHPisI1eMkIzMLIJj5kbj/wA56D0D4OGnbfKVaQMH31cjsAK3NwFVSLCLxY7+mPW58lvV274O6F4dzyC5JVStyBdhBPyXZCgHaDxdk1yM1OBeEDm+OPzNMrd3YwcUHAGGMoi5152dgCYudnYyJnYudiCQBhYmLjDs7OxMQdgthYJwADgHDbAOBgcAiiAQRRB5Byp13wzppQAYoqUEKGjWRQCK4B5WvSiKy3OAcm4y+iXTGa//AA7RwQjyfh2KJm2DjzeWQOBz2o9v3r5PgSWyu/UEmRrZlhMLBgFLkqwN9+SLqvXjPQsQnI/ixXM688/+AJHIDGUEuWZmEKoAQASKJctQPYc0vPerKL/DqEWHZWUsNrMGlmUC+F3tsQ0eTtbsKrNfiHHOOQvuo2m6ZDEbiiRWqrUcgewPoPtV+uScS8XNJ0kowhg4oxgYwhgg4QwAs7OzsQdnZ2KMCdnZ1Z2ASM7EzsZFzjnZ2IyYhzs7AAOAcTOwMJwDnZ2IEOIcTOxh2Ic7OxAmdi52AdhDOzsYEMMZ2dgC4oxM7AFxRnZ2BFrOzs7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0" name="AutoShape 4" descr="data:image/jpeg;base64,/9j/4AAQSkZJRgABAQAAAQABAAD/2wCEAAkGBhAPEBUUDxAQFRAQEBAQEBQQFBQPEBAWFBAXFBUXFRYZHCYeFxkjGRQVIC8gJScpLSwsFR8xNTAqNSYrLCkBCQoKDgwOGg8PGiokHCQsLCwsLSwsLCwsLCwpLCwsLCwsLCwsLCwsLCksLCwsLCwsKSwsLCwpLCwsLCwsKSwsLP/AABEIAQMAwwMBIgACEQEDEQH/xAAbAAABBQEBAAAAAAAAAAAAAAACAQMEBQYAB//EAD8QAAICAQMCBAQEBAQFAgcAAAECAxEABBIhBTETIkFRBjJhcUKBkaEUI1KxB4LB8GJyktHhJDMWNENTY6LS/8QAGQEAAwEBAQAAAAAAAAAAAAAAAAECAwQF/8QAIhEBAQACAwEAAgMBAQAAAAAAAAECEQMhMRJBYRMyUSIE/9oADAMBAAIRAxEAPwCsCYQTHgmEEzJRkJhBMdCYQTDQM7MUJj+zFCYgZCYQjx4JihcYM+HnbMkbM7ZgDHh4vh4/sxdmARtmIUyTsxCmARvDxNmSdmJswCMUxPDySUxCmARjHglMlFMEpgEQx4hjySUxCmB7RjHieHknZibMRI/h4mSdmdgD4TCCY7swgmURoJhbMeCYWzAzAjwtmPBMXZiBkJihMOaRY1LuwVFBZmY0ABlB1T41hdTF08NJKWUHUspEKc8iOMglzXqRZ9F9cnLL5OY7XxVVG53iRbI3SusSkhd1AseTQ7DAfVadY2YzDyrutFLxUV3LukHC7hRB5FMpJAIyN1GTxtP4kO6J08N2RuXhJJZCyuL9FcX6BhZ3HMtp9XKxdRC5Jj8UVwhZqLorjzA2T6k8enAzHLkt/q2mE/LT6DqbTLKRAU8DaKaQO0haNnF7RSjy+m7v3Jyo03+ILpxJ02J2FglZWdWJ7eZX2j97+mSdJ1EJpJCnDywpIBfIkhjMcq/cEj+/1yr6ZLKySBdLHtiS0fhUNV8tKCn9RN991kekfyWztXxI1nS5DLopNS4QvB88ULblYmiqrKNyjysl965HfGum9Tin2iRJNOzAEByNUJLUMPBMQ3P5TZtRt3Lydwyr6J1Z4o3DjYssYaUA0u5JHBJI7nbGLb122cjQaqGNpo9yh1giEtqyFVEa1ucXYth5eKNcMaIU5cu4Lxxql0u+zGVdQAwaNgwKt8pA70ftfcdwcZ2Zm+naSORlkcK5VTOG2myXYmMJ5Qy385H9UljvlxJ8QaaORhNMPAYbFmgp20kysQyzrzQJBIIFEVR71tjy73tnlx/4mbMTZgdL1AljsSpJTMpeP5G8xIoWa8pXgm+ObyXszaXc3GVmkYx4JTJOzBKYBFKYJTJRTAKYBG2Z2zH9mdsxhH2YuPbc7AJGzCCY4EwgmMgBcILhhMMLgDWzF8PhjwFRSzMzKiKB6szEAfmcd25n+tdXlSZVgSxExfc1BZ2CMmyIN85AlY/cccjnLkz+I0wx+qkafWRa7xYpFVIZEIgbkCdEbY7Et+Lcu6+1Ee2ZHoWp8Jo2kXe3jSQsQqbImWQBjx5QNhQgAdrI7G7wTvqV8WLY8QL+KrSPHqIpI0WpUYjyuq7TfKkEg9lym02geOSSdxO2jlqR3gjSOUNTJG3hqxXuSDXHJ+tcsyuU+cm9xk7izmfUwbo2kTxZt0UCqT4DRtztBK2QjU4G3nc1WQcc6VoN6tG61Ij+FICdxbZSigCeTV2oPDnvlPA7amNKZzqkkmDO+yQyIJgiCRXI3gMR25UWRdVmq6X0WRv5spkWfa/jorSTI5RgqFS6tuJCsoVTYN80KKutfs+1ZB08QLCpBc+IrSJHG0rhtjHxI1I4YIdxI9O4BAAj6rSwhJfCBCzJIECynwoU3geK/m4j8VwoPP4iLBObWHpAS9mwgGdQwtm4P8sA7LWpDQq93cDjcJEejHc827ndIpLKPnLNtRQ2xyQwIoAkcClxS0V57oImmRQE2RsRFqg6iURuqjxEJk+SQshIU8Gwa8uW7aJw0nDPGzTEhtpThe48zFmJLFrHlNk3u51ul0djZ4bqshClCh2DkSEN5bMlAnef6hyNoGVmo6QWTckrqimMkMlkAKW8oeqC82OK70cKN7ZWHT7RbtGyxkwhEYJ4kg5jjRB5jvDKOAAoDjuBnazUnwgurjZdbIBsVntXF7ahAJiCNQGwj0+2WGj6VBC7LqAXBdyZHqZiu8ormVB4emQltoq5Czd05uB1vVeJMhaSMzOZPB3KoaMEPGjs5bl+1e55NULWuz2ndA1UcOm3CFfPLIT/AA6hN4Q+GpRPdwF9at64GXyTxyW0JuMm0J77SoZb+u1lzJaDWrD4YHlb/wCipH8TtYKKaYr/ACxW4qsQJ2l7avW40vW4o3WCJ3ZX3UssomUGg4MZZAynhr5I8/uM0w5Msb/0jLCWdLYpglcfoHtyPTBK52uZHK4JXHyuCVwBgpibcf2YO3AGtudju3EwJJC4QXCC4YGUABcILhhcMJgYBHwSSAFAJJ+rqv8Adv0Bys6rGrCRXhldEdleSOJmQ7E3E8gBq5Fg8bTTDO+Io2VFkXxmELF2iiAYShY5Cu4VY823kehN+hGV1s0c8sCbzDqC/iNNsqYoFtSJR5ksgAVwLo1wDx8uWX1q+N8MZrf5Sei9WUTKwdykgkI+Vf4jbtZCSfxCqN1ey+STlr0vpA0kUqGcOhd23hfDChx4ZUe4sL5u327Y/quhzeFKjyl45iu1nm06OVWqVZGViPN2tOC5o83j3TNAkKAkMH7Nbs5WiO7EAEXHuBoDm1I3gpy2SeNtg6J8MJAmxNxZ1/mb2jO5m1ArbZBFsHAHYnbyNqu9vDpdxH8vcZBZAUbCXU+EpXd22pJIRTCwTZZgQxHqOCyAk2xoAMx2QN5CVFH+Y3Kiu23ijk3TRWEtHoM7JuO4hwsYjaxYJBd3J903C9qnLxm+6i1I0+nQbdtbX8BFoblCK9qVFG9xO6+bDc7uWyLNoriJEVuYdW9NThXka2Xz0QLFBr5BPm/DkwQKXGwMQu9eSRWy4gB6WG3c/dgTfLyRilsEmPZJ823dQ2nkVd+Y89+9A9r12nZrRwIzEsopZVZyQGLsNKgBtQLuzzQPcUAeSbSqpVePKsaKQLKiNixoBRwWKgem72NHLAMr2CeR4agWobjzIpAbcBfNHlr9RWR9QV52srbPEDbNrdiA4ajwwLITfK7fS+Ks0Uqm6no1cAGiSUWMkeXcZu8YLJyoDG+L47kHdn5ehLEJCkMckoRoY3nG6woLLuIX+V828nj5VXi82WpTuVKg7t10Iizb1UDceFvafykI4sMaXqwtWaPZQ3uRuCxHhUF+XhVSIHuK5B7cZVcrJ9RGoSAKnklZfMU2lYd0h8S2S1RbJ2lWY7dwv0Wt0MkSgLNKdqorbXsSyEUVkmdSGDeqoD5BXJN5ZdYm100yCTQaiTSPM0cxjcam/OwPynbHTNe1tgPYgWae6doYhqm08WnlVzFLKz6l/wCHItwnyw7huAIYs+/v2HYll0rGxo9NM0kaM5Jdo0LbiGawoBBr1FUfthlcTSzKAIyDv2qnmKlgYCY2JI+a1AthxftxTpXO3hy+sXNnNUwVwSuPlcHbmqDOzE249txNuBGduLjm3OwB/bhBcILigYzIFwwuKBhAYBS6vqc8chqNTGpK+QqX59HSRgJNykHykEWRTUczfWdO4uJUIVlDQwnzuJHamKAOGCm7PIXcqm74Nr1jqe9pIpdBJKyCyIQZPEQgKTfdSwuz6CgeKtOk6DSGpNKYojE0aPW8nYCPLQHmkPC3ZoAnnkHzLb9W12TUkQPh3UGUjx4VRdOQ6IysZINQoPiGNKpVY2/PALHg0Bl5DK0QJUnwlBVTJuRUUXt7ELtAC/UW/eqIu4ksqwLSUG527mCjzVuAJHDWO3hN6kEBooQvIsWL7quwGgbHBUgKwpbACD1AGTbuhalCBxdR7l5k8zcLF5jR7Encb7Rc3ZGWGheR3UX5SVPLFWA8bbZUjkgxta+7bT75UKFZmDg1dNfBregrufSJfuQe4JGXOj2kKNykk1RtifITRF+jP6k2vBqgwvH1GXh86exuZSH2w7hvumLWQDV8WOfcnsbJJQjbQ1DmJPY1bj+5B+n0zpFpTurgqoPPmCoCoAI5G9zQP2PayMArkWAu7duDM20ryAO4O6m7ehWucq+pT9MFLWK4MacrsIEbtd2ORu7HsRyPcsCYbbBAHDABdu5FDly3lHNEf9PB7nLAkXX+vuCGH/6n8/yyG+oBHP4gDRsdkIP52K+4H0ysvExVvLIg85ckA0bBs+GAfw13ZSA3HPpfMcAEruJDR9lIdzYVY9queSLJHc7uQTQcCyZw9g1di1LWT5FQiro2SnH2/q5gNHtBHkAAJKsN42ktRPNheHocABKFEApi1ZrrHUYdGGk8CB96NEnhs0WtklkbavnjA8VdlNz7geuV+v8Ai9tYFcz+D4TFAsIad55ioRkiiFGXcDVtSix3JGX/AFfpCzHzEqzPzIsbySRMQ9soY0rAGSz78n5Rme0nw1oUkEcOnllSHxV3yNC1yoVWUDeCrUQo4qiQRYY5WOtd7O7XXw902Vbl1AkR3ASOGRg7Qxi+XIH/ALrEszVQG6qvtclcb6areEN6FGJclCUYrbkgEp5bqu2SCud+EkxmnLl72ZK4BXHiMEjKIyVxNuO7cQjAG6zsPbnYEkAYQXCC4QXKMAGGFwtuKBiCo6jo9MoLSrbFzIAqiSYsw/AANw4XuCPl5PGYzVrveVfH1EOpK1BCX3yCPfZbVubVKVrovuAqybUZfda63p3D+I7qkcuo00jRi5VpEDrv+ZVYAWoqyoHrmbd9Mwi/hJ0IWGMywsg07NTuSzufNIUoHbzfBs2M4LnN3/l0zGyerWLyxqoa9wVCKeiD6F24s7ZR5fUcAm7sdG29r3FwNpBAbbV82exB3BvMD+MgkUcq21YfkAt9VLmNfKbJ8WgRapYJJWjZ4AE2DpTSbNrPF8ysIiYzwiHuR2G4jvd3dijnNbq7a6WLEm/I3ADC7rhbCtzZ54uh6flZ9PXaQAaSzYC1vXxPMavuVbdusm+fWjC03SSoH8yVrPdnfji/f3A/TLHT9PBNUe31BFGuPWqFfXKxqKuFUlSN62QeQvA4omt359/7Xiw6QqSxI3M4a/MNoPG0c+nc8ckni+cCPp8ZFbf6hyWBqqPr6ih/s4r6YMACWN9+SPSmIN8Ve3869bzoZJcj9yL4W/rxyAL+4/6sgsedpql9uwFkVd+oeh9FPvjkugUjzXW0g0zCvKAa59lr8z74w/S4yu0mTnhjvfc3mBbm75AUflkZ2njIBUP9Rs2Ae5u7Hcfn91yFqhdivw+g3dm2GwEN2GHHbi+265KdHPdZZgSNwAkPzctwDx3Zj+f0FQxpPBZ90jMoRWBlYkKC4VjfBHFc3+5vMmiFrJlA9z8xClWZthSxuUWWGxh7km/fKnqPVB4e+OMRQu26SRUOnE7NUf8ANbazMUO5bUE+Zvl7iw1bHzA15gWIJ8jEUxUlu/uAfdTwDSxZekSMJZUlRZlVmjHiD+FlckmRZ9O9KsjbVuVSASqt5T3c1fTXvTNMI4UVdm1V48KzHyS3lskkc+pOPlco+j66TytqAi7ooWaKIloozJMpLIWLOhChrG5lINj2y9jfeoYdmFj7Ht+1Z28XLMup+HNnjrs2VwSuPMuNsM3QbrBIxysSsYBWdhVnYiSQMIDOAwwMoyAYW3FAwqwCt6h0HT6g7pY1L0BvFBqHNGwVYfRgew9hWM638EzxFpvGhbSxyLL4ZQRyEsUVmL7DRBogbiBztA3bM0Px3qdRFp0bTyPGTNtlZDtpDGxssEZgAV9B7+gzFDXSMP5mocttLkSTHxlUqSHIVTtvgbfmHiCmB4HPyWS601wlv5T4pzuUWbFD8Sngnsrtvuyp7LV17VrNBVR0AB4TNwBRLyHmwf8AgrsOAK9hidPNtrk0psnyhbJsA7eF+1m+fUnNh0qS1U0PkCDtztsn72z+pzzMo6l1HLzx/v0yXpzRJPbkn68V/pleCOLIHy82B3Fm/wBh98VNYAQObt+aJXyEKQTXFMQMvGM6TS/Gei2HdqIRLvkQQmRRIWWVlVaJtSaHfjn25y/0enO1SxskWxqhZtjQIuuT359+c8Kh0ifxPjUSw1fijglmI1e40t0D9K7kZ7dqdYaO0NewtVccjhB/xHn+59j0WxFxsRNT8SaNJZI5dTp43UqpWSRY2Fop+VjY+bv9/bJscquoZSCD2ogj8v1/fPIPjmFG1spaFVeo6Btgf/Tp2Kmmvg39eaz1SPVogQblXdwi8KWCgdgfavT3+oyMqfzo+ZAAL/X/AH/vjGNVyCbPCxEgXR/mVyPpuJ7j7izhMwYd/wCoV/mIH6cZFncA2efJx2uw6sOfuB+mZeGz+qOxSvI7eZS1+oF12PfmvQAUAKzjdOm1GrX+QW0q7lmZTE803ltUG5gqJQAH4BZPJIzQTvQJ3MLFDcWWh34Kc+/ofXjg1lOobJJNkiaatqkF1RppuWFQkLbNZC8nk96AvKws32q/prdD8FCl8cMkajamnSV5PKDamWbhmcUopaUBAOeTmlCACgAAAAAOAABQAzD/AOGu7xZwXBRY0CiNy8Skyc1wBu47jir983hGehxya3I5s971TTLjZXHmGARmiDJGDWOEYhGBGqzsOs7AJAGGBiAYajKMqjDAzlGGBiCD1XpSamPY5YUwdWQ0ysAQCPyY/rmK+IulLpo2VNXpd0SBvAMTiVrYVysjbGaz5toJ3GzzY3nUZzFDI6/NHFI6+vKoSP3H7Z5T0zTzQP4quWMgZZ1aj4m99rA33P4vyzn5ssZ7O2vHtO0HS1StxDv7n5RxfkXsg+2abQtaA/Rq+wGUKP8AL/yjcf8AL/v9MsItaB6igoA9a7X9s4L3W660vzX67kAPegpLki/cAft7ZP0urJQg+sTMT6VI9n/T/d5QQ9QAPfu4oXz/AO1kjT9SReSQAsUQ+hvzGvrweMqUtMNp4w2riAqxqU/Ddj+KJF39CK9f049klI/vnjPSpzJqoyCaaZEsUSp8cMKLAg9jz+fa89S0vUL4JBIog3Vg+vt3vC3XSsptgPjg+Jq328mMx2Ca7aePcBfc8cAc9+/Gb3o+mVoIyaYPHGDYBYhoV4J9f7Z5r8Yz7uoNZoK0AF1yPBQe9G/T2B5rnPSPhqe9HpTZJI0+6+//AMuB6+gr/d474WXkSJtEIlBi8tjc690c0O49OAQKrmu9AZG1tEH25+4ruPvk+SZXWrHyRn9WdRWVLN3HpwBzd+Um/vZGZ5CKHXQttOxqoA7W5Q1f5ryB2yL8O6jSTeWbUqsxkZFicurDmqD2qncDXHJ9eTWWWv4B7cg/98yWr6eXjocDZ2H4mNu278jlYWT2bFm/Hpug6VHBezdbABrP9JNUBwKs5MIyL0eUvp4WY2zQxMx9yUFn8+/55MrPTxkk6cl3vsywwCMeYY2RlEaIwSMcIwSMCNYuFnYySBhrgjDGBjUYYwFxwYGZ1sHiROn9ccif9SFf9c8v6u7Ko8IMSXbzcUPEUMjE+gCux/ID2z1gZitfolWR4+KYmJeQAHVlkiv0G5DV/wD485P/AEzytuK+xlepawQkAE+XyntzXHP3o4nSNLLqje4LHe0lrqx3Cj1Iv6Ae/pj+p+Hn1I8zMkqqCyny815lPcryCL5rjg1lB/8AEGoi2IniwtCHV0jaKxTkAqWjLAUebvcdx47Zjjj9Tprbp6InwVJVwzeYbaDjaDXHcEkVf75l/iOaWONoZI2jdoqFmg6g8FGHBAIH244Byq0v+JOoRvNLPS3s3GKYDiqcbFJB47MKIv0yZ1X42fVRBdRHDIqsXDxsYplsfhV7F/TcQRj/AI7PU7UHwxr5FniJVjGHjViR+Hdu5Pqobn8vpnrmk6kpQXe7m/WjR/vnj3T+tIjVztrb6ix6Wt/U8f3zYaDUvKNyKzVVkIW49+3+7xc0tvh4+es78V6iSfXzGM8bwoulP8mJVJs9x5DXqe3JzefCXVo10cCs/wDMCJ5UBLkiwQb+lj2zMTauOMueC7MzmzchJFck/KOPWgAPpj/RfiOKDmFd8pZyZDawx7jfkcgluWa9qkn6Csdu5qTw9N4NDMRa0vlUBTTuApO0GqA+YD732yk6nqZ4CC5BSwG2gr6UObrkev8AbKLV/wCKCR0qb5SCQ5irTRC/QO2+ST2/AOOxyH1D4yaSNSokbx+EilbxA98GmrchH1JHI++TeLL/AATKNCeoCUe52Wfp7f2yo6fK48RTuFQ7mBFBuCY2H+Ukf5Prk/p/TWjW3sM4B23YTynj70R+uF0SDxlBIN6qaFF55pFG9vou0cfr65j+otvunweHDGn9EUSf9KAf6ZIxTnZ63jhA2NtjrY22MGyMA4ZGCRgQKzsWsXAHhhrgDHBjA1wxgrh4GUZmfi3Tqvn/APuhVP8AzRG1I+tGvsDmlZwoJPZQWP2As/sMxnV/jfp+oiKbmto/GjNJaEIWVyrOp9ar1uvUZjz6uOq04973EHT60lw5PmblvS+ef7ZW/Ffw0JqeOxIoNEdyO45Pc8V7VXarxvSapSDtLEBmveux1JYkqyc7SLqrPFc5d6bVjZta7HB/Sv8ATPPluOTos3Hlz9Gc3wlg0QCByODw1FfsclaH4flmARQaHfbTV92+Uflfpznpi6SN6LKhrt5VPfsORkxYkXgV9u3pxxm38lqNRmemfCkenUXReuPoe3+oP5ZqumoRGwHCKR7myKPHuP15vIOo1C7hz2tjzVbR/wCT+maLowYRi+GKhifZmpz+7H9MxttyV+Gc6z0GPUC2VWD9iQDZqx6ewOea/EHw1PpGJXeYnumBII9KJPccev656xr5Atj0SQMvNAqfOB+5H+XHEZHXzKCv4gOSeOf2y8M7jSs28Dl6S6i24FWCdoH63Xp75sPgX4bkmkXUTf8AtxUsQYVuaqFD0Vf3zeSfCGiDbxBHuBsEKO/YfleTDGqjgUtcAdhVVX6Zryc1s0nHCRUa6Qear4VqHvQ7/fv+mTvhhPG1Bk/Bp4tiD0DSAAm/farZT9Zn2qx97ANn8Roe/v8Avj/ROvxaaMqv8XZO8jZDKrsFAbZt5btRq6rmucx4tSy1eW7NRvs7IHReqjVRs6hgqyNGC1AsVC7jQPFFiv8AlOTs9GXc25bNXRDgNhnAJyiNkYJwzgHAg52LnYwdXHBjYxwYA4MMY2McGAKyggggEEEEHkEEUQfoRnjmg6PCNS0ETytqUeRHWNRIS0diR1krzFV3EdlBA4tbPsmePfE/TmXWmXSWko1UpXwZAsiMJGRm8xomxuK3QWT0FgY8snW2mB2TTNBIySJKGURljMixu4ZSFOwdhSMo+i/bJGnl7kk+t3+p/b+2VUWu1c0viauZpP5fh2USKtshCgqgA/HKb/2LDTy0TxXH3vg3/rnBySTLp04+drJZuKB4J4I47Wf9CMkxlpJAF/EKHsP27Ub/AC9eMgse3sTYr37f64zqJpFjDwkeLHu2hvlbg3YH0IrFCrR9T+HSsW/epcbVYDg+cgEiz7nL3SSDZa83VfrxnmKfHUu0pq49oYrUkdnbTA8qe3tYJ+2bnpmvDQoVIratVyDxzXvzeFmqPwha/RmWfwxKEUm2YjcNotlCj7s49qAwNRGdNQ37kJoMARzVFWUnji+bIP0yo6z8TiKeTwV3ufDWrr5Vo/YfWvyOQtEdXNIHmkBXmkVQqqRdAFrJ5N83dY/n8jbYwazcOf6k/MWvONap+OO3P9r/AO2RNI22NmNen/Yf2wZpuCb7E8ftkhT9Vlt0W+ZJI40G7Z5y+1fNYobiPUDG+rtp9EiI8gleS7SGdJjSKaBCnyRL6DjnnkgVR/Fkm9o19HlAPb2JP9xkLQ9HALdrRjYDBmfagYbiTfBI8qrzQ7DkdGOOPz2W7vp6r/h/1FdRpC6BlXx5AFcKGXyoR8oCkUQRQ47emaXMx/hxzoIzustsDcVt2QRRhfr5VXn6/TNOc7Mda6c2XpDgHCJwDlkA4JwjgnAiZ2dnYA6uOLgDHFxgQxwYAwxgBZhPipWWSVwhY+JSJCqs7sNoTdYoEnaS5vgfTN3mY+MNB4lLv2CbahddysvIRiSvJFMPqRYzDmm8WnH1WB6hrWihLsHdAwEjgAoniHyjcOGYc8jggcHjJURIIPqnDXzYuv8AvhfFHUNZLEdNNPC0SxHy6ZAI5RHwbccblocDgEH1U5D6Dqd8UbdyyBW+pC1z9bH75x8mMk6dGNq5Qiu3Hf6jy8/2xoEk7R62p9O3F47QK/cEftkbSdSQEk7jtNSEBqU8/MR25F8nmsieCpy9BilJBW+G5Pv7n8wf1yk13wxrIpNulldYyTYDFQLquOwuz2zQaD4gjUdxu8MD7kbi335yeeqsXDBkN3uJFgfKV2URV897s84plYemb0/QTDRYbmYMCzc2Ryefrz+mS1kC0AOASpP5+n6D9cf6n8RL5ghUFSpZSL2lGB2j70efvkXW9VUqXEbmEUryBSEU/KpLfKG3bRyeTxjm6Seknp9r+v8AvjI2slFUfoT/AL++Boy23zimAIIPH1yHqpCXoenf74jV3T+hydQ1rLG6j+GhEx3XwXYKAKBs1XcVjvUOjy6Qy7iEEcbmVBTRuzDcsgJ5B+U0ewIquRld0LTSSGeeNXZTJtREYjeqV6jzUAB2I/tlx1uJTG6xrKWKjTs72xlkd1UeZje1d5Ci2vc5JXi+i68iZ/rcfA+mEeghFMG2fzN/zbx5CPoBsAA70BfOXpOQehKBpoqBFxqeTuNt5iSaF2ST+eTjnZj5HNfQnBOEcE5RAOCcM4JwIOLnVnYA4MdUY2ox1RjIYwxggYYwMoyo6/pJpDGIgPmZSxG4R7qAZh6qDRI/7ZcAZ2Rlj9TVVLq7eedcSZIVciOK5ZFCm2kcAFXtBdnvQU1wPTnMj0yCTSzCGWN4xMhngEqmNqA5Fe5Fn/J9c9X+IVKPBMDH/Kd1CSH52kXam0dywYjtnmvxc+q1B8d9+/TTrsFbVG1vwAk0DuU/Xue+clxxxvy3ltm1op4o9zu7ZE1mhgZx40MbF2UF2UHcAKALehHH5Y/pJg8YZTwRRu7B9Qfsf9MkyKrJXe+4/Mkf79OM550uq0fCmlkoxbo7ArwpGj596O4d/pjOq6Pr9MRFFqEaKRWp5UqRAgFgFeDwfpj7xSRHyMSvPHaub/P/AM+uPN1qQgBowxCuAb2kXXejlbpaR9N8KaVFV53edmot4zFE4vdUaH6epPfHl/hVcpDp4CFWq8FCA+4izYPaj7+nvkTWNJORahQl7QLqvQfX/wA5N0Wl2Dj3sn197Pv9sPq/kaSp9QaLGu3HpfoKHt/2zN/EGtMcJ2i5Z2EaAd/MbavrRr/MMu5pN5AANCx9zZH+nf65SwwrrdShU3HpwxJBIEjn5Sp9vtz+xx8fuzy80vj8NJFBC7TpLD4iE+GRtZ9m9k2j5lBUtwe63VUAx8TaFopEjU7w8qPHuHm2U01liex2Alb4ZWI7jJPTtNHES2pQCNTUZhZrlqhbHeRVhuPm4HBsY3J1WPW9U04o+GSKUGjwFVfTigHau9Ejg5pJMk709GhQKqgCgFUAd6AHAs98POxc7Y5g4BwzgkYwHBIw6xCMCN52FWdjBxRjqjEUY4BgRVGHiAYWBuxcTOxBUfEWleRU8MebxCn5Oh//AJH0zOdU+GNRPMU3FgFALURHRUhTzVdzwLus3JOATmWXDMrutMc7Jp4np4/4DXtEJVl0znww44CyBRuK8+VgW7c7lP8AynNQqg3xW7kdgL7WOex4P5Ue+MfFekiV51kB2o6unK+Tcu5aXi7o8fv7Uul1etiaFZxu02siQwyFfONxOxjXyk9ufbj68meNy3f8b43S/T2PNdge/H9j2yRFpVvcFF/td3zxzwe3HGC0BQ2FtTV882BxR/Ptx9u2C+oKEUvJXmjd3fFd/f8AU5z/AFYvUpZ9MpIAH/Eb44rn9xlZI7XxwKARh39jtPuT3+i/XJsmt2oDIVUEAB5GEfB71fzdvT27ZmOsfEgFx6Qs0pBHiAUsYPA2A0PYbj29r5y5jc6XWPp34knZYhFBfjTN4YC/MASQwFHixwT9Tmg+Hei6QaAIwEc8CSmbxRtMu+w3FglSu1QV57etVVR9NbREPKvjyzRROsgYhJAy0wUnsUc7Sa/ECR5sl6CaLTySb0eYu5YrvKiM0AaPAoEFfrd+wzf+s+aj3tc9R6LFFoozHuRdnhMNxF7lPyn0NqSK70PrkD/DjoqmWTUFCAh/9P8A0VIHVnA9ztYg+of7YHxH199WEgiXwy4alJBKgDlrHFnhFHqWr1zbdF6UmlhWNFqgC/O63KgNz61QA+ijNuOS3cZ5267TxhYIwhnQycRg4WdWAARiVh4lYAFZ2HWdgRxRjgGIowwMZFGLnYuIyYhxcFjgCE4BxScE4Gwf+IGkUz6cyRTHTymtU2nUtIwUhVQHspIYeoJCmjkTretU6pG8NgHuFQF3RRqFKBCvyEAKByCPYjvmp+J+qajTxM8Ub7VKEyReHNS15/Eik2kAH1UtYHdcyOj+Jjq5b8zFCF7qBRPBEQAKoQeTtWixNms5eb9NuMOl6fp+pMkFyeDuIfw2dLCg0QCWX0PB798pNJo2jJU6qRaViqM4TyIPmJ9+D+5zYabStIqN06eGKbwyssbkJIxsecDaShYWD5QR6EVlXqNHHG9bEl2wOC5OzxCyNZjsHyMWAW7B27ro5nr5xX7Wf0fR4ZINZL55ZYoNPPBLI+4NGdRtlDAVZ+5IFH2szoA8sMiwxssqKOWG3TutgbmUXvIvsRXvXbLOP4fOqiH8DqhC/gvDPDz4c8TSE2P+HvY52ncOPVj4k1ccCpBC6SNFDtlZW2o73yXKmrBIPJvyntmmUtkqZdWxZSdH1smmSGKPTmGQxSxy+If/AEx48RUHqtblr+liOfWN8Yzqusbw1DSM0dIoBLMEAZTfbtyT29eeMzHTur6pWZIZHPisI1eMkIzMLIJj5kbj/wA56D0D4OGnbfKVaQMH31cjsAK3NwFVSLCLxY7+mPW58lvV274O6F4dzyC5JVStyBdhBPyXZCgHaDxdk1yM1OBeEDm+OPzNMrd3YwcUHAGGMoi5152dgCYudnYyJnYudiCQBhYmLjDs7OxMQdgthYJwADgHDbAOBgcAiiAQRRB5Byp13wzppQAYoqUEKGjWRQCK4B5WvSiKy3OAcm4y+iXTGa//AA7RwQjyfh2KJm2DjzeWQOBz2o9v3r5PgSWyu/UEmRrZlhMLBgFLkqwN9+SLqvXjPQsQnI/ixXM688/+AJHIDGUEuWZmEKoAQASKJctQPYc0vPerKL/DqEWHZWUsNrMGlmUC+F3tsQ0eTtbsKrNfiHHOOQvuo2m6ZDEbiiRWqrUcgewPoPtV+uScS8XNJ0kowhg4oxgYwhgg4QwAs7OzsQdnZ2KMCdnZ1Z2ASM7EzsZFzjnZ2IyYhzs7AAOAcTOwMJwDnZ2IEOIcTOxh2Ic7OxAmdi52AdhDOzsYEMMZ2dgC4oxM7AFxRnZ2BFrOzs7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1271" name="Picture 6" descr="http://www.historywiz.com/images/africa/ivorym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510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upload.wikimedia.org/wikipedia/commons/9/9a/Benin_kingdom_Louvre_A97-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2766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48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Hausa City-States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6400800"/>
          </a:xfrm>
        </p:spPr>
        <p:txBody>
          <a:bodyPr/>
          <a:lstStyle/>
          <a:p>
            <a:pPr eaLnBrk="1" hangingPunct="1"/>
            <a:r>
              <a:rPr lang="en-US" altLang="en-US" smtClean="0"/>
              <a:t>Society grouped by a common </a:t>
            </a:r>
            <a:r>
              <a:rPr lang="en-US" altLang="en-US" u="sng" smtClean="0"/>
              <a:t>language</a:t>
            </a:r>
          </a:p>
          <a:p>
            <a:pPr eaLnBrk="1" hangingPunct="1"/>
            <a:r>
              <a:rPr lang="en-US" altLang="en-US" u="sng" smtClean="0"/>
              <a:t>Local</a:t>
            </a:r>
            <a:r>
              <a:rPr lang="en-US" altLang="en-US" smtClean="0"/>
              <a:t> rulers controlled farm lands from walled cities w/ </a:t>
            </a:r>
            <a:r>
              <a:rPr lang="en-US" altLang="en-US" u="sng" smtClean="0"/>
              <a:t>horsed-armies</a:t>
            </a:r>
          </a:p>
          <a:p>
            <a:pPr eaLnBrk="1" hangingPunct="1"/>
            <a:r>
              <a:rPr lang="en-US" altLang="en-US" u="sng" smtClean="0"/>
              <a:t>Wealth</a:t>
            </a:r>
            <a:r>
              <a:rPr lang="en-US" altLang="en-US" smtClean="0"/>
              <a:t>: Farming &amp; Trade</a:t>
            </a:r>
          </a:p>
          <a:p>
            <a:pPr lvl="1" eaLnBrk="1" hangingPunct="1"/>
            <a:r>
              <a:rPr lang="en-US" altLang="en-US" smtClean="0"/>
              <a:t>Kano &amp; Katsina (major trade outposts)</a:t>
            </a:r>
          </a:p>
          <a:p>
            <a:pPr eaLnBrk="1" hangingPunct="1"/>
            <a:r>
              <a:rPr lang="en-US" altLang="en-US" u="sng" smtClean="0"/>
              <a:t>Slave</a:t>
            </a:r>
            <a:r>
              <a:rPr lang="en-US" altLang="en-US" smtClean="0"/>
              <a:t> Trade</a:t>
            </a:r>
          </a:p>
          <a:p>
            <a:pPr lvl="1" eaLnBrk="1" hangingPunct="1"/>
            <a:r>
              <a:rPr lang="en-US" altLang="en-US" smtClean="0"/>
              <a:t>Zazzau – sells </a:t>
            </a:r>
            <a:r>
              <a:rPr lang="en-US" altLang="en-US" u="sng" smtClean="0"/>
              <a:t>captives</a:t>
            </a:r>
            <a:r>
              <a:rPr lang="en-US" altLang="en-US" smtClean="0"/>
              <a:t> to other city-states for goods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3" name="Picture 2" descr="http://img97.imageshack.us/img97/6713/hausa26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114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http://www.lasalle.edu/~mcinneshin/344/wk06/PlanofKouka1820sDen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914775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31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Social Structure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Leader: </a:t>
            </a:r>
            <a:r>
              <a:rPr lang="en-US" altLang="en-US" u="sng" smtClean="0"/>
              <a:t>Respected</a:t>
            </a:r>
            <a:r>
              <a:rPr lang="en-US" altLang="en-US" smtClean="0"/>
              <a:t> older </a:t>
            </a:r>
            <a:r>
              <a:rPr lang="en-US" altLang="en-US" u="sng" smtClean="0"/>
              <a:t>male</a:t>
            </a:r>
          </a:p>
          <a:p>
            <a:r>
              <a:rPr lang="en-US" altLang="en-US" smtClean="0"/>
              <a:t>Leader doesn’t act like a </a:t>
            </a:r>
            <a:r>
              <a:rPr lang="en-US" altLang="en-US" u="sng" smtClean="0"/>
              <a:t>chief</a:t>
            </a:r>
            <a:r>
              <a:rPr lang="en-US" altLang="en-US" smtClean="0"/>
              <a:t> = </a:t>
            </a:r>
            <a:r>
              <a:rPr lang="en-US" altLang="en-US" u="sng" smtClean="0"/>
              <a:t>families</a:t>
            </a:r>
            <a:r>
              <a:rPr lang="en-US" altLang="en-US" smtClean="0"/>
              <a:t> make own </a:t>
            </a:r>
            <a:r>
              <a:rPr lang="en-US" altLang="en-US" u="sng" smtClean="0"/>
              <a:t>decisions</a:t>
            </a:r>
          </a:p>
          <a:p>
            <a:r>
              <a:rPr lang="en-US" altLang="en-US" smtClean="0"/>
              <a:t>Arguments/Disputes settled through discussions</a:t>
            </a:r>
          </a:p>
          <a:p>
            <a:r>
              <a:rPr lang="en-US" altLang="en-US" smtClean="0"/>
              <a:t>No </a:t>
            </a:r>
            <a:r>
              <a:rPr lang="en-US" altLang="en-US" u="sng" smtClean="0"/>
              <a:t>written</a:t>
            </a:r>
            <a:r>
              <a:rPr lang="en-US" altLang="en-US" smtClean="0"/>
              <a:t> formal laws</a:t>
            </a:r>
          </a:p>
        </p:txBody>
      </p:sp>
      <p:pic>
        <p:nvPicPr>
          <p:cNvPr id="5125" name="Picture 2" descr="http://www.southworld.net/newtest/images/stories/13-04/ok/el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3434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www2.hawaii.edu/~kjolly/151/images/man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24021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Stateless Societies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societies organized by </a:t>
            </a:r>
            <a:r>
              <a:rPr lang="en-US" u="sng" dirty="0" smtClean="0"/>
              <a:t>lineage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Common </a:t>
            </a:r>
            <a:r>
              <a:rPr lang="en-US" u="sng" dirty="0" smtClean="0"/>
              <a:t>ancestors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Lineages included </a:t>
            </a:r>
            <a:r>
              <a:rPr lang="en-US" u="sng" dirty="0" smtClean="0"/>
              <a:t>past</a:t>
            </a:r>
            <a:r>
              <a:rPr lang="en-US" dirty="0" smtClean="0"/>
              <a:t>, present, &amp; </a:t>
            </a:r>
            <a:r>
              <a:rPr lang="en-US" u="sng" dirty="0" smtClean="0"/>
              <a:t>future</a:t>
            </a:r>
            <a:r>
              <a:rPr lang="en-US" dirty="0" smtClean="0"/>
              <a:t> members = strong </a:t>
            </a:r>
            <a:r>
              <a:rPr lang="en-US" u="sng" dirty="0" smtClean="0"/>
              <a:t>loyalties</a:t>
            </a:r>
            <a:r>
              <a:rPr lang="en-US" dirty="0" smtClean="0"/>
              <a:t>/bonds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Authority </a:t>
            </a:r>
            <a:r>
              <a:rPr lang="en-US" u="sng" dirty="0" smtClean="0"/>
              <a:t>balanced</a:t>
            </a:r>
            <a:r>
              <a:rPr lang="en-US" dirty="0" smtClean="0"/>
              <a:t> among families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Ex: </a:t>
            </a:r>
            <a:r>
              <a:rPr lang="en-US" u="sng" dirty="0" smtClean="0"/>
              <a:t>Igbo</a:t>
            </a:r>
            <a:r>
              <a:rPr lang="en-US" dirty="0" smtClean="0"/>
              <a:t> of Nigeria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Settle disputes through </a:t>
            </a:r>
            <a:r>
              <a:rPr lang="en-US" u="sng" dirty="0" smtClean="0"/>
              <a:t>meetings</a:t>
            </a:r>
            <a:r>
              <a:rPr lang="en-US" dirty="0" smtClean="0"/>
              <a:t> of different lineages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6149" name="Picture 2" descr="http://upload.wikimedia.org/wikipedia/commons/6/6e/Igbo_palm_th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416242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http://mccoy.lib.siu.edu/jmccall/jones/igbo/ik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641725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Family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6248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Lineage through </a:t>
            </a:r>
            <a:r>
              <a:rPr lang="en-US" u="sng" dirty="0" smtClean="0"/>
              <a:t>passing</a:t>
            </a:r>
            <a:r>
              <a:rPr lang="en-US" dirty="0" smtClean="0"/>
              <a:t> of possessions &amp; </a:t>
            </a:r>
            <a:r>
              <a:rPr lang="en-US" u="sng" dirty="0" smtClean="0"/>
              <a:t>property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Two Traces: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Patrilineal</a:t>
            </a:r>
            <a:r>
              <a:rPr lang="en-US" dirty="0" smtClean="0"/>
              <a:t>: </a:t>
            </a:r>
            <a:r>
              <a:rPr lang="en-US" u="sng" dirty="0" smtClean="0"/>
              <a:t>Father to Son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Matrilineal</a:t>
            </a:r>
            <a:r>
              <a:rPr lang="en-US" dirty="0" smtClean="0"/>
              <a:t> (Mother): Young men inherit from mother’s family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Age-Set System: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Consists of </a:t>
            </a:r>
            <a:r>
              <a:rPr lang="en-US" u="sng" dirty="0" smtClean="0"/>
              <a:t>people</a:t>
            </a:r>
            <a:r>
              <a:rPr lang="en-US" dirty="0" smtClean="0"/>
              <a:t> born during a certain </a:t>
            </a:r>
            <a:r>
              <a:rPr lang="en-US" u="sng" dirty="0" smtClean="0"/>
              <a:t>period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Pass through life </a:t>
            </a:r>
            <a:r>
              <a:rPr lang="en-US" u="sng" dirty="0" smtClean="0"/>
              <a:t>stages</a:t>
            </a:r>
            <a:r>
              <a:rPr lang="en-US" dirty="0" smtClean="0"/>
              <a:t>; </a:t>
            </a:r>
            <a:r>
              <a:rPr lang="en-US" u="sng" dirty="0" smtClean="0"/>
              <a:t>ceremonies</a:t>
            </a:r>
            <a:r>
              <a:rPr lang="en-US" dirty="0" smtClean="0"/>
              <a:t> mark passage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Stages differ b/w men &amp; women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System used to </a:t>
            </a:r>
            <a:r>
              <a:rPr lang="en-US" u="sng" dirty="0" smtClean="0"/>
              <a:t>teach</a:t>
            </a:r>
            <a:r>
              <a:rPr lang="en-US" dirty="0" smtClean="0"/>
              <a:t> discipline, </a:t>
            </a:r>
            <a:r>
              <a:rPr lang="en-US" u="sng" dirty="0" smtClean="0"/>
              <a:t>leadership</a:t>
            </a:r>
            <a:r>
              <a:rPr lang="en-US" dirty="0" smtClean="0"/>
              <a:t>, &amp; community service</a:t>
            </a:r>
          </a:p>
        </p:txBody>
      </p:sp>
      <p:pic>
        <p:nvPicPr>
          <p:cNvPr id="7173" name="Picture 2" descr="http://bashapedia.pbworks.com/f/1241844265/bidjag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13985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www.mytripblog.org/mod/file/thumbnail.php?file_guid=73353&amp;size=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2672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Muslim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Post-632: </a:t>
            </a:r>
            <a:r>
              <a:rPr lang="en-US" u="sng" dirty="0" smtClean="0"/>
              <a:t>Muslims</a:t>
            </a:r>
            <a:r>
              <a:rPr lang="en-US" dirty="0" smtClean="0"/>
              <a:t> seize Northwest section of </a:t>
            </a:r>
            <a:r>
              <a:rPr lang="en-US" u="sng" dirty="0" smtClean="0"/>
              <a:t>continent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Conversion</a:t>
            </a:r>
            <a:r>
              <a:rPr lang="en-US" dirty="0" smtClean="0"/>
              <a:t>: Forcefully &amp; Peacefully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670: Muslims control </a:t>
            </a:r>
            <a:r>
              <a:rPr lang="en-US" u="sng" dirty="0" smtClean="0"/>
              <a:t>Egypt</a:t>
            </a:r>
            <a:r>
              <a:rPr lang="en-US" dirty="0" smtClean="0"/>
              <a:t> &amp; enter the </a:t>
            </a:r>
            <a:r>
              <a:rPr lang="en-US" u="sng" dirty="0" err="1" smtClean="0"/>
              <a:t>Maghrib</a:t>
            </a:r>
            <a:endParaRPr lang="en-US" u="sng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Mediterranean North Africa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African leaders adopt Islamic </a:t>
            </a:r>
            <a:r>
              <a:rPr lang="en-US" u="sng" dirty="0" smtClean="0"/>
              <a:t>government</a:t>
            </a:r>
            <a:r>
              <a:rPr lang="en-US" dirty="0" smtClean="0"/>
              <a:t> &amp; law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8197" name="Picture 2" descr="File:Mohammad adil-Muslim conquest of Egy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419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upload.wikimedia.org/wikipedia/commons/thumb/9/90/Maghreb_(orthographic_projection).svg/300px-Maghreb_(orthographic_projection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Islamic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Law  = religious </a:t>
            </a:r>
            <a:r>
              <a:rPr lang="en-US" u="sng" dirty="0" smtClean="0"/>
              <a:t>obligation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Personal</a:t>
            </a:r>
            <a:r>
              <a:rPr lang="en-US" dirty="0" smtClean="0"/>
              <a:t> life not </a:t>
            </a:r>
            <a:r>
              <a:rPr lang="en-US" u="sng" dirty="0" smtClean="0"/>
              <a:t>separate</a:t>
            </a:r>
            <a:r>
              <a:rPr lang="en-US" dirty="0" smtClean="0"/>
              <a:t> from religion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Regulates</a:t>
            </a:r>
            <a:r>
              <a:rPr lang="en-US" dirty="0" smtClean="0"/>
              <a:t> almost all of life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Flexible</a:t>
            </a:r>
            <a:r>
              <a:rPr lang="en-US" dirty="0" smtClean="0"/>
              <a:t> to various ethnicities &amp; cultures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Berbers</a:t>
            </a:r>
            <a:r>
              <a:rPr lang="en-US" dirty="0" smtClean="0"/>
              <a:t> – Convert to Islam, maintain traditions &amp; loyalties</a:t>
            </a:r>
          </a:p>
        </p:txBody>
      </p:sp>
      <p:pic>
        <p:nvPicPr>
          <p:cNvPr id="9221" name="Picture 2" descr="http://www.duhaime.org/Portals/duhaime/images/Ko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2381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realhistoryww.com/world_history/ancient/Misc/True_Negros/Berber/Berber6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26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Almoravids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Century – </a:t>
            </a:r>
            <a:r>
              <a:rPr lang="en-US" u="sng" dirty="0" smtClean="0"/>
              <a:t>Empire</a:t>
            </a:r>
            <a:r>
              <a:rPr lang="en-US" dirty="0" smtClean="0"/>
              <a:t> of Berbers from the western </a:t>
            </a:r>
            <a:r>
              <a:rPr lang="en-US" u="sng" dirty="0" smtClean="0"/>
              <a:t>Sahara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Began w/ a </a:t>
            </a:r>
            <a:r>
              <a:rPr lang="en-US" u="sng" dirty="0" smtClean="0"/>
              <a:t>hajj</a:t>
            </a:r>
            <a:r>
              <a:rPr lang="en-US" dirty="0" smtClean="0"/>
              <a:t> to Mecca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Brotherhood founded by </a:t>
            </a:r>
            <a:r>
              <a:rPr lang="en-US" u="sng" dirty="0" err="1" smtClean="0"/>
              <a:t>Ibn</a:t>
            </a:r>
            <a:r>
              <a:rPr lang="en-US" u="sng" dirty="0" smtClean="0"/>
              <a:t> </a:t>
            </a:r>
            <a:r>
              <a:rPr lang="en-US" u="sng" dirty="0" err="1" smtClean="0"/>
              <a:t>Yasin</a:t>
            </a:r>
            <a:r>
              <a:rPr lang="en-US" dirty="0" smtClean="0"/>
              <a:t> &amp; his teachings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1050s: Begin a campaign of </a:t>
            </a:r>
            <a:r>
              <a:rPr lang="en-US" u="sng" dirty="0" smtClean="0"/>
              <a:t>conquest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Conquer </a:t>
            </a:r>
            <a:r>
              <a:rPr lang="en-US" u="sng" dirty="0" smtClean="0"/>
              <a:t>Morocco </a:t>
            </a:r>
            <a:r>
              <a:rPr lang="en-US" dirty="0" smtClean="0"/>
              <a:t>(establish Marrakesh)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Capture parts of </a:t>
            </a:r>
            <a:r>
              <a:rPr lang="en-US" u="sng" dirty="0" smtClean="0"/>
              <a:t>Spain</a:t>
            </a:r>
            <a:r>
              <a:rPr lang="en-US" dirty="0" smtClean="0"/>
              <a:t> &amp; overrun Ghana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10245" name="Picture 2" descr="File:Camel Rider 1413 Mecia Viladestes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23066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://www.spainthenandnow.com/userimages/almoravid-empire-wikip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0480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1115</Words>
  <Application>Microsoft Office PowerPoint</Application>
  <PresentationFormat>On-screen Show (4:3)</PresentationFormat>
  <Paragraphs>184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Calibri</vt:lpstr>
      <vt:lpstr>Arial</vt:lpstr>
      <vt:lpstr>Office Theme</vt:lpstr>
      <vt:lpstr>African Societies</vt:lpstr>
      <vt:lpstr>Setting the Stage</vt:lpstr>
      <vt:lpstr>Hunter-Gatherers</vt:lpstr>
      <vt:lpstr>Social Structure</vt:lpstr>
      <vt:lpstr>Stateless Societies</vt:lpstr>
      <vt:lpstr>Family Descent</vt:lpstr>
      <vt:lpstr>Muslim States</vt:lpstr>
      <vt:lpstr>Islamic Law</vt:lpstr>
      <vt:lpstr>Almoravids</vt:lpstr>
      <vt:lpstr>Almohads</vt:lpstr>
      <vt:lpstr>Eastern City-States &amp; Southern Empires</vt:lpstr>
      <vt:lpstr>Setting the Stage</vt:lpstr>
      <vt:lpstr>East Coast Trade</vt:lpstr>
      <vt:lpstr>PowerPoint Presentation</vt:lpstr>
      <vt:lpstr>Kilwa</vt:lpstr>
      <vt:lpstr>PowerPoint Presentation</vt:lpstr>
      <vt:lpstr>Portuguese Conquest</vt:lpstr>
      <vt:lpstr>Islamic Influences</vt:lpstr>
      <vt:lpstr>Enslavement</vt:lpstr>
      <vt:lpstr>Slave Trade</vt:lpstr>
      <vt:lpstr>Great Zimbabwe</vt:lpstr>
      <vt:lpstr>Great Zimbabwe</vt:lpstr>
      <vt:lpstr>Mutapa Empire</vt:lpstr>
      <vt:lpstr>PowerPoint Presentation</vt:lpstr>
      <vt:lpstr>West African Civilizations</vt:lpstr>
      <vt:lpstr>Ghana</vt:lpstr>
      <vt:lpstr>Islamic Influences</vt:lpstr>
      <vt:lpstr>Mali</vt:lpstr>
      <vt:lpstr>Mansa Musa</vt:lpstr>
      <vt:lpstr>Ibn Battuta</vt:lpstr>
      <vt:lpstr>Ibn Battuta’s Journey</vt:lpstr>
      <vt:lpstr>Songhai</vt:lpstr>
      <vt:lpstr>Yoruba</vt:lpstr>
      <vt:lpstr>Benin</vt:lpstr>
      <vt:lpstr>Hausa City-States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Cory</dc:creator>
  <cp:lastModifiedBy>Artis Cummings</cp:lastModifiedBy>
  <cp:revision>14</cp:revision>
  <dcterms:created xsi:type="dcterms:W3CDTF">2013-12-14T20:37:51Z</dcterms:created>
  <dcterms:modified xsi:type="dcterms:W3CDTF">2015-12-16T18:32:43Z</dcterms:modified>
</cp:coreProperties>
</file>