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9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AF93-33DD-4BF4-AB49-BE8A408E259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3CF3-B995-4D33-9DA0-C1C653A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algn="r"/>
            <a:r>
              <a:rPr lang="en-US" b="1" i="1" dirty="0" smtClean="0"/>
              <a:t>Ancient India</a:t>
            </a:r>
            <a:endParaRPr lang="en-US" b="1" i="1" dirty="0"/>
          </a:p>
        </p:txBody>
      </p:sp>
      <p:pic>
        <p:nvPicPr>
          <p:cNvPr id="3074" name="Picture 2" descr="http://cdn.indiamarks.com/wp-content/uploads/Ancient-Temples-in-India-khajuraho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7338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late.com/content/dam/slate/blogs/atlas_obscura/2013/09/AO_130904_well.jpg.CROP.article920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17777"/>
            <a:ext cx="4164258" cy="27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e13.deviantart.net/9e51/th/pre/f/2013/132/d/8/ancient_india_city_sketch__by_t_douglas_painting-d651r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3973570" cy="31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hetripleatimes.files.wordpress.com/2013/03/1600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07" y="4038600"/>
            <a:ext cx="3483644" cy="26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Major Divisions (Castes)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Priests: Brahmans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Warriors: Kshatriyas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Commoners: Vaisyas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Conquered, dark-skinned people: Sudras</a:t>
            </a:r>
          </a:p>
          <a:p>
            <a:pPr marL="1371600" lvl="2" indent="-514350"/>
            <a:r>
              <a:rPr lang="en-US" dirty="0" smtClean="0"/>
              <a:t>Majority of the population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Untouchables: Given the worst jobs</a:t>
            </a:r>
          </a:p>
          <a:p>
            <a:pPr marL="1371600" lvl="2" indent="-514350"/>
            <a:r>
              <a:rPr lang="en-US" dirty="0" smtClean="0"/>
              <a:t>About 5% of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2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in Ancient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3 generations under one roof</a:t>
            </a:r>
          </a:p>
          <a:p>
            <a:pPr lvl="1"/>
            <a:r>
              <a:rPr lang="en-US" dirty="0" smtClean="0"/>
              <a:t>Grandparents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endParaRPr lang="en-US" dirty="0"/>
          </a:p>
          <a:p>
            <a:r>
              <a:rPr lang="en-US" dirty="0" smtClean="0"/>
              <a:t>Males could only inherit property</a:t>
            </a:r>
          </a:p>
          <a:p>
            <a:r>
              <a:rPr lang="en-US" dirty="0" smtClean="0"/>
              <a:t>Patriarchal society (male dominated)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kids.baps.org/thingstoknow/hinduism/photo/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14" y="1981200"/>
            <a:ext cx="33147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2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Origins in the religious beliefs of the Aryan people.</a:t>
            </a:r>
          </a:p>
          <a:p>
            <a:r>
              <a:rPr lang="en-US" dirty="0" smtClean="0"/>
              <a:t>Single universal force – Brahman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Reincarnation</a:t>
            </a:r>
            <a:r>
              <a:rPr lang="en-US" i="1" dirty="0" smtClean="0"/>
              <a:t> – </a:t>
            </a:r>
            <a:r>
              <a:rPr lang="en-US" dirty="0" smtClean="0"/>
              <a:t>Belief that the individual soul is reborn in a different form after death.</a:t>
            </a:r>
          </a:p>
          <a:p>
            <a:pPr lvl="1"/>
            <a:r>
              <a:rPr lang="en-US" dirty="0" smtClean="0"/>
              <a:t>Final goal is a union with the Brahman</a:t>
            </a:r>
            <a:endParaRPr lang="en-US" dirty="0"/>
          </a:p>
        </p:txBody>
      </p:sp>
      <p:pic>
        <p:nvPicPr>
          <p:cNvPr id="1026" name="Picture 2" descr="http://www.conservapedia.com/images/thumb/2/29/Hinduism..jpg/240px-Hinduism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8288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2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Karma – </a:t>
            </a:r>
            <a:r>
              <a:rPr lang="en-US" dirty="0" smtClean="0"/>
              <a:t>Force generated by a person’s actions that determines how the person will be reborn in the next life.</a:t>
            </a:r>
          </a:p>
          <a:p>
            <a:endParaRPr lang="en-US" b="1" i="1" dirty="0"/>
          </a:p>
          <a:p>
            <a:r>
              <a:rPr lang="en-US" b="1" i="1" dirty="0" smtClean="0"/>
              <a:t>Dharma – </a:t>
            </a:r>
            <a:r>
              <a:rPr lang="en-US" dirty="0" smtClean="0"/>
              <a:t>Requires that all people do their duty, the divine law of karma.</a:t>
            </a:r>
            <a:endParaRPr lang="en-US" b="1" i="1" dirty="0"/>
          </a:p>
        </p:txBody>
      </p:sp>
      <p:pic>
        <p:nvPicPr>
          <p:cNvPr id="2050" name="Picture 2" descr="http://www.ishtadevata.com/blog/wp-content/uploads/2013/11/Hinduism.KarmaYog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2590800" cy="11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induwebsite.com/hinduism/images/dhar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822575" cy="1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9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ordinary Indians needed something to relate to.</a:t>
            </a:r>
          </a:p>
          <a:p>
            <a:pPr lvl="1"/>
            <a:r>
              <a:rPr lang="en-US" dirty="0" smtClean="0"/>
              <a:t>Probably why the Hindu religion came to have a number of human-like gods and goddesses. </a:t>
            </a:r>
          </a:p>
          <a:p>
            <a:pPr lvl="1"/>
            <a:r>
              <a:rPr lang="en-US" dirty="0" smtClean="0"/>
              <a:t>More than 33,000 deities </a:t>
            </a:r>
            <a:endParaRPr lang="en-US" dirty="0"/>
          </a:p>
        </p:txBody>
      </p:sp>
      <p:pic>
        <p:nvPicPr>
          <p:cNvPr id="3074" name="Picture 2" descr="http://cdn.playbuzz.com/cdn/e9dc7980-ec9e-4e41-9ec9-12e0ee7f1fb8/b8410880-c353-442a-8df5-1a6cbc91f292_560_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4543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4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Appeared in northern India </a:t>
            </a:r>
          </a:p>
          <a:p>
            <a:pPr lvl="1"/>
            <a:r>
              <a:rPr lang="en-US" dirty="0" smtClean="0"/>
              <a:t>Became a rival of Hinduism</a:t>
            </a:r>
          </a:p>
          <a:p>
            <a:pPr lvl="1"/>
            <a:endParaRPr lang="en-US" dirty="0"/>
          </a:p>
          <a:p>
            <a:r>
              <a:rPr lang="en-US" dirty="0" smtClean="0"/>
              <a:t>Founder was </a:t>
            </a:r>
            <a:r>
              <a:rPr lang="en-US" b="1" dirty="0" smtClean="0"/>
              <a:t>Siddhartha Gautama</a:t>
            </a:r>
            <a:endParaRPr lang="en-US" dirty="0" smtClean="0"/>
          </a:p>
          <a:p>
            <a:pPr lvl="1"/>
            <a:r>
              <a:rPr lang="en-US" dirty="0" smtClean="0"/>
              <a:t>Raised in a wealthy family and life</a:t>
            </a:r>
          </a:p>
          <a:p>
            <a:pPr lvl="1"/>
            <a:r>
              <a:rPr lang="en-US" dirty="0" smtClean="0"/>
              <a:t>After seeing much suffering of others, gave up his wealth to find the “meaning of life.”</a:t>
            </a:r>
            <a:endParaRPr lang="en-US" dirty="0"/>
          </a:p>
        </p:txBody>
      </p:sp>
      <p:pic>
        <p:nvPicPr>
          <p:cNvPr id="4098" name="Picture 2" descr="http://www.buddhachannel.tv/portail/local/cache-vignettes/L400xH314/siddharta_small-75c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133600" cy="16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1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Followed example of the </a:t>
            </a:r>
            <a:r>
              <a:rPr lang="en-US" b="1" dirty="0" smtClean="0"/>
              <a:t>ascetics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People who practice self-denial to achieve an understanding of ultimate reality.</a:t>
            </a:r>
          </a:p>
          <a:p>
            <a:pPr lvl="1"/>
            <a:r>
              <a:rPr lang="en-US" dirty="0" smtClean="0"/>
              <a:t>Abandoned this idea after physical suffering</a:t>
            </a:r>
          </a:p>
          <a:p>
            <a:endParaRPr lang="en-US" dirty="0"/>
          </a:p>
        </p:txBody>
      </p:sp>
      <p:pic>
        <p:nvPicPr>
          <p:cNvPr id="5122" name="Picture 2" descr="https://upload.wikimedia.org/wikipedia/commons/0/05/Ascetic_Bodhisatta_Gotama_with_the_Group_of_F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1526"/>
            <a:ext cx="3962400" cy="25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</a:p>
          <a:p>
            <a:pPr lvl="1"/>
            <a:r>
              <a:rPr lang="en-US" dirty="0" smtClean="0"/>
              <a:t>Let go of worldly wants and materials</a:t>
            </a:r>
          </a:p>
          <a:p>
            <a:pPr lvl="2"/>
            <a:r>
              <a:rPr lang="en-US" dirty="0" smtClean="0"/>
              <a:t>Believed they led to suffering</a:t>
            </a:r>
          </a:p>
          <a:p>
            <a:pPr lvl="1"/>
            <a:r>
              <a:rPr lang="en-US" dirty="0" smtClean="0"/>
              <a:t>Achieving wisdom was key to reaching </a:t>
            </a:r>
            <a:r>
              <a:rPr lang="en-US" b="1" dirty="0" smtClean="0"/>
              <a:t>nirvana.</a:t>
            </a:r>
          </a:p>
          <a:p>
            <a:pPr lvl="2"/>
            <a:r>
              <a:rPr lang="en-US" i="1" dirty="0" smtClean="0"/>
              <a:t>Ultimate reality</a:t>
            </a:r>
            <a:endParaRPr lang="en-US" i="1" dirty="0"/>
          </a:p>
        </p:txBody>
      </p:sp>
      <p:pic>
        <p:nvPicPr>
          <p:cNvPr id="6146" name="Picture 2" descr="http://www.foreigners-in-china.com/images/buddhism-nirvana-Shakyamuni-nirv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289240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4 Noble Truths</a:t>
            </a:r>
          </a:p>
          <a:p>
            <a:pPr lvl="1"/>
            <a:r>
              <a:rPr lang="en-US" dirty="0" smtClean="0"/>
              <a:t>Ordinary life is full of suffering</a:t>
            </a:r>
          </a:p>
          <a:p>
            <a:pPr lvl="1"/>
            <a:r>
              <a:rPr lang="en-US" dirty="0" smtClean="0"/>
              <a:t>Suffering caused by desire to satisfy ourselves</a:t>
            </a:r>
          </a:p>
          <a:p>
            <a:pPr lvl="1"/>
            <a:r>
              <a:rPr lang="en-US" dirty="0" smtClean="0"/>
              <a:t>End suffering by ending desire</a:t>
            </a:r>
          </a:p>
          <a:p>
            <a:pPr lvl="1"/>
            <a:r>
              <a:rPr lang="en-US" dirty="0" smtClean="0"/>
              <a:t>Way to end desire is the Middle Path</a:t>
            </a:r>
            <a:endParaRPr lang="en-US" dirty="0"/>
          </a:p>
        </p:txBody>
      </p:sp>
      <p:pic>
        <p:nvPicPr>
          <p:cNvPr id="7170" name="Picture 2" descr="http://what-buddha-said.net/Pics/The_4_Noble_Truths.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49053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4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Middle Path (Eightfold Path)</a:t>
            </a:r>
          </a:p>
          <a:p>
            <a:pPr lvl="1"/>
            <a:r>
              <a:rPr lang="en-US" dirty="0" smtClean="0"/>
              <a:t>Right view</a:t>
            </a:r>
          </a:p>
          <a:p>
            <a:pPr lvl="1"/>
            <a:r>
              <a:rPr lang="en-US" dirty="0" smtClean="0"/>
              <a:t>Right intention</a:t>
            </a:r>
          </a:p>
          <a:p>
            <a:pPr lvl="1"/>
            <a:r>
              <a:rPr lang="en-US" dirty="0" smtClean="0"/>
              <a:t>Right speech</a:t>
            </a:r>
          </a:p>
          <a:p>
            <a:pPr lvl="1"/>
            <a:r>
              <a:rPr lang="en-US" dirty="0" smtClean="0"/>
              <a:t>Right action</a:t>
            </a:r>
          </a:p>
          <a:p>
            <a:pPr lvl="1"/>
            <a:r>
              <a:rPr lang="en-US" dirty="0" smtClean="0"/>
              <a:t>Right livelihood</a:t>
            </a:r>
          </a:p>
          <a:p>
            <a:pPr lvl="1"/>
            <a:r>
              <a:rPr lang="en-US" dirty="0" smtClean="0"/>
              <a:t>Right effort</a:t>
            </a:r>
          </a:p>
          <a:p>
            <a:pPr lvl="1"/>
            <a:r>
              <a:rPr lang="en-US" dirty="0" smtClean="0"/>
              <a:t>Right mindfulness</a:t>
            </a:r>
          </a:p>
          <a:p>
            <a:pPr lvl="1"/>
            <a:r>
              <a:rPr lang="en-US" dirty="0" smtClean="0"/>
              <a:t>Right concentration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theamericanbuddhistcenter.org/Resources/fo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3243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5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Shaped like a triangle on the southern edge of Asia.</a:t>
            </a:r>
          </a:p>
          <a:p>
            <a:pPr lvl="1"/>
            <a:r>
              <a:rPr lang="en-US" dirty="0" smtClean="0"/>
              <a:t>Subcontinent</a:t>
            </a:r>
          </a:p>
          <a:p>
            <a:r>
              <a:rPr lang="en-US" dirty="0" smtClean="0"/>
              <a:t>Himalaya mountains in north acting as a walled barrier.</a:t>
            </a:r>
          </a:p>
          <a:p>
            <a:r>
              <a:rPr lang="en-US" dirty="0" smtClean="0"/>
              <a:t>Main regions of India’s culture</a:t>
            </a:r>
          </a:p>
          <a:p>
            <a:pPr lvl="1"/>
            <a:r>
              <a:rPr lang="en-US" dirty="0" smtClean="0"/>
              <a:t>Ganges River valley in the south</a:t>
            </a:r>
          </a:p>
          <a:p>
            <a:pPr lvl="1"/>
            <a:r>
              <a:rPr lang="en-US" dirty="0" smtClean="0"/>
              <a:t>Indus River valley in the west</a:t>
            </a:r>
            <a:endParaRPr lang="en-US" dirty="0"/>
          </a:p>
        </p:txBody>
      </p:sp>
      <p:pic>
        <p:nvPicPr>
          <p:cNvPr id="5122" name="Picture 2" descr="http://gs.nirdeshak.com/wp-content/uploads/sites/18/2014/11/Geography-of-India-2-Hi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581400"/>
            <a:ext cx="2991365" cy="30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7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vs.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 accepted reincarnation but rejected caste system. </a:t>
            </a:r>
          </a:p>
          <a:p>
            <a:pPr lvl="1"/>
            <a:r>
              <a:rPr lang="en-US" dirty="0" smtClean="0"/>
              <a:t>All human beings could reach nirvana.</a:t>
            </a:r>
          </a:p>
          <a:p>
            <a:r>
              <a:rPr lang="en-US" dirty="0" smtClean="0"/>
              <a:t>Buddhism was more simplistic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218" name="Picture 2" descr="http://3.bp.blogspot.com/-kwxz_wq03mQ/Tk4sE3SMLiI/AAAAAAAAA3w/GpSeyg5jDCQ/s1600/b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3905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3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Empires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Aryans were constantly fighting and shifting alliances.</a:t>
            </a:r>
          </a:p>
          <a:p>
            <a:pPr lvl="1"/>
            <a:r>
              <a:rPr lang="en-US" dirty="0" smtClean="0"/>
              <a:t>Peace was unstable</a:t>
            </a:r>
          </a:p>
          <a:p>
            <a:pPr lvl="1"/>
            <a:endParaRPr lang="en-US" sz="500" dirty="0"/>
          </a:p>
          <a:p>
            <a:r>
              <a:rPr lang="en-US" dirty="0" smtClean="0"/>
              <a:t>Led to invasions by Persians, Greeks, and Macedonians.</a:t>
            </a:r>
          </a:p>
          <a:p>
            <a:pPr lvl="1"/>
            <a:r>
              <a:rPr lang="en-US" dirty="0" smtClean="0"/>
              <a:t>Alexander the Great</a:t>
            </a:r>
          </a:p>
          <a:p>
            <a:pPr lvl="2"/>
            <a:r>
              <a:rPr lang="en-US" dirty="0" smtClean="0"/>
              <a:t>Macedonian king who conquered much of western India.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026" name="Picture 2" descr="http://media-1.web.britannica.com/eb-media/95/121095-004-E8AED8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44" y="4980709"/>
            <a:ext cx="13419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Drove Macedonians out.</a:t>
            </a:r>
          </a:p>
          <a:p>
            <a:r>
              <a:rPr lang="en-US" dirty="0" smtClean="0"/>
              <a:t>Started by </a:t>
            </a:r>
            <a:r>
              <a:rPr lang="en-US" b="1" dirty="0" smtClean="0"/>
              <a:t>Chandragupta </a:t>
            </a:r>
            <a:r>
              <a:rPr lang="en-US" b="1" dirty="0" err="1" smtClean="0"/>
              <a:t>Maurya</a:t>
            </a:r>
            <a:r>
              <a:rPr lang="en-US" b="1" dirty="0" smtClean="0"/>
              <a:t> </a:t>
            </a:r>
            <a:r>
              <a:rPr lang="en-US" dirty="0" smtClean="0"/>
              <a:t>who ruled as king.</a:t>
            </a:r>
          </a:p>
          <a:p>
            <a:r>
              <a:rPr lang="en-US" dirty="0" smtClean="0"/>
              <a:t>Established capital at </a:t>
            </a:r>
            <a:r>
              <a:rPr lang="en-US" b="1" dirty="0" err="1" smtClean="0"/>
              <a:t>Pataliputra</a:t>
            </a:r>
            <a:endParaRPr lang="en-US" b="1" dirty="0" smtClean="0"/>
          </a:p>
          <a:p>
            <a:pPr lvl="1"/>
            <a:r>
              <a:rPr lang="en-US" dirty="0" smtClean="0"/>
              <a:t>Northern India (Ganges Valley)</a:t>
            </a:r>
          </a:p>
          <a:p>
            <a:r>
              <a:rPr lang="en-US" dirty="0" smtClean="0"/>
              <a:t>Centralized rule to keep control</a:t>
            </a:r>
          </a:p>
          <a:p>
            <a:pPr lvl="1"/>
            <a:r>
              <a:rPr lang="en-US" dirty="0" smtClean="0"/>
              <a:t>King appointed governors of different regions</a:t>
            </a:r>
            <a:endParaRPr lang="en-US" dirty="0"/>
          </a:p>
          <a:p>
            <a:pPr lvl="1"/>
            <a:r>
              <a:rPr lang="en-US" dirty="0" smtClean="0"/>
              <a:t>Large army and secret police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2050" name="Picture 2" descr="http://4.bp.blogspot.com/-j9DW1ex6XEQ/T1IgCtk5C1I/AAAAAAAAArU/dxgg-bADWdQ/s1600/Mauryan-Emp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7719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dianetzone.com/photos_gallery/31/SanchiStupa_21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xln.net/GoFordsUS/empire/mauryan_g/Pictur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10026"/>
            <a:ext cx="5216236" cy="242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Ashoka</a:t>
            </a:r>
            <a:r>
              <a:rPr lang="en-US" dirty="0" smtClean="0"/>
              <a:t>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Grandson of </a:t>
            </a:r>
            <a:r>
              <a:rPr lang="en-US" dirty="0"/>
              <a:t>Chandragupta </a:t>
            </a:r>
            <a:r>
              <a:rPr lang="en-US" dirty="0" err="1"/>
              <a:t>Maurya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Considered greatest ruler in India’s history</a:t>
            </a:r>
          </a:p>
          <a:p>
            <a:r>
              <a:rPr lang="en-US" dirty="0" smtClean="0"/>
              <a:t>Converted to Buddhism</a:t>
            </a:r>
          </a:p>
          <a:p>
            <a:pPr lvl="1"/>
            <a:r>
              <a:rPr lang="en-US" dirty="0" smtClean="0"/>
              <a:t>Buddhist ideals to guide his rule</a:t>
            </a:r>
          </a:p>
          <a:p>
            <a:r>
              <a:rPr lang="en-US" dirty="0" smtClean="0"/>
              <a:t>Kingdom prospered</a:t>
            </a:r>
          </a:p>
          <a:p>
            <a:pPr lvl="1"/>
            <a:r>
              <a:rPr lang="en-US" dirty="0" smtClean="0"/>
              <a:t>Major crossroads of trade</a:t>
            </a:r>
          </a:p>
          <a:p>
            <a:r>
              <a:rPr lang="en-US" dirty="0" smtClean="0"/>
              <a:t>Decline of </a:t>
            </a:r>
            <a:r>
              <a:rPr lang="en-US" dirty="0" err="1" smtClean="0"/>
              <a:t>Mauryan</a:t>
            </a:r>
            <a:r>
              <a:rPr lang="en-US" dirty="0" smtClean="0"/>
              <a:t> Empire after his death</a:t>
            </a:r>
            <a:endParaRPr lang="en-US" dirty="0"/>
          </a:p>
        </p:txBody>
      </p:sp>
      <p:pic>
        <p:nvPicPr>
          <p:cNvPr id="3074" name="Picture 2" descr="http://www.mrdowling.com/images/612chandragupta%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16285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Kusha</a:t>
            </a:r>
            <a:r>
              <a:rPr lang="en-US" dirty="0" err="1"/>
              <a:t>n</a:t>
            </a:r>
            <a:r>
              <a:rPr lang="en-US" dirty="0" smtClean="0"/>
              <a:t>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7455"/>
            <a:ext cx="8229600" cy="4525963"/>
          </a:xfrm>
        </p:spPr>
        <p:txBody>
          <a:bodyPr/>
          <a:lstStyle/>
          <a:p>
            <a:r>
              <a:rPr lang="en-US" dirty="0" smtClean="0"/>
              <a:t>Nomadic warriors who established kingdom after the fall of </a:t>
            </a:r>
            <a:r>
              <a:rPr lang="en-US" dirty="0" err="1" smtClean="0"/>
              <a:t>Mauryan</a:t>
            </a:r>
            <a:r>
              <a:rPr lang="en-US" dirty="0" smtClean="0"/>
              <a:t> empire.</a:t>
            </a:r>
          </a:p>
          <a:p>
            <a:r>
              <a:rPr lang="en-US" dirty="0" smtClean="0"/>
              <a:t>Prospered from trade</a:t>
            </a:r>
          </a:p>
          <a:p>
            <a:pPr lvl="1"/>
            <a:r>
              <a:rPr lang="en-US" dirty="0" smtClean="0"/>
              <a:t>Center between Mediterranean Sea and Pacific Ocean </a:t>
            </a:r>
          </a:p>
          <a:p>
            <a:pPr lvl="2"/>
            <a:r>
              <a:rPr lang="en-US" dirty="0" smtClean="0"/>
              <a:t>Between Roman Empire and China</a:t>
            </a:r>
          </a:p>
          <a:p>
            <a:pPr lvl="2"/>
            <a:r>
              <a:rPr lang="en-US" dirty="0" smtClean="0"/>
              <a:t>Silk Road (About 4,000 miles)</a:t>
            </a:r>
            <a:endParaRPr lang="en-US" dirty="0"/>
          </a:p>
        </p:txBody>
      </p:sp>
      <p:pic>
        <p:nvPicPr>
          <p:cNvPr id="4098" name="Picture 2" descr="http://www.hourofwolves.org/images/armies/kushanDBA/4_whole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4362450" cy="17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ilkroutes.net/SilkRoadMaps/PictureMapRou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18" y="4526485"/>
            <a:ext cx="3652982" cy="12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the </a:t>
            </a:r>
            <a:r>
              <a:rPr lang="en-US" dirty="0" err="1" smtClean="0"/>
              <a:t>Guptas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Reestablished capital at </a:t>
            </a:r>
            <a:r>
              <a:rPr lang="en-US" dirty="0" err="1" smtClean="0"/>
              <a:t>Pataliputra</a:t>
            </a:r>
            <a:endParaRPr lang="en-US" dirty="0" smtClean="0"/>
          </a:p>
          <a:p>
            <a:r>
              <a:rPr lang="en-US" dirty="0" smtClean="0"/>
              <a:t>Kingdom became dominant political force in India.</a:t>
            </a:r>
          </a:p>
          <a:p>
            <a:r>
              <a:rPr lang="en-US" dirty="0" smtClean="0"/>
              <a:t>Traded with China, Southeast Asia, and the Mediterranean region.</a:t>
            </a:r>
          </a:p>
          <a:p>
            <a:r>
              <a:rPr lang="en-US" dirty="0" smtClean="0"/>
              <a:t>Crumpled after invasions by the nomadic Huns.</a:t>
            </a:r>
            <a:endParaRPr lang="en-US" dirty="0"/>
          </a:p>
        </p:txBody>
      </p:sp>
      <p:pic>
        <p:nvPicPr>
          <p:cNvPr id="5122" name="Picture 2" descr="http://i.ytimg.com/vi/emeFbQpeP5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lumbia.edu/itc/mealac/pritchett/00maplinks/early/gupta/gup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724400"/>
            <a:ext cx="1771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World of Indian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Produced cultural fields of literature, architecture, and science.</a:t>
            </a:r>
          </a:p>
          <a:p>
            <a:pPr lvl="1"/>
            <a:r>
              <a:rPr lang="en-US" i="1" dirty="0" smtClean="0"/>
              <a:t>Vedas</a:t>
            </a:r>
            <a:r>
              <a:rPr lang="en-US" dirty="0" smtClean="0"/>
              <a:t>: religious Aryan literature</a:t>
            </a:r>
          </a:p>
          <a:p>
            <a:pPr lvl="1"/>
            <a:r>
              <a:rPr lang="en-US" i="1" dirty="0" smtClean="0"/>
              <a:t>Mahabharata</a:t>
            </a:r>
            <a:r>
              <a:rPr lang="en-US" dirty="0" smtClean="0"/>
              <a:t> and </a:t>
            </a:r>
            <a:r>
              <a:rPr lang="en-US" i="1" dirty="0" smtClean="0"/>
              <a:t>Ramayana</a:t>
            </a:r>
          </a:p>
          <a:p>
            <a:pPr lvl="2"/>
            <a:r>
              <a:rPr lang="en-US" dirty="0" smtClean="0"/>
              <a:t>India’s greatest historical epics</a:t>
            </a:r>
          </a:p>
          <a:p>
            <a:pPr lvl="1"/>
            <a:r>
              <a:rPr lang="en-US" dirty="0" smtClean="0"/>
              <a:t>Contributions to mathematics</a:t>
            </a:r>
          </a:p>
          <a:p>
            <a:pPr lvl="2"/>
            <a:r>
              <a:rPr lang="en-US" dirty="0" smtClean="0"/>
              <a:t>Decimal system of counting in tens</a:t>
            </a:r>
          </a:p>
          <a:p>
            <a:pPr lvl="2"/>
            <a:r>
              <a:rPr lang="en-US" dirty="0" smtClean="0"/>
              <a:t>Introduced the concept of zero </a:t>
            </a:r>
            <a:endParaRPr lang="en-US" dirty="0"/>
          </a:p>
        </p:txBody>
      </p:sp>
      <p:pic>
        <p:nvPicPr>
          <p:cNvPr id="6146" name="Picture 2" descr="http://blog.onlineprasad.com/wp-content/uploads/2015/06/veda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3200400" cy="14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Page 86  (#4-7) and page 87 (#1-2)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1</a:t>
            </a:r>
            <a:r>
              <a:rPr lang="en-US" baseline="30000" dirty="0" smtClean="0"/>
              <a:t>st</a:t>
            </a:r>
            <a:r>
              <a:rPr lang="en-US" dirty="0" smtClean="0"/>
              <a:t>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Emerged in river valleys like other areas.</a:t>
            </a:r>
          </a:p>
          <a:p>
            <a:pPr lvl="1"/>
            <a:r>
              <a:rPr lang="en-US" dirty="0" smtClean="0"/>
              <a:t>Indus River</a:t>
            </a:r>
          </a:p>
          <a:p>
            <a:pPr lvl="2"/>
            <a:r>
              <a:rPr lang="en-US" dirty="0" smtClean="0"/>
              <a:t>Evidence of remains of more than a 1,000 settlements in this region.</a:t>
            </a:r>
          </a:p>
          <a:p>
            <a:pPr lvl="1"/>
            <a:r>
              <a:rPr lang="en-US" dirty="0" smtClean="0"/>
              <a:t>2 major cities (Indus Civilization)</a:t>
            </a:r>
          </a:p>
          <a:p>
            <a:pPr lvl="2"/>
            <a:r>
              <a:rPr lang="en-US" dirty="0" smtClean="0"/>
              <a:t>Harappa</a:t>
            </a:r>
          </a:p>
          <a:p>
            <a:pPr lvl="2"/>
            <a:r>
              <a:rPr lang="en-US" dirty="0" smtClean="0"/>
              <a:t>Mohenjo-Daro</a:t>
            </a:r>
            <a:endParaRPr lang="en-US" dirty="0"/>
          </a:p>
        </p:txBody>
      </p:sp>
      <p:pic>
        <p:nvPicPr>
          <p:cNvPr id="6148" name="Picture 4" descr="https://ant3145indusvalley.wikispaces.com/file/view/sites.gif/69012377/261x266/si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3810000"/>
            <a:ext cx="3505200" cy="35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bs.org/thestoryofindia/swf/sind-101-climate_change-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24426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Major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Harappa</a:t>
            </a:r>
            <a:r>
              <a:rPr lang="en-US" dirty="0" smtClean="0"/>
              <a:t> and </a:t>
            </a:r>
            <a:r>
              <a:rPr lang="en-US" b="1" dirty="0" smtClean="0"/>
              <a:t>Mohenjo-Daro</a:t>
            </a:r>
            <a:r>
              <a:rPr lang="en-US" dirty="0" smtClean="0"/>
              <a:t> both had about 35,000 or more people.</a:t>
            </a:r>
          </a:p>
          <a:p>
            <a:pPr lvl="1"/>
            <a:r>
              <a:rPr lang="en-US" dirty="0" smtClean="0"/>
              <a:t>Both very similar in city plans</a:t>
            </a:r>
          </a:p>
          <a:p>
            <a:pPr lvl="2"/>
            <a:r>
              <a:rPr lang="en-US" dirty="0" smtClean="0"/>
              <a:t>Streets ran perfectly north-south and east-west</a:t>
            </a:r>
          </a:p>
          <a:p>
            <a:pPr lvl="2"/>
            <a:r>
              <a:rPr lang="en-US" dirty="0" smtClean="0"/>
              <a:t>Walled neighborhoods</a:t>
            </a:r>
          </a:p>
          <a:p>
            <a:pPr lvl="2"/>
            <a:r>
              <a:rPr lang="en-US" dirty="0" smtClean="0"/>
              <a:t>Houses all had a square courtyard surrounded by rooms.</a:t>
            </a:r>
          </a:p>
          <a:p>
            <a:pPr lvl="2"/>
            <a:r>
              <a:rPr lang="en-US" dirty="0" smtClean="0"/>
              <a:t>Public wells of water</a:t>
            </a:r>
          </a:p>
          <a:p>
            <a:pPr lvl="2"/>
            <a:r>
              <a:rPr lang="en-US" dirty="0" smtClean="0"/>
              <a:t>Advanced drainage systems</a:t>
            </a:r>
            <a:endParaRPr lang="en-US" dirty="0"/>
          </a:p>
        </p:txBody>
      </p:sp>
      <p:pic>
        <p:nvPicPr>
          <p:cNvPr id="1026" name="Picture 2" descr="http://img.wikinut.com/img/3u66tydjfbkamuu-/jpeg/0/Stone-cities-of-ancient-Ind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219450" cy="20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9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Major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 well organized government could do such careful city planning and structure.</a:t>
            </a:r>
          </a:p>
          <a:p>
            <a:pPr lvl="1"/>
            <a:r>
              <a:rPr lang="en-US" dirty="0" smtClean="0"/>
              <a:t>2 cities almost identical</a:t>
            </a:r>
            <a:endParaRPr lang="en-US" dirty="0"/>
          </a:p>
        </p:txBody>
      </p:sp>
      <p:pic>
        <p:nvPicPr>
          <p:cNvPr id="2050" name="Picture 2" descr="http://cdn4.sci-news.com/images/enlarge/image_1705_2e-Mojendo-D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581400"/>
            <a:ext cx="6624475" cy="27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Rulers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Rulers believed in power of divine assistance.</a:t>
            </a:r>
          </a:p>
          <a:p>
            <a:pPr lvl="1"/>
            <a:r>
              <a:rPr lang="en-US" dirty="0" smtClean="0"/>
              <a:t>Religion and political power were closely linked.</a:t>
            </a:r>
          </a:p>
          <a:p>
            <a:pPr lvl="2"/>
            <a:r>
              <a:rPr lang="en-US" dirty="0" smtClean="0"/>
              <a:t>Palace and holy temple combined in same location.</a:t>
            </a:r>
          </a:p>
          <a:p>
            <a:r>
              <a:rPr lang="en-US" dirty="0" smtClean="0"/>
              <a:t>Economy mainly based on farming</a:t>
            </a:r>
          </a:p>
          <a:p>
            <a:pPr lvl="1"/>
            <a:r>
              <a:rPr lang="en-US" dirty="0" smtClean="0"/>
              <a:t>Indus River flooded every year providing rich soil.</a:t>
            </a:r>
          </a:p>
          <a:p>
            <a:r>
              <a:rPr lang="en-US" dirty="0" smtClean="0"/>
              <a:t>Traded with Mesopotamia</a:t>
            </a:r>
          </a:p>
          <a:p>
            <a:pPr lvl="1"/>
            <a:r>
              <a:rPr lang="en-US" dirty="0" smtClean="0"/>
              <a:t>Carried by ship on Indian Ocean or by land.</a:t>
            </a:r>
            <a:endParaRPr lang="en-US" dirty="0"/>
          </a:p>
        </p:txBody>
      </p:sp>
      <p:pic>
        <p:nvPicPr>
          <p:cNvPr id="7170" name="Picture 2" descr="http://indus-valley-civ.weebly.com/uploads/3/2/1/5/32151149/971911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48224"/>
            <a:ext cx="3012067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2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of Aryans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Indus River valley already weakened by flooding, an earthquake, and invaders.</a:t>
            </a:r>
          </a:p>
          <a:p>
            <a:endParaRPr lang="en-US" sz="400" dirty="0"/>
          </a:p>
          <a:p>
            <a:r>
              <a:rPr lang="en-US" dirty="0" smtClean="0"/>
              <a:t>Indo-European nomadic people</a:t>
            </a:r>
          </a:p>
          <a:p>
            <a:pPr lvl="1"/>
            <a:r>
              <a:rPr lang="en-US" sz="2500" dirty="0" smtClean="0"/>
              <a:t>Moved out of central Asia across the Hindu Kush mountain range</a:t>
            </a:r>
          </a:p>
          <a:p>
            <a:pPr lvl="1"/>
            <a:r>
              <a:rPr lang="en-US" sz="2500" dirty="0" smtClean="0"/>
              <a:t>Conquered </a:t>
            </a:r>
            <a:r>
              <a:rPr lang="en-US" sz="2500" dirty="0" err="1" smtClean="0"/>
              <a:t>Harappans</a:t>
            </a:r>
            <a:r>
              <a:rPr lang="en-US" sz="2500" dirty="0" smtClean="0"/>
              <a:t> and created a new Indian society of Aryan culture</a:t>
            </a:r>
          </a:p>
          <a:p>
            <a:pPr lvl="1"/>
            <a:r>
              <a:rPr lang="en-US" sz="2500" dirty="0" smtClean="0"/>
              <a:t>Excelled at art of war</a:t>
            </a:r>
            <a:endParaRPr lang="en-US" sz="2500" dirty="0"/>
          </a:p>
        </p:txBody>
      </p:sp>
      <p:pic>
        <p:nvPicPr>
          <p:cNvPr id="4098" name="Picture 2" descr="http://questgarden.com/150/62/6/121106172516/images/89a78579f16b5771d7ba06327d5d4f05_1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00525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2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Aryan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Gave up nomadic life for farming.</a:t>
            </a:r>
          </a:p>
          <a:p>
            <a:pPr lvl="1"/>
            <a:r>
              <a:rPr lang="en-US" dirty="0" smtClean="0"/>
              <a:t>Used iron tools</a:t>
            </a:r>
          </a:p>
          <a:p>
            <a:pPr lvl="1"/>
            <a:endParaRPr lang="en-US" dirty="0"/>
          </a:p>
          <a:p>
            <a:r>
              <a:rPr lang="en-US" dirty="0" smtClean="0"/>
              <a:t>Constant warring kingdoms and shifting alliances.</a:t>
            </a:r>
            <a:endParaRPr lang="en-US" dirty="0"/>
          </a:p>
        </p:txBody>
      </p:sp>
      <p:pic>
        <p:nvPicPr>
          <p:cNvPr id="8194" name="Picture 2" descr="http://www.thumbnailhistories.com/timelinepictures/char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33899"/>
            <a:ext cx="3028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1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Determined:</a:t>
            </a:r>
          </a:p>
          <a:p>
            <a:pPr lvl="1"/>
            <a:r>
              <a:rPr lang="en-US" dirty="0" smtClean="0"/>
              <a:t>Occupation</a:t>
            </a:r>
          </a:p>
          <a:p>
            <a:pPr lvl="1"/>
            <a:r>
              <a:rPr lang="en-US" dirty="0" smtClean="0"/>
              <a:t>Economic potential</a:t>
            </a:r>
          </a:p>
          <a:p>
            <a:pPr lvl="1"/>
            <a:r>
              <a:rPr lang="en-US" dirty="0" smtClean="0"/>
              <a:t>Social position in society</a:t>
            </a:r>
          </a:p>
          <a:p>
            <a:r>
              <a:rPr lang="en-US" dirty="0" smtClean="0"/>
              <a:t>Based in part on skin color</a:t>
            </a:r>
          </a:p>
          <a:p>
            <a:pPr lvl="1"/>
            <a:r>
              <a:rPr lang="en-US" dirty="0" smtClean="0"/>
              <a:t>Aryans light-skinned and people they conquered were generally darker skinned.</a:t>
            </a:r>
            <a:endParaRPr lang="en-US" dirty="0"/>
          </a:p>
        </p:txBody>
      </p:sp>
      <p:pic>
        <p:nvPicPr>
          <p:cNvPr id="9218" name="Picture 2" descr="http://1.bp.blogspot.com/-5pZXgUH4VR0/TZy6KerNSFI/AAAAAAAABn4/v9zihiRaDtA/s1600/Maya-society-Castes-as-in%2B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79306"/>
            <a:ext cx="3860074" cy="29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7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859</Words>
  <Application>Microsoft Office PowerPoint</Application>
  <PresentationFormat>On-screen Show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Ancient India</vt:lpstr>
      <vt:lpstr>Geography</vt:lpstr>
      <vt:lpstr>India’s 1st Civilization</vt:lpstr>
      <vt:lpstr>2 Major Cities</vt:lpstr>
      <vt:lpstr>2 Major Cities</vt:lpstr>
      <vt:lpstr>Rulers and Economy</vt:lpstr>
      <vt:lpstr>Arrival of Aryans</vt:lpstr>
      <vt:lpstr>Aryan Way of Life</vt:lpstr>
      <vt:lpstr>Caste System</vt:lpstr>
      <vt:lpstr>Caste System</vt:lpstr>
      <vt:lpstr>Family in Ancient India</vt:lpstr>
      <vt:lpstr>Hinduism </vt:lpstr>
      <vt:lpstr>Hinduism</vt:lpstr>
      <vt:lpstr>Hinduism</vt:lpstr>
      <vt:lpstr>Buddhism</vt:lpstr>
      <vt:lpstr>Buddhism</vt:lpstr>
      <vt:lpstr>Buddhism</vt:lpstr>
      <vt:lpstr>Buddhism</vt:lpstr>
      <vt:lpstr>Buddhism</vt:lpstr>
      <vt:lpstr>Hinduism vs. Buddhism</vt:lpstr>
      <vt:lpstr>New Empires in India</vt:lpstr>
      <vt:lpstr>Mauryan Dynasty</vt:lpstr>
      <vt:lpstr>Mauryan Empire</vt:lpstr>
      <vt:lpstr>Ashoka Comes to Power</vt:lpstr>
      <vt:lpstr>Kushan Kingdom</vt:lpstr>
      <vt:lpstr>Kingdom of the Guptas</vt:lpstr>
      <vt:lpstr>World of Indian Culture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acummings</dc:creator>
  <cp:lastModifiedBy>Artis Cummings</cp:lastModifiedBy>
  <cp:revision>27</cp:revision>
  <dcterms:created xsi:type="dcterms:W3CDTF">2015-09-17T03:16:59Z</dcterms:created>
  <dcterms:modified xsi:type="dcterms:W3CDTF">2015-09-22T13:18:42Z</dcterms:modified>
</cp:coreProperties>
</file>