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handoutMasterIdLst>
    <p:handoutMasterId r:id="rId47"/>
  </p:handoutMasterIdLst>
  <p:sldIdLst>
    <p:sldId id="257" r:id="rId2"/>
    <p:sldId id="258" r:id="rId3"/>
    <p:sldId id="263" r:id="rId4"/>
    <p:sldId id="348" r:id="rId5"/>
    <p:sldId id="288" r:id="rId6"/>
    <p:sldId id="264" r:id="rId7"/>
    <p:sldId id="289" r:id="rId8"/>
    <p:sldId id="275" r:id="rId9"/>
    <p:sldId id="339" r:id="rId10"/>
    <p:sldId id="276" r:id="rId11"/>
    <p:sldId id="277" r:id="rId12"/>
    <p:sldId id="278" r:id="rId13"/>
    <p:sldId id="279" r:id="rId14"/>
    <p:sldId id="280" r:id="rId15"/>
    <p:sldId id="282" r:id="rId16"/>
    <p:sldId id="284" r:id="rId17"/>
    <p:sldId id="286" r:id="rId18"/>
    <p:sldId id="287" r:id="rId19"/>
    <p:sldId id="290" r:id="rId20"/>
    <p:sldId id="291" r:id="rId21"/>
    <p:sldId id="292" r:id="rId22"/>
    <p:sldId id="293" r:id="rId23"/>
    <p:sldId id="341" r:id="rId24"/>
    <p:sldId id="294" r:id="rId25"/>
    <p:sldId id="295" r:id="rId26"/>
    <p:sldId id="299" r:id="rId27"/>
    <p:sldId id="300" r:id="rId28"/>
    <p:sldId id="301" r:id="rId29"/>
    <p:sldId id="302" r:id="rId30"/>
    <p:sldId id="304" r:id="rId31"/>
    <p:sldId id="342" r:id="rId32"/>
    <p:sldId id="303" r:id="rId33"/>
    <p:sldId id="305" r:id="rId34"/>
    <p:sldId id="306" r:id="rId35"/>
    <p:sldId id="307" r:id="rId36"/>
    <p:sldId id="344" r:id="rId37"/>
    <p:sldId id="308" r:id="rId38"/>
    <p:sldId id="309" r:id="rId39"/>
    <p:sldId id="347" r:id="rId40"/>
    <p:sldId id="345" r:id="rId41"/>
    <p:sldId id="317" r:id="rId42"/>
    <p:sldId id="318" r:id="rId43"/>
    <p:sldId id="319" r:id="rId44"/>
    <p:sldId id="32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Cheryl Ferguson" initials="C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083" autoAdjust="0"/>
  </p:normalViewPr>
  <p:slideViewPr>
    <p:cSldViewPr>
      <p:cViewPr>
        <p:scale>
          <a:sx n="70" d="100"/>
          <a:sy n="70" d="100"/>
        </p:scale>
        <p:origin x="-1962"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7C160B-9241-5449-ADDA-68B3D54AC7FC}" type="datetimeFigureOut">
              <a:rPr lang="en-US" smtClean="0"/>
              <a:pPr/>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19B727-EE70-5F40-A3F7-705928A989BC}" type="slidenum">
              <a:rPr lang="en-US" smtClean="0"/>
              <a:pPr/>
              <a:t>‹#›</a:t>
            </a:fld>
            <a:endParaRPr lang="en-US"/>
          </a:p>
        </p:txBody>
      </p:sp>
    </p:spTree>
    <p:extLst>
      <p:ext uri="{BB962C8B-B14F-4D97-AF65-F5344CB8AC3E}">
        <p14:creationId xmlns:p14="http://schemas.microsoft.com/office/powerpoint/2010/main" val="154013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CA647EE-427D-4761-9530-8A4CED3F6F64}" type="slidenum">
              <a:rPr lang="en-US"/>
              <a:pPr>
                <a:defRPr/>
              </a:pPr>
              <a:t>‹#›</a:t>
            </a:fld>
            <a:endParaRPr lang="en-US"/>
          </a:p>
        </p:txBody>
      </p:sp>
    </p:spTree>
    <p:extLst>
      <p:ext uri="{BB962C8B-B14F-4D97-AF65-F5344CB8AC3E}">
        <p14:creationId xmlns:p14="http://schemas.microsoft.com/office/powerpoint/2010/main" val="34070201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A0FB412-2020-4BEC-A511-BA02A23735FC}"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3.17</a:t>
            </a:r>
          </a:p>
          <a:p>
            <a:r>
              <a:rPr lang="en-US" b="1" dirty="0" smtClean="0"/>
              <a:t>Zaire-Rwanda border region</a:t>
            </a:r>
            <a:r>
              <a:rPr lang="en-US" dirty="0" smtClean="0"/>
              <a:t>. Hundreds of thousands of mainly Hutu refugees stream out</a:t>
            </a:r>
            <a:r>
              <a:rPr lang="en-US" baseline="0" dirty="0" smtClean="0"/>
              <a:t> </a:t>
            </a:r>
            <a:r>
              <a:rPr lang="en-US" dirty="0" smtClean="0"/>
              <a:t>of a refugee camp in eastern Zaire, heading home to Rwanda in November 1996. © AP</a:t>
            </a:r>
            <a:r>
              <a:rPr lang="en-US" smtClean="0"/>
              <a:t>/Wide</a:t>
            </a:r>
            <a:r>
              <a:rPr lang="en-US" baseline="0" smtClean="0"/>
              <a:t> </a:t>
            </a:r>
            <a:r>
              <a:rPr lang="en-US" smtClean="0"/>
              <a:t>World </a:t>
            </a:r>
            <a:r>
              <a:rPr lang="en-US" dirty="0" smtClean="0"/>
              <a:t>Photos.</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C55E19E-2901-4AAB-BE24-B68DD3BD231D}"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3F0E81A-4E52-4027-BFA7-8C23D3349184}"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BB88E7BB-4CD0-4FC1-8AA5-AD561CCD8D5C}"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5041750-E3EA-443A-9DF3-A67D79755381}"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1BE2603-2AEC-4085-A302-386E6C87AACF}" type="slidenum">
              <a:rPr lang="en-US" smtClean="0"/>
              <a:pPr/>
              <a:t>15</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C507F4A3-349F-4329-B3FB-5DF9E99D7708}" type="slidenum">
              <a:rPr lang="en-US" smtClean="0"/>
              <a:pPr/>
              <a:t>16</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8B41767-2BE5-462D-9B7C-7643359DE7EA}" type="slidenum">
              <a:rPr lang="en-US" smtClean="0"/>
              <a:pPr/>
              <a:t>17</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7BD42B9-9765-4E5E-ADF6-3D1150DF6820}" type="slidenum">
              <a:rPr lang="en-US" smtClean="0"/>
              <a:pPr/>
              <a:t>18</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8DF81E3-9635-40BF-8B49-1310D886C339}"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F3B2F115-51DE-4D3D-BCFB-56851842E5A0}" type="slidenum">
              <a:rPr lang="en-US" smtClean="0"/>
              <a:pPr/>
              <a:t>23</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dirty="0" smtClean="0"/>
              <a:t>*</a:t>
            </a:r>
            <a:r>
              <a:rPr lang="fi-FI" dirty="0" smtClean="0"/>
              <a:t>Credit:</a:t>
            </a:r>
            <a:r>
              <a:rPr lang="en-US" dirty="0" smtClean="0"/>
              <a:t> Jason Dittmer, University College London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6870CA25-1D8A-420D-8DBB-5D3ABE403416}"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BC2F03AB-F824-46D0-9790-EA34B4E5AD5B}"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5C0B40C-5416-491B-9FEC-9D888D66A702}" type="slidenum">
              <a:rPr lang="en-US" smtClean="0"/>
              <a:pPr/>
              <a:t>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smtClean="0"/>
          </a:p>
        </p:txBody>
      </p:sp>
      <p:sp>
        <p:nvSpPr>
          <p:cNvPr id="73731" name="Slide Number Placeholder 3"/>
          <p:cNvSpPr>
            <a:spLocks noGrp="1"/>
          </p:cNvSpPr>
          <p:nvPr>
            <p:ph type="sldNum" sz="quarter" idx="5"/>
          </p:nvPr>
        </p:nvSpPr>
        <p:spPr>
          <a:noFill/>
        </p:spPr>
        <p:txBody>
          <a:bodyPr/>
          <a:lstStyle/>
          <a:p>
            <a:fld id="{E679EFED-F6B3-4BB4-9EFC-FBD72D699730}"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917DFF7A-FBF8-4C3F-B802-C2B4EA6F2D7C}"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CC744F0-F741-497C-94E6-1826AF89CEB5}"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0282C5-BF7D-40B0-B85D-68B0DC4F1D1A}"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99FEC05-E1A8-44A4-8D4B-DDF32DE0B1C7}"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AF0294AC-D5B0-4C41-BED8-3D2E04E28D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56FDC6D2-FEE7-41AB-B292-E4705D1AA1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  </a:t>
            </a:r>
            <a:endParaRPr lang="en-US"/>
          </a:p>
        </p:txBody>
      </p:sp>
      <p:sp>
        <p:nvSpPr>
          <p:cNvPr id="4" name="Slide Number Placeholder 5"/>
          <p:cNvSpPr>
            <a:spLocks noGrp="1"/>
          </p:cNvSpPr>
          <p:nvPr>
            <p:ph type="sldNum" sz="quarter" idx="12"/>
          </p:nvPr>
        </p:nvSpPr>
        <p:spPr/>
        <p:txBody>
          <a:bodyPr/>
          <a:lstStyle>
            <a:lvl1pPr>
              <a:defRPr/>
            </a:lvl1pPr>
          </a:lstStyle>
          <a:p>
            <a:pPr>
              <a:defRPr/>
            </a:pPr>
            <a:fld id="{D78CD0C7-B700-43B2-9633-E833064878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E68BEAF2-AC08-476D-827D-C3707444BE3F}" type="slidenum">
              <a:rPr lang="en-US"/>
              <a:pPr>
                <a:defRPr/>
              </a:pPr>
              <a:t>‹#›</a:t>
            </a:fld>
            <a:endParaRPr lang="en-US"/>
          </a:p>
        </p:txBody>
      </p:sp>
      <p:sp>
        <p:nvSpPr>
          <p:cNvPr id="6" name="Footer Placeholder 4"/>
          <p:cNvSpPr>
            <a:spLocks noGrp="1"/>
          </p:cNvSpPr>
          <p:nvPr>
            <p:ph type="ftr" sz="quarter" idx="3"/>
          </p:nvPr>
        </p:nvSpPr>
        <p:spPr>
          <a:xfrm>
            <a:off x="2400300" y="6492875"/>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 2012 John Wiley &amp; Sons, Inc. All rights reserved.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400300" y="6492875"/>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 2012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2B2268-83F9-4BF3-91CA-EFF0981608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68" r:id="rId3"/>
    <p:sldLayoutId id="2147483675" r:id="rId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onceptcaching.com/view_a_cache.php?cid=28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conceptcaching.com/view_a_cache.php?cid=51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smtClean="0">
                <a:latin typeface="Bookman Old Style" pitchFamily="18" charset="0"/>
              </a:rPr>
              <a:t>Migration</a:t>
            </a:r>
          </a:p>
        </p:txBody>
      </p:sp>
      <p:pic>
        <p:nvPicPr>
          <p:cNvPr id="4" name="Picture 3" descr="fou10e_fig_03_17.jpg"/>
          <p:cNvPicPr>
            <a:picLocks noChangeAspect="1"/>
          </p:cNvPicPr>
          <p:nvPr/>
        </p:nvPicPr>
        <p:blipFill>
          <a:blip r:embed="rId3" cstate="print"/>
          <a:stretch>
            <a:fillRect/>
          </a:stretch>
        </p:blipFill>
        <p:spPr>
          <a:xfrm>
            <a:off x="1391412" y="1384216"/>
            <a:ext cx="6361176" cy="50927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31746" name="Rectangle 3"/>
          <p:cNvSpPr>
            <a:spLocks noGrp="1" noChangeArrowheads="1"/>
          </p:cNvSpPr>
          <p:nvPr>
            <p:ph idx="1"/>
          </p:nvPr>
        </p:nvSpPr>
        <p:spPr/>
        <p:txBody>
          <a:bodyPr/>
          <a:lstStyle/>
          <a:p>
            <a:pPr algn="ctr" eaLnBrk="1" hangingPunct="1"/>
            <a:endParaRPr lang="en-US" sz="4400" dirty="0" smtClean="0"/>
          </a:p>
          <a:p>
            <a:pPr marL="0" indent="0" algn="ctr" eaLnBrk="1" hangingPunct="1">
              <a:buNone/>
            </a:pPr>
            <a:r>
              <a:rPr lang="en-US" sz="4000" dirty="0" smtClean="0">
                <a:latin typeface="Bookman Old Style" pitchFamily="18" charset="0"/>
              </a:rPr>
              <a:t>Why do people migrate?</a:t>
            </a:r>
          </a:p>
          <a:p>
            <a:pPr marL="0" indent="0" algn="ctr" eaLnBrk="1" hangingPunct="1">
              <a:buNone/>
            </a:pPr>
            <a:endParaRPr lang="en-US" sz="4000" dirty="0">
              <a:latin typeface="Bookman Old Style" pitchFamily="18" charset="0"/>
            </a:endParaRPr>
          </a:p>
          <a:p>
            <a:pPr marL="0" indent="0" algn="ctr" eaLnBrk="1" hangingPunct="1">
              <a:buNone/>
            </a:pPr>
            <a:r>
              <a:rPr lang="en-US" sz="4000" dirty="0" smtClean="0">
                <a:latin typeface="Bookman Old Style" pitchFamily="18" charset="0"/>
              </a:rPr>
              <a:t>Voluntary or Involuntary?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063217"/>
            <a:ext cx="8229600" cy="5535612"/>
          </a:xfrm>
        </p:spPr>
        <p:txBody>
          <a:bodyPr/>
          <a:lstStyle/>
          <a:p>
            <a:pPr marL="0" indent="0" eaLnBrk="1" hangingPunct="1">
              <a:buNone/>
              <a:defRPr/>
            </a:pPr>
            <a:r>
              <a:rPr lang="en-US" b="1" dirty="0" smtClean="0">
                <a:latin typeface="Bookman Old Style" pitchFamily="18" charset="0"/>
              </a:rPr>
              <a:t>Forced Migration</a:t>
            </a:r>
          </a:p>
          <a:p>
            <a:pPr eaLnBrk="1" hangingPunct="1">
              <a:defRPr/>
            </a:pPr>
            <a:r>
              <a:rPr lang="en-US" sz="2800" dirty="0" smtClean="0">
                <a:latin typeface="Bookman Old Style" pitchFamily="18" charset="0"/>
              </a:rPr>
              <a:t>Imposition of authority or power, producing involuntary migration movements.</a:t>
            </a:r>
          </a:p>
          <a:p>
            <a:pPr lvl="1" eaLnBrk="1" hangingPunct="1">
              <a:defRPr/>
            </a:pPr>
            <a:r>
              <a:rPr lang="en-US" sz="2400" i="1" dirty="0" smtClean="0">
                <a:latin typeface="Bookman Old Style" pitchFamily="18" charset="0"/>
              </a:rPr>
              <a:t>Atlantic slave trade</a:t>
            </a:r>
            <a:r>
              <a:rPr lang="en-US" sz="2400" dirty="0" smtClean="0">
                <a:latin typeface="Bookman Old Style" pitchFamily="18" charset="0"/>
              </a:rPr>
              <a:t>: The largest and most devastating forced migration in the history of humanity.</a:t>
            </a: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pic>
        <p:nvPicPr>
          <p:cNvPr id="4" name="Picture 3" descr="fou10e_fig_03_06.jpg"/>
          <p:cNvPicPr>
            <a:picLocks noChangeAspect="1"/>
          </p:cNvPicPr>
          <p:nvPr/>
        </p:nvPicPr>
        <p:blipFill>
          <a:blip r:embed="rId3" cstate="print"/>
          <a:stretch>
            <a:fillRect/>
          </a:stretch>
        </p:blipFill>
        <p:spPr>
          <a:xfrm>
            <a:off x="4722254" y="3657600"/>
            <a:ext cx="4116946" cy="2923032"/>
          </a:xfrm>
          <a:prstGeom prst="rect">
            <a:avLst/>
          </a:prstGeom>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sz="3600" b="1" dirty="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09800"/>
            <a:ext cx="4114800" cy="3785652"/>
          </a:xfrm>
          <a:prstGeom prst="rect">
            <a:avLst/>
          </a:prstGeom>
        </p:spPr>
        <p:txBody>
          <a:bodyPr wrap="square">
            <a:spAutoFit/>
          </a:bodyPr>
          <a:lstStyle/>
          <a:p>
            <a:pPr marL="342900" indent="-342900">
              <a:buFont typeface="Arial"/>
              <a:buChar char="•"/>
              <a:defRPr/>
            </a:pPr>
            <a:r>
              <a:rPr lang="en-US" sz="2400" dirty="0" smtClean="0">
                <a:latin typeface="Bookman Old Style" pitchFamily="18" charset="0"/>
              </a:rPr>
              <a:t>Forced migration still happens today. </a:t>
            </a:r>
          </a:p>
          <a:p>
            <a:pPr marL="342900" indent="-342900">
              <a:buFont typeface="Arial"/>
              <a:buChar char="•"/>
              <a:defRPr/>
            </a:pPr>
            <a:r>
              <a:rPr lang="en-US" sz="2400" dirty="0" smtClean="0">
                <a:latin typeface="Bookman Old Style" pitchFamily="18" charset="0"/>
              </a:rPr>
              <a:t>Example: </a:t>
            </a:r>
            <a:r>
              <a:rPr lang="en-US" sz="2400" b="1" i="1" dirty="0" err="1">
                <a:latin typeface="Bookman Old Style" pitchFamily="18" charset="0"/>
              </a:rPr>
              <a:t>C</a:t>
            </a:r>
            <a:r>
              <a:rPr lang="en-US" sz="2400" b="1" i="1" dirty="0" err="1" smtClean="0">
                <a:latin typeface="Bookman Old Style" pitchFamily="18" charset="0"/>
              </a:rPr>
              <a:t>ountermigration</a:t>
            </a:r>
            <a:r>
              <a:rPr lang="en-US" sz="2400" i="1" dirty="0">
                <a:latin typeface="Bookman Old Style" pitchFamily="18" charset="0"/>
              </a:rPr>
              <a:t>, in which governments detain migrants who enter or attempt to enter their countries illegally and return the migrants to their home </a:t>
            </a:r>
            <a:r>
              <a:rPr lang="en-US" sz="2400" i="1" dirty="0" smtClean="0">
                <a:latin typeface="Bookman Old Style" pitchFamily="18" charset="0"/>
              </a:rPr>
              <a:t>countries.</a:t>
            </a:r>
            <a:endParaRPr lang="en-US" sz="2400" b="1" i="1" dirty="0">
              <a:latin typeface="Bookman Old Style" pitchFamily="18" charset="0"/>
            </a:endParaRPr>
          </a:p>
        </p:txBody>
      </p:sp>
      <p:pic>
        <p:nvPicPr>
          <p:cNvPr id="4" name="Picture 3" descr="fou10e_fig_03_07.jpg"/>
          <p:cNvPicPr>
            <a:picLocks noChangeAspect="1"/>
          </p:cNvPicPr>
          <p:nvPr/>
        </p:nvPicPr>
        <p:blipFill>
          <a:blip r:embed="rId3" cstate="print"/>
          <a:stretch>
            <a:fillRect/>
          </a:stretch>
        </p:blipFill>
        <p:spPr>
          <a:xfrm>
            <a:off x="4614772" y="2743200"/>
            <a:ext cx="4503827" cy="3432104"/>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n-US" sz="3600" b="1" dirty="0">
                <a:latin typeface="Bookman Old Style" pitchFamily="18" charset="0"/>
              </a:rPr>
              <a:t>What Is Migration?</a:t>
            </a:r>
            <a:endParaRPr lang="en-US" sz="3600" dirty="0" smtClean="0">
              <a:latin typeface="Bookman Old Style" pitchFamily="18" charset="0"/>
            </a:endParaRPr>
          </a:p>
        </p:txBody>
      </p:sp>
      <p:sp>
        <p:nvSpPr>
          <p:cNvPr id="3" name="TextBox 2"/>
          <p:cNvSpPr txBox="1"/>
          <p:nvPr/>
        </p:nvSpPr>
        <p:spPr>
          <a:xfrm>
            <a:off x="228600" y="1524000"/>
            <a:ext cx="4572000" cy="861774"/>
          </a:xfrm>
          <a:prstGeom prst="rect">
            <a:avLst/>
          </a:prstGeom>
          <a:noFill/>
        </p:spPr>
        <p:txBody>
          <a:bodyPr wrap="square" rtlCol="0">
            <a:spAutoFit/>
          </a:bodyPr>
          <a:lstStyle/>
          <a:p>
            <a:r>
              <a:rPr lang="en-US" sz="3200" b="1" dirty="0">
                <a:latin typeface="Bookman Old Style" pitchFamily="18" charset="0"/>
              </a:rPr>
              <a:t>Forced Migration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1295400"/>
            <a:ext cx="8534400" cy="1143000"/>
          </a:xfrm>
        </p:spPr>
        <p:txBody>
          <a:bodyPr/>
          <a:lstStyle/>
          <a:p>
            <a:pPr algn="l" eaLnBrk="1" hangingPunct="1"/>
            <a:r>
              <a:rPr lang="en-US" sz="3200" b="1" dirty="0" smtClean="0">
                <a:latin typeface="Bookman Old Style" pitchFamily="18" charset="0"/>
              </a:rPr>
              <a:t>Push and Pull Factors in Voluntary Migration</a:t>
            </a:r>
          </a:p>
        </p:txBody>
      </p:sp>
      <p:sp>
        <p:nvSpPr>
          <p:cNvPr id="52226" name="Rectangle 3"/>
          <p:cNvSpPr>
            <a:spLocks noGrp="1" noChangeArrowheads="1"/>
          </p:cNvSpPr>
          <p:nvPr>
            <p:ph idx="1"/>
          </p:nvPr>
        </p:nvSpPr>
        <p:spPr>
          <a:xfrm>
            <a:off x="457200" y="2362200"/>
            <a:ext cx="8382000" cy="4419600"/>
          </a:xfrm>
        </p:spPr>
        <p:txBody>
          <a:bodyPr/>
          <a:lstStyle/>
          <a:p>
            <a:pPr eaLnBrk="1" hangingPunct="1">
              <a:defRPr/>
            </a:pPr>
            <a:r>
              <a:rPr lang="en-US" sz="2400" dirty="0" smtClean="0">
                <a:latin typeface="Bookman Old Style" pitchFamily="18" charset="0"/>
              </a:rPr>
              <a:t>Ernst Ravenstein proposed </a:t>
            </a:r>
            <a:r>
              <a:rPr lang="en-US" sz="2400" b="1" dirty="0" smtClean="0">
                <a:latin typeface="Bookman Old Style" pitchFamily="18" charset="0"/>
              </a:rPr>
              <a:t>laws of migration:</a:t>
            </a:r>
          </a:p>
          <a:p>
            <a:pPr marL="857250" lvl="1" indent="-457200" eaLnBrk="1" hangingPunct="1">
              <a:buFont typeface="+mj-lt"/>
              <a:buAutoNum type="arabicPeriod"/>
              <a:defRPr/>
            </a:pPr>
            <a:r>
              <a:rPr lang="en-US" sz="2400" dirty="0" smtClean="0">
                <a:latin typeface="Bookman Old Style" pitchFamily="18" charset="0"/>
              </a:rPr>
              <a:t>Every </a:t>
            </a:r>
            <a:r>
              <a:rPr lang="en-US" sz="2400" dirty="0">
                <a:latin typeface="Bookman Old Style" pitchFamily="18" charset="0"/>
              </a:rPr>
              <a:t>migration </a:t>
            </a:r>
            <a:r>
              <a:rPr lang="en-US" sz="2400" dirty="0" smtClean="0">
                <a:latin typeface="Bookman Old Style" pitchFamily="18" charset="0"/>
              </a:rPr>
              <a:t>flow </a:t>
            </a:r>
            <a:r>
              <a:rPr lang="en-US" sz="2400" dirty="0">
                <a:latin typeface="Bookman Old Style" pitchFamily="18" charset="0"/>
              </a:rPr>
              <a:t>generates a return or countermigration.</a:t>
            </a:r>
          </a:p>
          <a:p>
            <a:pPr marL="857250" lvl="1"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majority of migrants move a short distance.</a:t>
            </a:r>
          </a:p>
          <a:p>
            <a:pPr marL="857250" lvl="1" indent="-457200" eaLnBrk="1" hangingPunct="1">
              <a:buFont typeface="+mj-lt"/>
              <a:buAutoNum type="arabicPeriod"/>
              <a:defRPr/>
            </a:pPr>
            <a:r>
              <a:rPr lang="en-US" sz="2400" dirty="0" smtClean="0">
                <a:latin typeface="Bookman Old Style" pitchFamily="18" charset="0"/>
              </a:rPr>
              <a:t>Migrants </a:t>
            </a:r>
            <a:r>
              <a:rPr lang="en-US" sz="2400" dirty="0">
                <a:latin typeface="Bookman Old Style" pitchFamily="18" charset="0"/>
              </a:rPr>
              <a:t>who move longer distances tend to </a:t>
            </a:r>
            <a:r>
              <a:rPr lang="en-US" sz="2400" dirty="0" smtClean="0">
                <a:latin typeface="Bookman Old Style" pitchFamily="18" charset="0"/>
              </a:rPr>
              <a:t>choose big-city </a:t>
            </a:r>
            <a:r>
              <a:rPr lang="en-US" sz="2400" dirty="0">
                <a:latin typeface="Bookman Old Style" pitchFamily="18" charset="0"/>
              </a:rPr>
              <a:t>destinations.</a:t>
            </a:r>
          </a:p>
          <a:p>
            <a:pPr marL="857250" lvl="1" indent="-457200" eaLnBrk="1" hangingPunct="1">
              <a:buFont typeface="+mj-lt"/>
              <a:buAutoNum type="arabicPeriod"/>
              <a:defRPr/>
            </a:pPr>
            <a:r>
              <a:rPr lang="en-US" sz="2400" dirty="0" smtClean="0">
                <a:latin typeface="Bookman Old Style" pitchFamily="18" charset="0"/>
              </a:rPr>
              <a:t>Urban </a:t>
            </a:r>
            <a:r>
              <a:rPr lang="en-US" sz="2400" dirty="0">
                <a:latin typeface="Bookman Old Style" pitchFamily="18" charset="0"/>
              </a:rPr>
              <a:t>residents are less migratory than inhabitants </a:t>
            </a:r>
            <a:r>
              <a:rPr lang="en-US" sz="2400" dirty="0" smtClean="0">
                <a:latin typeface="Bookman Old Style" pitchFamily="18" charset="0"/>
              </a:rPr>
              <a:t>of rural </a:t>
            </a:r>
            <a:r>
              <a:rPr lang="en-US" sz="2400" dirty="0">
                <a:latin typeface="Bookman Old Style" pitchFamily="18" charset="0"/>
              </a:rPr>
              <a:t>areas.</a:t>
            </a:r>
          </a:p>
          <a:p>
            <a:pPr marL="857250" lvl="1" indent="-457200" eaLnBrk="1" hangingPunct="1">
              <a:buFont typeface="+mj-lt"/>
              <a:buAutoNum type="arabicPeriod"/>
              <a:defRPr/>
            </a:pPr>
            <a:r>
              <a:rPr lang="en-US" sz="2400" dirty="0" smtClean="0">
                <a:latin typeface="Bookman Old Style" pitchFamily="18" charset="0"/>
              </a:rPr>
              <a:t>Families </a:t>
            </a:r>
            <a:r>
              <a:rPr lang="en-US" sz="2400" dirty="0">
                <a:latin typeface="Bookman Old Style" pitchFamily="18" charset="0"/>
              </a:rPr>
              <a:t>are less likely to make international </a:t>
            </a:r>
            <a:r>
              <a:rPr lang="en-US" sz="2400" dirty="0" smtClean="0">
                <a:latin typeface="Bookman Old Style" pitchFamily="18" charset="0"/>
              </a:rPr>
              <a:t>moves than </a:t>
            </a:r>
            <a:r>
              <a:rPr lang="en-US" sz="2400" dirty="0">
                <a:latin typeface="Bookman Old Style" pitchFamily="18" charset="0"/>
              </a:rPr>
              <a:t>young adults.</a:t>
            </a:r>
            <a:endParaRPr lang="en-US" sz="24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4525963"/>
          </a:xfrm>
        </p:spPr>
        <p:txBody>
          <a:bodyPr/>
          <a:lstStyle/>
          <a:p>
            <a:pPr marL="0" indent="0" eaLnBrk="1" hangingPunct="1">
              <a:buNone/>
            </a:pPr>
            <a:r>
              <a:rPr lang="en-US" sz="2800" b="1" dirty="0" smtClean="0">
                <a:latin typeface="Bookman Old Style" pitchFamily="18" charset="0"/>
              </a:rPr>
              <a:t>Gravity model: </a:t>
            </a:r>
          </a:p>
          <a:p>
            <a:pPr eaLnBrk="1" hangingPunct="1"/>
            <a:r>
              <a:rPr lang="en-US" sz="2800" dirty="0" smtClean="0">
                <a:latin typeface="Bookman Old Style" pitchFamily="18" charset="0"/>
              </a:rPr>
              <a:t>Predicts interaction between places on the basis of their population size and distance between them</a:t>
            </a:r>
          </a:p>
          <a:p>
            <a:pPr eaLnBrk="1" hangingPunct="1"/>
            <a:r>
              <a:rPr lang="en-US" sz="2800" dirty="0" smtClean="0">
                <a:latin typeface="Bookman Old Style" pitchFamily="18" charset="0"/>
              </a:rPr>
              <a:t>Assumes that spatial interaction (such as migration) is directly related to the populations and inversely related to the </a:t>
            </a:r>
            <a:r>
              <a:rPr lang="en-US" sz="2800" i="1" dirty="0" smtClean="0">
                <a:latin typeface="Bookman Old Style" pitchFamily="18" charset="0"/>
              </a:rPr>
              <a:t>distance </a:t>
            </a:r>
            <a:r>
              <a:rPr lang="en-US" sz="2800" dirty="0" smtClean="0">
                <a:latin typeface="Bookman Old Style" pitchFamily="18" charset="0"/>
              </a:rPr>
              <a:t>between them</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8" name="Rectangle 2"/>
          <p:cNvSpPr>
            <a:spLocks noGrp="1" noChangeArrowheads="1"/>
          </p:cNvSpPr>
          <p:nvPr>
            <p:ph type="title"/>
          </p:nvPr>
        </p:nvSpPr>
        <p:spPr>
          <a:xfrm>
            <a:off x="457200" y="1295400"/>
            <a:ext cx="8534400" cy="1143000"/>
          </a:xfrm>
        </p:spPr>
        <p:txBody>
          <a:bodyPr/>
          <a:lstStyle/>
          <a:p>
            <a:pPr algn="l" eaLnBrk="1" hangingPunct="1"/>
            <a:r>
              <a:rPr lang="en-US" sz="3200" b="1" dirty="0" smtClean="0">
                <a:latin typeface="Bookman Old Style" pitchFamily="18" charset="0"/>
              </a:rPr>
              <a:t>Push and Pull Factors in Voluntary Migration</a:t>
            </a:r>
          </a:p>
        </p:txBody>
      </p:sp>
      <p:sp>
        <p:nvSpPr>
          <p:cNvPr id="9"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a:xfrm>
            <a:off x="533400" y="2667001"/>
            <a:ext cx="8153400" cy="3657600"/>
          </a:xfrm>
        </p:spPr>
        <p:txBody>
          <a:bodyPr/>
          <a:lstStyle/>
          <a:p>
            <a:pPr eaLnBrk="1" hangingPunct="1"/>
            <a:r>
              <a:rPr lang="en-US" sz="2800" b="1" dirty="0" smtClean="0">
                <a:latin typeface="Bookman Old Style" pitchFamily="18" charset="0"/>
              </a:rPr>
              <a:t>Push factors </a:t>
            </a:r>
            <a:r>
              <a:rPr lang="en-US" sz="2800" dirty="0" smtClean="0">
                <a:latin typeface="Bookman Old Style" pitchFamily="18" charset="0"/>
              </a:rPr>
              <a:t>are the conditions and perceptions that help the migrant decide to leave a place.</a:t>
            </a:r>
          </a:p>
          <a:p>
            <a:pPr lvl="1" eaLnBrk="1" hangingPunct="1"/>
            <a:r>
              <a:rPr lang="en-US" sz="2400" dirty="0" smtClean="0">
                <a:latin typeface="Bookman Old Style" pitchFamily="18" charset="0"/>
              </a:rPr>
              <a:t>They include individual considerations such as work or retirement conditions, cost of living, personal safety and security, and, for many, environmental catastrophes or even issues like weather and climate.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Rectangle 2"/>
          <p:cNvSpPr txBox="1">
            <a:spLocks noChangeArrowheads="1"/>
          </p:cNvSpPr>
          <p:nvPr/>
        </p:nvSpPr>
        <p:spPr bwMode="auto">
          <a:xfrm>
            <a:off x="609600" y="14478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Push and Pull Factors in Voluntary Migration</a:t>
            </a:r>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667000"/>
            <a:ext cx="8515350" cy="3293209"/>
          </a:xfrm>
          <a:prstGeom prst="rect">
            <a:avLst/>
          </a:prstGeom>
          <a:noFill/>
        </p:spPr>
        <p:txBody>
          <a:bodyPr>
            <a:spAutoFit/>
          </a:bodyPr>
          <a:lstStyle/>
          <a:p>
            <a:pPr marL="457200" indent="-457200">
              <a:buFont typeface="Arial"/>
              <a:buChar char="•"/>
            </a:pPr>
            <a:r>
              <a:rPr lang="en-US" sz="2800" b="1" dirty="0" smtClean="0">
                <a:latin typeface="Bookman Old Style" pitchFamily="18" charset="0"/>
              </a:rPr>
              <a:t>Pull factors </a:t>
            </a:r>
            <a:r>
              <a:rPr lang="en-US" sz="2800" dirty="0" smtClean="0">
                <a:latin typeface="Bookman Old Style" pitchFamily="18" charset="0"/>
              </a:rPr>
              <a:t>are </a:t>
            </a:r>
            <a:r>
              <a:rPr lang="en-US" sz="2800" dirty="0">
                <a:latin typeface="Bookman Old Style" pitchFamily="18" charset="0"/>
              </a:rPr>
              <a:t>t</a:t>
            </a:r>
            <a:r>
              <a:rPr lang="en-US" sz="2800" dirty="0" smtClean="0">
                <a:latin typeface="Bookman Old Style" pitchFamily="18" charset="0"/>
              </a:rPr>
              <a:t>he </a:t>
            </a:r>
            <a:r>
              <a:rPr lang="en-US" sz="2800" dirty="0">
                <a:latin typeface="Bookman Old Style" pitchFamily="18" charset="0"/>
              </a:rPr>
              <a:t>circumstances that effectively attract the migrant to certain locales from other places, the decision of where to </a:t>
            </a:r>
            <a:r>
              <a:rPr lang="en-US" sz="2800" dirty="0" smtClean="0">
                <a:latin typeface="Bookman Old Style" pitchFamily="18" charset="0"/>
              </a:rPr>
              <a:t>go.</a:t>
            </a:r>
            <a:endParaRPr lang="en-US" sz="2800" dirty="0">
              <a:latin typeface="Bookman Old Style" pitchFamily="18" charset="0"/>
            </a:endParaRPr>
          </a:p>
          <a:p>
            <a:pPr marL="914400" lvl="1" indent="-457200">
              <a:buFont typeface="Arial"/>
              <a:buChar char="•"/>
            </a:pPr>
            <a:r>
              <a:rPr lang="en-US" sz="2400" dirty="0" smtClean="0">
                <a:latin typeface="Bookman Old Style" pitchFamily="18" charset="0"/>
              </a:rPr>
              <a:t>They tend </a:t>
            </a:r>
            <a:r>
              <a:rPr lang="en-US" sz="2400" dirty="0">
                <a:latin typeface="Bookman Old Style" pitchFamily="18" charset="0"/>
              </a:rPr>
              <a:t>to be </a:t>
            </a:r>
            <a:r>
              <a:rPr lang="en-US" sz="2400" dirty="0" smtClean="0">
                <a:latin typeface="Bookman Old Style" pitchFamily="18" charset="0"/>
              </a:rPr>
              <a:t>more vague </a:t>
            </a:r>
            <a:r>
              <a:rPr lang="en-US" sz="2400" dirty="0">
                <a:latin typeface="Bookman Old Style" pitchFamily="18" charset="0"/>
              </a:rPr>
              <a:t>and may depend solely on perceptions construed from things heard and read rather than on experiences in the destination </a:t>
            </a:r>
            <a:r>
              <a:rPr lang="en-US" sz="2400" dirty="0" smtClean="0">
                <a:latin typeface="Bookman Old Style" pitchFamily="18" charset="0"/>
              </a:rPr>
              <a:t>place.</a:t>
            </a:r>
            <a:endParaRPr lang="en-US" sz="24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  </a:t>
            </a:r>
            <a:endParaRPr lang="en-US" dirty="0"/>
          </a:p>
        </p:txBody>
      </p:sp>
      <p:sp>
        <p:nvSpPr>
          <p:cNvPr id="5" name="Rectangle 2"/>
          <p:cNvSpPr txBox="1">
            <a:spLocks noChangeArrowheads="1"/>
          </p:cNvSpPr>
          <p:nvPr/>
        </p:nvSpPr>
        <p:spPr bwMode="auto">
          <a:xfrm>
            <a:off x="609600" y="14478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Push and Pull Factors in Voluntary Migration</a:t>
            </a:r>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590800"/>
            <a:ext cx="8229600" cy="3581400"/>
          </a:xfrm>
        </p:spPr>
        <p:txBody>
          <a:bodyPr/>
          <a:lstStyle/>
          <a:p>
            <a:pPr eaLnBrk="1" hangingPunct="1">
              <a:defRPr/>
            </a:pPr>
            <a:r>
              <a:rPr lang="en-US" sz="2800" b="1" dirty="0" smtClean="0">
                <a:latin typeface="Bookman Old Style" pitchFamily="18" charset="0"/>
              </a:rPr>
              <a:t>Distance decay: </a:t>
            </a:r>
            <a:r>
              <a:rPr lang="en-US" sz="2800" dirty="0" smtClean="0">
                <a:latin typeface="Bookman Old Style" pitchFamily="18" charset="0"/>
              </a:rPr>
              <a:t>Prospective migrants </a:t>
            </a:r>
            <a:r>
              <a:rPr lang="en-US" sz="2800" dirty="0">
                <a:latin typeface="Bookman Old Style" pitchFamily="18" charset="0"/>
              </a:rPr>
              <a:t>are likely to have more complete </a:t>
            </a:r>
            <a:r>
              <a:rPr lang="en-US" sz="2800" dirty="0" smtClean="0">
                <a:latin typeface="Bookman Old Style" pitchFamily="18" charset="0"/>
              </a:rPr>
              <a:t>perceptions of </a:t>
            </a:r>
            <a:r>
              <a:rPr lang="en-US" sz="2800" dirty="0">
                <a:latin typeface="Bookman Old Style" pitchFamily="18" charset="0"/>
              </a:rPr>
              <a:t>nearer places than of farther </a:t>
            </a:r>
            <a:r>
              <a:rPr lang="en-US" sz="2800" dirty="0" smtClean="0">
                <a:latin typeface="Bookman Old Style" pitchFamily="18" charset="0"/>
              </a:rPr>
              <a:t>ones.</a:t>
            </a:r>
          </a:p>
          <a:p>
            <a:pPr eaLnBrk="1" hangingPunct="1">
              <a:defRPr/>
            </a:pPr>
            <a:r>
              <a:rPr lang="en-US" sz="2800" dirty="0">
                <a:latin typeface="Bookman Old Style" pitchFamily="18" charset="0"/>
              </a:rPr>
              <a:t>Since interaction with faraway places </a:t>
            </a:r>
            <a:r>
              <a:rPr lang="en-US" sz="2800" dirty="0" smtClean="0">
                <a:latin typeface="Bookman Old Style" pitchFamily="18" charset="0"/>
              </a:rPr>
              <a:t>generally decreases </a:t>
            </a:r>
            <a:r>
              <a:rPr lang="en-US" sz="2800" dirty="0">
                <a:latin typeface="Bookman Old Style" pitchFamily="18" charset="0"/>
              </a:rPr>
              <a:t>as distance increases, prospective </a:t>
            </a:r>
            <a:r>
              <a:rPr lang="en-US" sz="2800" dirty="0" smtClean="0">
                <a:latin typeface="Bookman Old Style" pitchFamily="18" charset="0"/>
              </a:rPr>
              <a:t>migrants are </a:t>
            </a:r>
            <a:r>
              <a:rPr lang="en-US" sz="2800" dirty="0">
                <a:latin typeface="Bookman Old Style" pitchFamily="18" charset="0"/>
              </a:rPr>
              <a:t>likely to feel much less certain about distant </a:t>
            </a:r>
            <a:r>
              <a:rPr lang="en-US" sz="2800" dirty="0" smtClean="0">
                <a:latin typeface="Bookman Old Style" pitchFamily="18" charset="0"/>
              </a:rPr>
              <a:t>destinations than </a:t>
            </a:r>
            <a:r>
              <a:rPr lang="en-US" sz="2800" dirty="0">
                <a:latin typeface="Bookman Old Style" pitchFamily="18" charset="0"/>
              </a:rPr>
              <a:t>about nearer </a:t>
            </a:r>
            <a:r>
              <a:rPr lang="en-US" sz="2800" dirty="0" smtClean="0">
                <a:latin typeface="Bookman Old Style" pitchFamily="18" charset="0"/>
              </a:rPr>
              <a:t>ones.</a:t>
            </a:r>
          </a:p>
        </p:txBody>
      </p:sp>
      <p:sp>
        <p:nvSpPr>
          <p:cNvPr id="3" name="Footer Placeholder 2"/>
          <p:cNvSpPr>
            <a:spLocks noGrp="1"/>
          </p:cNvSpPr>
          <p:nvPr>
            <p:ph type="ftr" sz="quarter" idx="3"/>
          </p:nvPr>
        </p:nvSpPr>
        <p:spPr>
          <a:xfrm>
            <a:off x="2476500" y="6492240"/>
            <a:ext cx="4191000" cy="365760"/>
          </a:xfrm>
        </p:spPr>
        <p:txBody>
          <a:bodyPr/>
          <a:lstStyle/>
          <a:p>
            <a:pPr>
              <a:defRPr/>
            </a:pPr>
            <a:r>
              <a:rPr lang="en-US" dirty="0" smtClean="0"/>
              <a:t>© 2012 John Wiley &amp; Sons, Inc. All rights reserved.  </a:t>
            </a:r>
            <a:endParaRPr lang="en-US" dirty="0"/>
          </a:p>
        </p:txBody>
      </p:sp>
      <p:sp>
        <p:nvSpPr>
          <p:cNvPr id="4" name="Rectangle 2"/>
          <p:cNvSpPr txBox="1">
            <a:spLocks noChangeArrowheads="1"/>
          </p:cNvSpPr>
          <p:nvPr/>
        </p:nvSpPr>
        <p:spPr bwMode="auto">
          <a:xfrm>
            <a:off x="609600" y="14478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Push and Pull Factors in Voluntary Migration</a:t>
            </a:r>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10e_fig_03_08.jpg"/>
          <p:cNvPicPr>
            <a:picLocks noChangeAspect="1"/>
          </p:cNvPicPr>
          <p:nvPr/>
        </p:nvPicPr>
        <p:blipFill>
          <a:blip r:embed="rId3" cstate="print"/>
          <a:stretch>
            <a:fillRect/>
          </a:stretch>
        </p:blipFill>
        <p:spPr>
          <a:xfrm>
            <a:off x="1514367" y="198120"/>
            <a:ext cx="6115266" cy="6355080"/>
          </a:xfrm>
          <a:prstGeom prst="rect">
            <a:avLst/>
          </a:prstGeom>
        </p:spPr>
      </p:pic>
      <p:sp>
        <p:nvSpPr>
          <p:cNvPr id="4" name="Footer Placeholder 2"/>
          <p:cNvSpPr txBox="1">
            <a:spLocks/>
          </p:cNvSpPr>
          <p:nvPr/>
        </p:nvSpPr>
        <p:spPr>
          <a:xfrm>
            <a:off x="2476500" y="6492240"/>
            <a:ext cx="4191000" cy="365760"/>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Verdana" pitchFamily="34" charset="0"/>
                <a:ea typeface="+mn-ea"/>
                <a:cs typeface="Arial" charset="0"/>
              </a:rPr>
              <a:t>© 2012 John Wiley &amp; Sons, Inc. All rights reserved.  </a:t>
            </a:r>
            <a:endParaRPr kumimoji="0" lang="en-US" sz="1200" b="0" i="0" u="none" strike="noStrike" kern="1200" cap="none" spc="0" normalizeH="0" baseline="0" noProof="0" dirty="0">
              <a:ln>
                <a:noFill/>
              </a:ln>
              <a:solidFill>
                <a:schemeClr val="tx1">
                  <a:tint val="75000"/>
                </a:schemeClr>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
        <p:nvSpPr>
          <p:cNvPr id="2" name="Content Placeholder 1"/>
          <p:cNvSpPr>
            <a:spLocks noGrp="1"/>
          </p:cNvSpPr>
          <p:nvPr>
            <p:ph idx="4294967295"/>
          </p:nvPr>
        </p:nvSpPr>
        <p:spPr>
          <a:xfrm>
            <a:off x="685800" y="2106613"/>
            <a:ext cx="7581900" cy="4217987"/>
          </a:xfrm>
        </p:spPr>
        <p:txBody>
          <a:bodyPr/>
          <a:lstStyle/>
          <a:p>
            <a:pPr marL="0" indent="0" algn="ctr" eaLnBrk="1" hangingPunct="1">
              <a:buFont typeface="Arial" charset="0"/>
              <a:buNone/>
              <a:defRPr/>
            </a:pPr>
            <a:endParaRPr lang="en-US" dirty="0" smtClean="0">
              <a:latin typeface="Bookman Old Style" pitchFamily="18" charset="0"/>
            </a:endParaRPr>
          </a:p>
          <a:p>
            <a:pPr eaLnBrk="1" hangingPunct="1">
              <a:defRPr/>
            </a:pPr>
            <a:r>
              <a:rPr lang="en-US" sz="2800" b="1" dirty="0" smtClean="0">
                <a:latin typeface="Bookman Old Style" pitchFamily="18" charset="0"/>
              </a:rPr>
              <a:t>Step migration: </a:t>
            </a:r>
            <a:r>
              <a:rPr lang="en-US" sz="2800" dirty="0" smtClean="0">
                <a:latin typeface="Bookman Old Style" pitchFamily="18" charset="0"/>
              </a:rPr>
              <a:t>Migration streams consist of a series of stages.</a:t>
            </a:r>
            <a:endParaRPr lang="en-US" sz="2800" b="1" dirty="0">
              <a:latin typeface="Bookman Old Style" pitchFamily="18" charset="0"/>
            </a:endParaRPr>
          </a:p>
          <a:p>
            <a:pPr eaLnBrk="1" hangingPunct="1">
              <a:defRPr/>
            </a:pPr>
            <a:r>
              <a:rPr lang="en-US" sz="2800" b="1" dirty="0" smtClean="0">
                <a:latin typeface="Bookman Old Style" pitchFamily="18" charset="0"/>
              </a:rPr>
              <a:t>Intervening opportunity</a:t>
            </a:r>
            <a:r>
              <a:rPr lang="en-US" sz="2800" dirty="0" smtClean="0">
                <a:latin typeface="Bookman Old Style" pitchFamily="18" charset="0"/>
              </a:rPr>
              <a:t>: Many migrants encounter an opportunity along their migration stream that keeps them from getting to the metropolis that impelled them to move in the first place.   Example: during the Great Migration</a:t>
            </a:r>
            <a:endParaRPr lang="en-US" sz="2800" dirty="0">
              <a:latin typeface="Bookman Old Style" pitchFamily="18" charset="0"/>
            </a:endParaRPr>
          </a:p>
        </p:txBody>
      </p:sp>
      <p:sp>
        <p:nvSpPr>
          <p:cNvPr id="4" name="Rectangle 2"/>
          <p:cNvSpPr txBox="1">
            <a:spLocks noChangeArrowheads="1"/>
          </p:cNvSpPr>
          <p:nvPr/>
        </p:nvSpPr>
        <p:spPr bwMode="auto">
          <a:xfrm>
            <a:off x="609600" y="14478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Push and Pull Factors in Voluntary Migration</a:t>
            </a:r>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a:latin typeface="Bookman Old Style" pitchFamily="18" charset="0"/>
              </a:rPr>
              <a:t>Risking Lives for Remittances</a:t>
            </a:r>
            <a:endParaRPr lang="en-US" sz="4000" dirty="0">
              <a:latin typeface="Bookman Old Style"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1"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a:latin typeface="Arial" charset="0"/>
              </a:rPr>
              <a:t>“</a:t>
            </a:r>
          </a:p>
        </p:txBody>
      </p:sp>
      <p:sp>
        <p:nvSpPr>
          <p:cNvPr id="17412" name="Rectangle 3"/>
          <p:cNvSpPr>
            <a:spLocks noChangeArrowheads="1"/>
          </p:cNvSpPr>
          <p:nvPr/>
        </p:nvSpPr>
        <p:spPr bwMode="auto">
          <a:xfrm>
            <a:off x="4114800" y="1676400"/>
            <a:ext cx="4343400" cy="4524315"/>
          </a:xfrm>
          <a:prstGeom prst="rect">
            <a:avLst/>
          </a:prstGeom>
          <a:noFill/>
          <a:ln w="9525">
            <a:noFill/>
            <a:miter lim="800000"/>
            <a:headEnd/>
            <a:tailEnd/>
          </a:ln>
        </p:spPr>
        <p:txBody>
          <a:bodyPr wrap="square">
            <a:spAutoFit/>
          </a:bodyPr>
          <a:lstStyle/>
          <a:p>
            <a:pPr algn="just"/>
            <a:r>
              <a:rPr lang="en-US" dirty="0">
                <a:latin typeface="Bookman Old Style" pitchFamily="18" charset="0"/>
              </a:rPr>
              <a:t>“In 1994, I was on my way to </a:t>
            </a:r>
            <a:r>
              <a:rPr lang="en-US" dirty="0" err="1">
                <a:latin typeface="Bookman Old Style" pitchFamily="18" charset="0"/>
              </a:rPr>
              <a:t>Rosenstiel</a:t>
            </a:r>
            <a:r>
              <a:rPr lang="en-US" dirty="0">
                <a:latin typeface="Bookman Old Style" pitchFamily="18" charset="0"/>
              </a:rPr>
              <a:t> Marine Center on Virginia Key, off the coast of Miami, Florida. I noticed an overcrowded boat, with about 70 people on board.  The Haitians were fleeing the most impoverished country in the Western Hemisphere. Most of the would-be illegal immigrants were men with perhaps half a dozen women and as many children.  They jumped overboard prematurely when the Coast Guard approached, and some undoubtedly lost their lives; others made it to the beach and ran for the road.”</a:t>
            </a:r>
          </a:p>
        </p:txBody>
      </p:sp>
      <p:pic>
        <p:nvPicPr>
          <p:cNvPr id="7" name="Picture 6" descr="fou10e_fig_03_01.jpg"/>
          <p:cNvPicPr>
            <a:picLocks noChangeAspect="1"/>
          </p:cNvPicPr>
          <p:nvPr/>
        </p:nvPicPr>
        <p:blipFill>
          <a:blip r:embed="rId3" cstate="print"/>
          <a:stretch>
            <a:fillRect/>
          </a:stretch>
        </p:blipFill>
        <p:spPr>
          <a:xfrm>
            <a:off x="990600" y="1600200"/>
            <a:ext cx="3065253" cy="4953000"/>
          </a:xfrm>
          <a:prstGeom prst="rect">
            <a:avLst/>
          </a:prstGeom>
        </p:spPr>
      </p:pic>
      <p:sp>
        <p:nvSpPr>
          <p:cNvPr id="8" name="Footer Placeholder 7"/>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51013"/>
            <a:ext cx="8229600" cy="5132387"/>
          </a:xfrm>
        </p:spPr>
        <p:txBody>
          <a:bodyPr/>
          <a:lstStyle/>
          <a:p>
            <a:pPr marL="0" indent="0" eaLnBrk="1" hangingPunct="1">
              <a:buFont typeface="Arial" charset="0"/>
              <a:buNone/>
              <a:defRPr/>
            </a:pPr>
            <a:r>
              <a:rPr lang="en-US" b="1" dirty="0" smtClean="0">
                <a:latin typeface="Bookman Old Style" pitchFamily="18" charset="0"/>
              </a:rPr>
              <a:t>Types of Push and Pull Factors</a:t>
            </a:r>
            <a:endParaRPr lang="en-US" b="1" dirty="0">
              <a:latin typeface="Bookman Old Style" pitchFamily="18" charset="0"/>
            </a:endParaRPr>
          </a:p>
          <a:p>
            <a:pPr eaLnBrk="1" hangingPunct="1">
              <a:defRPr/>
            </a:pPr>
            <a:r>
              <a:rPr lang="en-US" sz="2800" dirty="0" smtClean="0">
                <a:latin typeface="Bookman Old Style" pitchFamily="18" charset="0"/>
              </a:rPr>
              <a:t>Legal status: Migrants can arrive in a country with or without consent of the host country.</a:t>
            </a:r>
          </a:p>
          <a:p>
            <a:pPr eaLnBrk="1" hangingPunct="1">
              <a:defRPr/>
            </a:pPr>
            <a:r>
              <a:rPr lang="en-US" sz="2800" dirty="0" smtClean="0">
                <a:latin typeface="Bookman Old Style" pitchFamily="18" charset="0"/>
              </a:rPr>
              <a:t>Economic conditions: Poverty has driven countless millions from their homelands. </a:t>
            </a:r>
          </a:p>
          <a:p>
            <a:pPr eaLnBrk="1" hangingPunct="1">
              <a:defRPr/>
            </a:pPr>
            <a:r>
              <a:rPr lang="en-US" sz="2800" dirty="0" smtClean="0">
                <a:latin typeface="Bookman Old Style" pitchFamily="18" charset="0"/>
              </a:rPr>
              <a:t>Power relationships: </a:t>
            </a:r>
            <a:r>
              <a:rPr lang="en-US" sz="2800" dirty="0">
                <a:latin typeface="Bookman Old Style" pitchFamily="18" charset="0"/>
              </a:rPr>
              <a:t>Power relationships already </a:t>
            </a:r>
            <a:r>
              <a:rPr lang="en-US" sz="2800" dirty="0" smtClean="0">
                <a:latin typeface="Bookman Old Style" pitchFamily="18" charset="0"/>
              </a:rPr>
              <a:t>embedded in </a:t>
            </a:r>
            <a:r>
              <a:rPr lang="en-US" sz="2800" dirty="0">
                <a:latin typeface="Bookman Old Style" pitchFamily="18" charset="0"/>
              </a:rPr>
              <a:t>society enable the </a:t>
            </a:r>
            <a:r>
              <a:rPr lang="en-US" sz="2800" dirty="0" smtClean="0">
                <a:latin typeface="Bookman Old Style" pitchFamily="18" charset="0"/>
              </a:rPr>
              <a:t>flow </a:t>
            </a:r>
            <a:r>
              <a:rPr lang="en-US" sz="2800" dirty="0">
                <a:latin typeface="Bookman Old Style" pitchFamily="18" charset="0"/>
              </a:rPr>
              <a:t>of migrants around </a:t>
            </a:r>
            <a:r>
              <a:rPr lang="en-US" sz="2800" dirty="0" smtClean="0">
                <a:latin typeface="Bookman Old Style" pitchFamily="18" charset="0"/>
              </a:rPr>
              <a:t>the world.</a:t>
            </a: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dirty="0" smtClean="0"/>
              <a:t>© 2012 John Wiley &amp; Sons, Inc. All rights reserved.  </a:t>
            </a:r>
            <a:endParaRPr lang="en-US" dirty="0"/>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447800"/>
            <a:ext cx="5334000" cy="4648200"/>
          </a:xfrm>
        </p:spPr>
        <p:txBody>
          <a:bodyPr/>
          <a:lstStyle/>
          <a:p>
            <a:pPr marL="0" indent="0" eaLnBrk="1" hangingPunct="1">
              <a:buNone/>
              <a:defRPr/>
            </a:pPr>
            <a:r>
              <a:rPr lang="en-US" b="1" dirty="0" smtClean="0">
                <a:latin typeface="Bookman Old Style" pitchFamily="18" charset="0"/>
              </a:rPr>
              <a:t>Political Circumstances</a:t>
            </a:r>
          </a:p>
          <a:p>
            <a:pPr eaLnBrk="1" hangingPunct="1">
              <a:defRPr/>
            </a:pPr>
            <a:r>
              <a:rPr lang="en-US" sz="2800" dirty="0" smtClean="0">
                <a:latin typeface="Bookman Old Style" pitchFamily="18" charset="0"/>
              </a:rPr>
              <a:t>Politically </a:t>
            </a:r>
            <a:r>
              <a:rPr lang="en-US" sz="2800" dirty="0">
                <a:latin typeface="Bookman Old Style" pitchFamily="18" charset="0"/>
              </a:rPr>
              <a:t>driven migration </a:t>
            </a:r>
            <a:r>
              <a:rPr lang="en-US" sz="2800" dirty="0" smtClean="0">
                <a:latin typeface="Bookman Old Style" pitchFamily="18" charset="0"/>
              </a:rPr>
              <a:t> flows are marked </a:t>
            </a:r>
            <a:r>
              <a:rPr lang="en-US" sz="2800" dirty="0">
                <a:latin typeface="Bookman Old Style" pitchFamily="18" charset="0"/>
              </a:rPr>
              <a:t>by both </a:t>
            </a:r>
            <a:r>
              <a:rPr lang="en-US" sz="2800" dirty="0" smtClean="0">
                <a:latin typeface="Bookman Old Style" pitchFamily="18" charset="0"/>
              </a:rPr>
              <a:t>escape </a:t>
            </a:r>
            <a:r>
              <a:rPr lang="en-US" sz="2800" dirty="0">
                <a:latin typeface="Bookman Old Style" pitchFamily="18" charset="0"/>
              </a:rPr>
              <a:t>and expulsion</a:t>
            </a:r>
            <a:r>
              <a:rPr lang="en-US" sz="2800" dirty="0" smtClean="0">
                <a:latin typeface="Bookman Old Style" pitchFamily="18" charset="0"/>
              </a:rPr>
              <a:t>.</a:t>
            </a:r>
          </a:p>
          <a:p>
            <a:pPr eaLnBrk="1" hangingPunct="1">
              <a:defRPr/>
            </a:pPr>
            <a:r>
              <a:rPr lang="en-US" sz="2800" dirty="0" smtClean="0">
                <a:latin typeface="Bookman Old Style" pitchFamily="18" charset="0"/>
              </a:rPr>
              <a:t>Example: </a:t>
            </a:r>
            <a:r>
              <a:rPr lang="en-US" sz="2800" dirty="0">
                <a:latin typeface="Bookman Old Style" pitchFamily="18" charset="0"/>
              </a:rPr>
              <a:t>Desperate migrants </a:t>
            </a:r>
            <a:r>
              <a:rPr lang="en-US" sz="2800" dirty="0" smtClean="0">
                <a:latin typeface="Bookman Old Style" pitchFamily="18" charset="0"/>
              </a:rPr>
              <a:t>fled Vietnam by the </a:t>
            </a:r>
            <a:r>
              <a:rPr lang="en-US" sz="2800" dirty="0">
                <a:latin typeface="Bookman Old Style" pitchFamily="18" charset="0"/>
              </a:rPr>
              <a:t>hundreds of </a:t>
            </a:r>
            <a:r>
              <a:rPr lang="en-US" sz="2800" dirty="0" smtClean="0">
                <a:latin typeface="Bookman Old Style" pitchFamily="18" charset="0"/>
              </a:rPr>
              <a:t> thousands </a:t>
            </a:r>
            <a:r>
              <a:rPr lang="en-US" sz="2800" dirty="0">
                <a:latin typeface="Bookman Old Style" pitchFamily="18" charset="0"/>
              </a:rPr>
              <a:t>after the </a:t>
            </a:r>
            <a:r>
              <a:rPr lang="en-US" sz="2800" dirty="0" smtClean="0">
                <a:latin typeface="Bookman Old Style" pitchFamily="18" charset="0"/>
              </a:rPr>
              <a:t> communists took control </a:t>
            </a:r>
            <a:r>
              <a:rPr lang="en-US" sz="2800" dirty="0">
                <a:latin typeface="Bookman Old Style" pitchFamily="18" charset="0"/>
              </a:rPr>
              <a:t>of </a:t>
            </a:r>
            <a:endParaRPr lang="en-US" sz="2800" dirty="0" smtClean="0">
              <a:latin typeface="Bookman Old Style" pitchFamily="18" charset="0"/>
            </a:endParaRPr>
          </a:p>
          <a:p>
            <a:pPr marL="0" indent="0" eaLnBrk="1" hangingPunct="1">
              <a:spcBef>
                <a:spcPts val="0"/>
              </a:spcBef>
              <a:buNone/>
              <a:defRPr/>
            </a:pPr>
            <a:r>
              <a:rPr lang="en-US" sz="2800" dirty="0">
                <a:latin typeface="Bookman Old Style" pitchFamily="18" charset="0"/>
              </a:rPr>
              <a:t> </a:t>
            </a:r>
            <a:r>
              <a:rPr lang="en-US" sz="2800" dirty="0" smtClean="0">
                <a:latin typeface="Bookman Old Style" pitchFamily="18" charset="0"/>
              </a:rPr>
              <a:t>  </a:t>
            </a:r>
            <a:r>
              <a:rPr lang="en-US" sz="2800" dirty="0" smtClean="0">
                <a:latin typeface="Bookman Old Style" pitchFamily="18" charset="0"/>
              </a:rPr>
              <a:t>the </a:t>
            </a:r>
            <a:r>
              <a:rPr lang="en-US" sz="2800" dirty="0">
                <a:latin typeface="Bookman Old Style" pitchFamily="18" charset="0"/>
              </a:rPr>
              <a:t>country in </a:t>
            </a:r>
            <a:r>
              <a:rPr lang="en-US" sz="2800" dirty="0" smtClean="0">
                <a:latin typeface="Bookman Old Style" pitchFamily="18" charset="0"/>
              </a:rPr>
              <a:t>1975.</a:t>
            </a: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6" name="Footer Placeholder 2"/>
          <p:cNvSpPr>
            <a:spLocks noGrp="1"/>
          </p:cNvSpPr>
          <p:nvPr>
            <p:ph type="ftr" sz="quarter" idx="3"/>
          </p:nvPr>
        </p:nvSpPr>
        <p:spPr>
          <a:xfrm>
            <a:off x="2476500" y="6492240"/>
            <a:ext cx="4191000" cy="365760"/>
          </a:xfrm>
        </p:spPr>
        <p:txBody>
          <a:bodyPr/>
          <a:lstStyle/>
          <a:p>
            <a:pPr>
              <a:defRPr/>
            </a:pPr>
            <a:r>
              <a:rPr lang="en-US" dirty="0" smtClean="0"/>
              <a:t>© 2012 John Wiley &amp; Sons, Inc. All rights reserved.  </a:t>
            </a:r>
            <a:endParaRPr lang="en-US" dirty="0"/>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grpSp>
        <p:nvGrpSpPr>
          <p:cNvPr id="9" name="Group 8"/>
          <p:cNvGrpSpPr/>
          <p:nvPr/>
        </p:nvGrpSpPr>
        <p:grpSpPr>
          <a:xfrm>
            <a:off x="5715000" y="1447800"/>
            <a:ext cx="3200400" cy="4772799"/>
            <a:chOff x="5715000" y="1447800"/>
            <a:chExt cx="3200400" cy="4772799"/>
          </a:xfrm>
        </p:grpSpPr>
        <p:pic>
          <p:nvPicPr>
            <p:cNvPr id="52226" name="Picture 2">
              <a:hlinkClick r:id="rId3"/>
            </p:cNvPr>
            <p:cNvPicPr>
              <a:picLocks noChangeAspect="1" noChangeArrowheads="1"/>
            </p:cNvPicPr>
            <p:nvPr/>
          </p:nvPicPr>
          <p:blipFill>
            <a:blip r:embed="rId4" cstate="print"/>
            <a:srcRect l="2273" r="2273" b="1759"/>
            <a:stretch>
              <a:fillRect/>
            </a:stretch>
          </p:blipFill>
          <p:spPr bwMode="auto">
            <a:xfrm>
              <a:off x="5715000" y="1447800"/>
              <a:ext cx="2971800" cy="4528457"/>
            </a:xfrm>
            <a:prstGeom prst="rect">
              <a:avLst/>
            </a:prstGeom>
            <a:noFill/>
            <a:ln w="9525">
              <a:noFill/>
              <a:miter lim="800000"/>
              <a:headEnd/>
              <a:tailEnd/>
            </a:ln>
          </p:spPr>
        </p:pic>
        <p:sp>
          <p:nvSpPr>
            <p:cNvPr id="52227" name="TextBox 2"/>
            <p:cNvSpPr txBox="1">
              <a:spLocks noChangeArrowheads="1"/>
            </p:cNvSpPr>
            <p:nvPr/>
          </p:nvSpPr>
          <p:spPr bwMode="auto">
            <a:xfrm>
              <a:off x="5715000" y="1447800"/>
              <a:ext cx="3200400" cy="646331"/>
            </a:xfrm>
            <a:prstGeom prst="rect">
              <a:avLst/>
            </a:prstGeom>
            <a:noFill/>
            <a:ln w="9525">
              <a:noFill/>
              <a:miter lim="800000"/>
              <a:headEnd/>
              <a:tailEnd/>
            </a:ln>
          </p:spPr>
          <p:txBody>
            <a:bodyPr wrap="square">
              <a:spAutoFit/>
            </a:bodyPr>
            <a:lstStyle/>
            <a:p>
              <a:r>
                <a:rPr lang="en-US" b="1" i="1" dirty="0">
                  <a:solidFill>
                    <a:schemeClr val="bg1"/>
                  </a:solidFill>
                </a:rPr>
                <a:t>Concept Caching:</a:t>
              </a:r>
            </a:p>
            <a:p>
              <a:r>
                <a:rPr lang="en-US" b="1" i="1" dirty="0">
                  <a:solidFill>
                    <a:schemeClr val="bg1"/>
                  </a:solidFill>
                </a:rPr>
                <a:t>Vietnam</a:t>
              </a:r>
            </a:p>
          </p:txBody>
        </p:sp>
        <p:sp>
          <p:nvSpPr>
            <p:cNvPr id="8" name="TextBox 7"/>
            <p:cNvSpPr txBox="1"/>
            <p:nvPr/>
          </p:nvSpPr>
          <p:spPr>
            <a:xfrm>
              <a:off x="5715000" y="5943600"/>
              <a:ext cx="2895600" cy="276999"/>
            </a:xfrm>
            <a:prstGeom prst="rect">
              <a:avLst/>
            </a:prstGeom>
            <a:noFill/>
          </p:spPr>
          <p:txBody>
            <a:bodyPr wrap="square" rtlCol="0">
              <a:spAutoFit/>
            </a:bodyPr>
            <a:lstStyle/>
            <a:p>
              <a:r>
                <a:rPr lang="en-US" sz="1200" dirty="0" smtClean="0"/>
                <a:t>© Barbara Weightman</a:t>
              </a:r>
              <a:endParaRPr lang="en-US" sz="12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447800"/>
            <a:ext cx="8229600" cy="6172200"/>
          </a:xfrm>
        </p:spPr>
        <p:txBody>
          <a:bodyPr/>
          <a:lstStyle/>
          <a:p>
            <a:pPr marL="0" indent="0" eaLnBrk="1" hangingPunct="1">
              <a:buNone/>
              <a:defRPr/>
            </a:pPr>
            <a:r>
              <a:rPr lang="en-US" dirty="0" smtClean="0">
                <a:latin typeface="Bookman Old Style" pitchFamily="18" charset="0"/>
              </a:rPr>
              <a:t>Armed Conflict and Civil War</a:t>
            </a:r>
          </a:p>
          <a:p>
            <a:pPr marL="0" indent="0" eaLnBrk="1" hangingPunct="1">
              <a:buNone/>
              <a:defRPr/>
            </a:pPr>
            <a:r>
              <a:rPr lang="en-US" dirty="0" smtClean="0">
                <a:latin typeface="Bookman Old Style" pitchFamily="18" charset="0"/>
              </a:rPr>
              <a:t>Environmental Conditions: </a:t>
            </a:r>
          </a:p>
          <a:p>
            <a:pPr eaLnBrk="1" hangingPunct="1">
              <a:defRPr/>
            </a:pPr>
            <a:r>
              <a:rPr lang="en-US" sz="2800" dirty="0" smtClean="0">
                <a:latin typeface="Bookman Old Style" pitchFamily="18" charset="0"/>
              </a:rPr>
              <a:t>Earthquakes </a:t>
            </a:r>
          </a:p>
          <a:p>
            <a:pPr eaLnBrk="1" hangingPunct="1">
              <a:defRPr/>
            </a:pPr>
            <a:r>
              <a:rPr lang="en-US" sz="2800" dirty="0" smtClean="0">
                <a:latin typeface="Bookman Old Style" pitchFamily="18" charset="0"/>
              </a:rPr>
              <a:t>Hurricanes</a:t>
            </a:r>
          </a:p>
          <a:p>
            <a:pPr eaLnBrk="1" hangingPunct="1">
              <a:defRPr/>
            </a:pPr>
            <a:r>
              <a:rPr lang="en-US" sz="2800" dirty="0" smtClean="0">
                <a:latin typeface="Bookman Old Style" pitchFamily="18" charset="0"/>
              </a:rPr>
              <a:t>Volcanoes</a:t>
            </a: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sp>
        <p:nvSpPr>
          <p:cNvPr id="53251" name="TextBox 4"/>
          <p:cNvSpPr txBox="1">
            <a:spLocks noChangeArrowheads="1"/>
          </p:cNvSpPr>
          <p:nvPr/>
        </p:nvSpPr>
        <p:spPr bwMode="auto">
          <a:xfrm>
            <a:off x="3836142" y="2667000"/>
            <a:ext cx="3505200" cy="646112"/>
          </a:xfrm>
          <a:prstGeom prst="rect">
            <a:avLst/>
          </a:prstGeom>
          <a:noFill/>
          <a:ln w="9525">
            <a:noFill/>
            <a:miter lim="800000"/>
            <a:headEnd/>
            <a:tailEnd/>
          </a:ln>
        </p:spPr>
        <p:txBody>
          <a:bodyPr wrap="square">
            <a:spAutoFit/>
          </a:bodyPr>
          <a:lstStyle/>
          <a:p>
            <a:r>
              <a:rPr lang="en-US" i="1" dirty="0">
                <a:solidFill>
                  <a:schemeClr val="bg1"/>
                </a:solidFill>
              </a:rPr>
              <a:t>Concept Caching:</a:t>
            </a:r>
          </a:p>
          <a:p>
            <a:r>
              <a:rPr lang="en-US" i="1" dirty="0">
                <a:solidFill>
                  <a:schemeClr val="bg1"/>
                </a:solidFill>
              </a:rPr>
              <a:t>Mount Vesuvius</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  </a:t>
            </a:r>
            <a:endParaRPr lang="en-US"/>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grpSp>
        <p:nvGrpSpPr>
          <p:cNvPr id="10" name="Group 9"/>
          <p:cNvGrpSpPr/>
          <p:nvPr/>
        </p:nvGrpSpPr>
        <p:grpSpPr>
          <a:xfrm>
            <a:off x="3733800" y="2514600"/>
            <a:ext cx="5029200" cy="3858399"/>
            <a:chOff x="3733800" y="2514600"/>
            <a:chExt cx="5029200" cy="3858399"/>
          </a:xfrm>
        </p:grpSpPr>
        <p:pic>
          <p:nvPicPr>
            <p:cNvPr id="51202" name="Picture 2" descr="http://www.conceptcaching.com/ccache_img/pico_de_orizaba.jpg">
              <a:hlinkClick r:id="rId3"/>
            </p:cNvPr>
            <p:cNvPicPr>
              <a:picLocks noChangeAspect="1" noChangeArrowheads="1"/>
            </p:cNvPicPr>
            <p:nvPr/>
          </p:nvPicPr>
          <p:blipFill>
            <a:blip r:embed="rId4" cstate="print"/>
            <a:srcRect/>
            <a:stretch>
              <a:fillRect/>
            </a:stretch>
          </p:blipFill>
          <p:spPr bwMode="auto">
            <a:xfrm>
              <a:off x="3733800" y="2514600"/>
              <a:ext cx="5029200" cy="3657600"/>
            </a:xfrm>
            <a:prstGeom prst="rect">
              <a:avLst/>
            </a:prstGeom>
            <a:noFill/>
          </p:spPr>
        </p:pic>
        <p:sp>
          <p:nvSpPr>
            <p:cNvPr id="8" name="TextBox 7"/>
            <p:cNvSpPr txBox="1"/>
            <p:nvPr/>
          </p:nvSpPr>
          <p:spPr>
            <a:xfrm>
              <a:off x="3733800" y="2590800"/>
              <a:ext cx="5029200" cy="646331"/>
            </a:xfrm>
            <a:prstGeom prst="rect">
              <a:avLst/>
            </a:prstGeom>
            <a:noFill/>
          </p:spPr>
          <p:txBody>
            <a:bodyPr wrap="square" rtlCol="0">
              <a:spAutoFit/>
            </a:bodyPr>
            <a:lstStyle/>
            <a:p>
              <a:r>
                <a:rPr lang="en-US" dirty="0" smtClean="0">
                  <a:solidFill>
                    <a:schemeClr val="bg1"/>
                  </a:solidFill>
                </a:rPr>
                <a:t>Concept Caching: </a:t>
              </a:r>
            </a:p>
            <a:p>
              <a:r>
                <a:rPr lang="es-ES" dirty="0" smtClean="0">
                  <a:solidFill>
                    <a:schemeClr val="bg1"/>
                  </a:solidFill>
                </a:rPr>
                <a:t>Pico de Orizaba Pan American </a:t>
              </a:r>
              <a:r>
                <a:rPr lang="es-ES" dirty="0" err="1" smtClean="0">
                  <a:solidFill>
                    <a:schemeClr val="bg1"/>
                  </a:solidFill>
                </a:rPr>
                <a:t>Highway</a:t>
              </a:r>
              <a:r>
                <a:rPr lang="es-ES" dirty="0" smtClean="0">
                  <a:solidFill>
                    <a:schemeClr val="bg1"/>
                  </a:solidFill>
                </a:rPr>
                <a:t> </a:t>
              </a:r>
              <a:endParaRPr lang="en-US" dirty="0">
                <a:solidFill>
                  <a:schemeClr val="bg1"/>
                </a:solidFill>
              </a:endParaRPr>
            </a:p>
          </p:txBody>
        </p:sp>
        <p:sp>
          <p:nvSpPr>
            <p:cNvPr id="9" name="TextBox 8"/>
            <p:cNvSpPr txBox="1"/>
            <p:nvPr/>
          </p:nvSpPr>
          <p:spPr>
            <a:xfrm>
              <a:off x="3733800" y="6096000"/>
              <a:ext cx="2286000" cy="276999"/>
            </a:xfrm>
            <a:prstGeom prst="rect">
              <a:avLst/>
            </a:prstGeom>
            <a:noFill/>
          </p:spPr>
          <p:txBody>
            <a:bodyPr wrap="square" rtlCol="0">
              <a:spAutoFit/>
            </a:bodyPr>
            <a:lstStyle/>
            <a:p>
              <a:r>
                <a:rPr lang="en-US" sz="1200" dirty="0" smtClean="0"/>
                <a:t>© Barbara Weightman</a:t>
              </a:r>
              <a:endParaRPr lang="en-US" sz="1200"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pPr eaLnBrk="1" hangingPunct="1"/>
            <a:r>
              <a:rPr lang="en-US" sz="4000" smtClean="0">
                <a:latin typeface="Bookman Old Style" pitchFamily="18" charset="0"/>
              </a:rPr>
              <a:t>Guest Field Note</a:t>
            </a:r>
            <a:br>
              <a:rPr lang="en-US" sz="4000" smtClean="0">
                <a:latin typeface="Bookman Old Style" pitchFamily="18" charset="0"/>
              </a:rPr>
            </a:br>
            <a:r>
              <a:rPr lang="en-US" sz="2700" smtClean="0">
                <a:latin typeface="Bookman Old Style" pitchFamily="18" charset="0"/>
              </a:rPr>
              <a:t>Plymouth, Montserrat </a:t>
            </a: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75" name="Rectangle 6"/>
          <p:cNvSpPr>
            <a:spLocks noChangeArrowheads="1"/>
          </p:cNvSpPr>
          <p:nvPr/>
        </p:nvSpPr>
        <p:spPr bwMode="auto">
          <a:xfrm>
            <a:off x="152400" y="1524000"/>
            <a:ext cx="8686800" cy="2862263"/>
          </a:xfrm>
          <a:prstGeom prst="rect">
            <a:avLst/>
          </a:prstGeom>
          <a:noFill/>
          <a:ln w="9525">
            <a:noFill/>
            <a:miter lim="800000"/>
            <a:headEnd/>
            <a:tailEnd/>
          </a:ln>
        </p:spPr>
        <p:txBody>
          <a:bodyPr>
            <a:spAutoFit/>
          </a:bodyPr>
          <a:lstStyle/>
          <a:p>
            <a:pPr algn="just"/>
            <a:r>
              <a:rPr lang="en-US" dirty="0">
                <a:latin typeface="Bookman Old Style" pitchFamily="18" charset="0"/>
              </a:rPr>
              <a:t>“This photo shows the damage caused by the 1995 eruption of the </a:t>
            </a:r>
            <a:r>
              <a:rPr lang="en-US" dirty="0" err="1">
                <a:latin typeface="Bookman Old Style" pitchFamily="18" charset="0"/>
              </a:rPr>
              <a:t>Sourfriere</a:t>
            </a:r>
            <a:r>
              <a:rPr lang="en-US" dirty="0">
                <a:latin typeface="Bookman Old Style" pitchFamily="18" charset="0"/>
              </a:rPr>
              <a:t> Hills volcano on the Caribbean Island of Montserrat… Many Montserratians fled to the United States when Plymouth was destroyed and were given “temporary protected” immigration status. The U.S. government told Montserratian refugees to leave in 2005—not because the volcanic crisis was over or because the housing crisis caused by the volcano was solved. Rather, the U.S. government expected the volcanic crisis to last at least 10 more years; so, the </a:t>
            </a:r>
            <a:r>
              <a:rPr lang="en-US" dirty="0" err="1">
                <a:latin typeface="Bookman Old Style" pitchFamily="18" charset="0"/>
              </a:rPr>
              <a:t>Monsterratians</a:t>
            </a:r>
            <a:r>
              <a:rPr lang="en-US" dirty="0">
                <a:latin typeface="Bookman Old Style" pitchFamily="18" charset="0"/>
              </a:rPr>
              <a:t> no longer qualified as “temporary” refugees.”</a:t>
            </a:r>
          </a:p>
          <a:p>
            <a:endParaRPr lang="en-US" dirty="0"/>
          </a:p>
        </p:txBody>
      </p:sp>
      <p:pic>
        <p:nvPicPr>
          <p:cNvPr id="6" name="Picture 5" descr="fou10e_fig_03_10.jpg"/>
          <p:cNvPicPr>
            <a:picLocks noChangeAspect="1"/>
          </p:cNvPicPr>
          <p:nvPr/>
        </p:nvPicPr>
        <p:blipFill>
          <a:blip r:embed="rId3" cstate="print"/>
          <a:stretch>
            <a:fillRect/>
          </a:stretch>
        </p:blipFill>
        <p:spPr>
          <a:xfrm>
            <a:off x="2819400" y="3962400"/>
            <a:ext cx="3467100" cy="246907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p:nvPr>
        </p:nvSpPr>
        <p:spPr>
          <a:xfrm>
            <a:off x="457200" y="1219200"/>
            <a:ext cx="8534400" cy="5284787"/>
          </a:xfrm>
        </p:spPr>
        <p:txBody>
          <a:bodyPr/>
          <a:lstStyle/>
          <a:p>
            <a:pPr marL="0" indent="0" eaLnBrk="1" hangingPunct="1">
              <a:buNone/>
            </a:pPr>
            <a:r>
              <a:rPr lang="en-US" b="1" dirty="0" smtClean="0">
                <a:latin typeface="Bookman Old Style" pitchFamily="18" charset="0"/>
              </a:rPr>
              <a:t>Culture and Traditions </a:t>
            </a:r>
          </a:p>
          <a:p>
            <a:pPr eaLnBrk="1" hangingPunct="1"/>
            <a:r>
              <a:rPr lang="en-US" sz="2800" dirty="0" smtClean="0">
                <a:latin typeface="Bookman Old Style" pitchFamily="18" charset="0"/>
              </a:rPr>
              <a:t>People who fear that their culture and traditions will not survive a major political transition, and who are able to migrate to places they perceive as safer, will often do so.</a:t>
            </a:r>
          </a:p>
          <a:p>
            <a:pPr marL="0" indent="0" eaLnBrk="1" hangingPunct="1">
              <a:buNone/>
            </a:pPr>
            <a:r>
              <a:rPr lang="en-US" b="1" dirty="0" smtClean="0">
                <a:latin typeface="Bookman Old Style" pitchFamily="18" charset="0"/>
              </a:rPr>
              <a:t>Technological </a:t>
            </a:r>
            <a:r>
              <a:rPr lang="en-US" b="1" dirty="0">
                <a:latin typeface="Bookman Old Style" pitchFamily="18" charset="0"/>
              </a:rPr>
              <a:t>A</a:t>
            </a:r>
            <a:r>
              <a:rPr lang="en-US" b="1" dirty="0" smtClean="0">
                <a:latin typeface="Bookman Old Style" pitchFamily="18" charset="0"/>
              </a:rPr>
              <a:t>dvances</a:t>
            </a:r>
          </a:p>
          <a:p>
            <a:pPr eaLnBrk="1" hangingPunct="1"/>
            <a:r>
              <a:rPr lang="en-US" sz="2800" dirty="0" smtClean="0">
                <a:latin typeface="Bookman Old Style" pitchFamily="18" charset="0"/>
              </a:rPr>
              <a:t>Television, radio, cell phones, and telephone stimulate millions of people to migrate by relaying information about relatives, opportunities, and already established communities in destination lands.</a:t>
            </a: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dirty="0" smtClean="0"/>
              <a:t>© 2012 John Wiley &amp; Sons, Inc. All rights reserved.  </a:t>
            </a:r>
            <a:endParaRPr lang="en-US" dirty="0"/>
          </a:p>
        </p:txBody>
      </p:sp>
      <p:sp>
        <p:nvSpPr>
          <p:cNvPr id="5" name="Rectangle 2"/>
          <p:cNvSpPr txBox="1">
            <a:spLocks noChangeArrowheads="1"/>
          </p:cNvSpPr>
          <p:nvPr/>
        </p:nvSpPr>
        <p:spPr bwMode="auto">
          <a:xfrm>
            <a:off x="609600" y="1524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85888"/>
            <a:ext cx="8229600" cy="5853112"/>
          </a:xfrm>
        </p:spPr>
        <p:txBody>
          <a:bodyPr/>
          <a:lstStyle/>
          <a:p>
            <a:pPr marL="0" indent="0" eaLnBrk="1" hangingPunct="1">
              <a:buNone/>
              <a:defRPr/>
            </a:pPr>
            <a:r>
              <a:rPr lang="en-US" b="1" dirty="0">
                <a:latin typeface="Bookman Old Style" pitchFamily="18" charset="0"/>
              </a:rPr>
              <a:t>Technological Advances</a:t>
            </a:r>
          </a:p>
          <a:p>
            <a:pPr eaLnBrk="1" hangingPunct="1">
              <a:defRPr/>
            </a:pPr>
            <a:r>
              <a:rPr lang="en-US" sz="2800" b="1" dirty="0" smtClean="0">
                <a:latin typeface="Bookman Old Style" pitchFamily="18" charset="0"/>
              </a:rPr>
              <a:t>Kinship links: </a:t>
            </a:r>
            <a:r>
              <a:rPr lang="en-US" sz="2800" dirty="0" smtClean="0">
                <a:latin typeface="Bookman Old Style" pitchFamily="18" charset="0"/>
              </a:rPr>
              <a:t>Communication strengthens</a:t>
            </a:r>
            <a:r>
              <a:rPr lang="en-US" sz="2800" b="1" dirty="0" smtClean="0">
                <a:latin typeface="Bookman Old Style" pitchFamily="18" charset="0"/>
              </a:rPr>
              <a:t> </a:t>
            </a:r>
            <a:r>
              <a:rPr lang="en-US" sz="2800" dirty="0" smtClean="0">
                <a:latin typeface="Bookman Old Style" pitchFamily="18" charset="0"/>
              </a:rPr>
              <a:t>their role of push/pull factors.</a:t>
            </a:r>
          </a:p>
          <a:p>
            <a:pPr eaLnBrk="1" hangingPunct="1">
              <a:defRPr/>
            </a:pPr>
            <a:r>
              <a:rPr lang="en-US" sz="2800" b="1" dirty="0" smtClean="0">
                <a:latin typeface="Bookman Old Style" pitchFamily="18" charset="0"/>
              </a:rPr>
              <a:t>Chain migration: </a:t>
            </a:r>
            <a:r>
              <a:rPr lang="en-US" sz="2800" dirty="0" smtClean="0">
                <a:latin typeface="Bookman Old Style" pitchFamily="18" charset="0"/>
              </a:rPr>
              <a:t>flows along and through kinship links.</a:t>
            </a:r>
          </a:p>
          <a:p>
            <a:pPr eaLnBrk="1" hangingPunct="1">
              <a:defRPr/>
            </a:pPr>
            <a:r>
              <a:rPr lang="en-US" sz="2800" dirty="0">
                <a:latin typeface="Bookman Old Style" pitchFamily="18" charset="0"/>
              </a:rPr>
              <a:t>Chains of </a:t>
            </a:r>
            <a:r>
              <a:rPr lang="en-US" sz="2800" dirty="0" smtClean="0">
                <a:latin typeface="Bookman Old Style" pitchFamily="18" charset="0"/>
              </a:rPr>
              <a:t>migration built </a:t>
            </a:r>
            <a:r>
              <a:rPr lang="en-US" sz="2800" dirty="0">
                <a:latin typeface="Bookman Old Style" pitchFamily="18" charset="0"/>
              </a:rPr>
              <a:t>upon each other create </a:t>
            </a:r>
            <a:r>
              <a:rPr lang="en-US" sz="2800" b="1" dirty="0">
                <a:latin typeface="Bookman Old Style" pitchFamily="18" charset="0"/>
              </a:rPr>
              <a:t>immigration </a:t>
            </a:r>
            <a:r>
              <a:rPr lang="en-US" sz="2800" b="1" dirty="0" smtClean="0">
                <a:latin typeface="Bookman Old Style" pitchFamily="18" charset="0"/>
              </a:rPr>
              <a:t>waves </a:t>
            </a:r>
            <a:r>
              <a:rPr lang="en-US" sz="2800" dirty="0" smtClean="0">
                <a:latin typeface="Bookman Old Style" pitchFamily="18" charset="0"/>
              </a:rPr>
              <a:t>or </a:t>
            </a:r>
            <a:r>
              <a:rPr lang="en-US" sz="2800" dirty="0">
                <a:latin typeface="Bookman Old Style" pitchFamily="18" charset="0"/>
              </a:rPr>
              <a:t>swells in migration from one origin to the </a:t>
            </a:r>
            <a:r>
              <a:rPr lang="en-US" sz="2800" dirty="0" smtClean="0">
                <a:latin typeface="Bookman Old Style" pitchFamily="18" charset="0"/>
              </a:rPr>
              <a:t>same destination</a:t>
            </a:r>
            <a:r>
              <a:rPr lang="en-US" sz="2800" dirty="0">
                <a:latin typeface="Bookman Old Style" pitchFamily="18" charset="0"/>
              </a:rPr>
              <a:t>.</a:t>
            </a:r>
          </a:p>
          <a:p>
            <a:pPr marL="0" indent="0" eaLnBrk="1" hangingPunct="1">
              <a:buFont typeface="Arial" charset="0"/>
              <a:buNone/>
              <a:defRPr/>
            </a:pPr>
            <a:endParaRPr lang="en-US" dirty="0">
              <a:latin typeface="Bookman Old Style" pitchFamily="18" charset="0"/>
            </a:endParaRP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dirty="0" smtClean="0"/>
              <a:t>© 2012 John Wiley &amp; Sons, Inc. All rights reserved.  </a:t>
            </a:r>
            <a:endParaRPr lang="en-US" dirty="0"/>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What Is Migration?</a:t>
            </a:r>
            <a:endParaRPr lang="en-US" sz="3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latin typeface="Bookman Old Style" pitchFamily="18" charset="0"/>
              </a:rPr>
              <a:t>Key Question</a:t>
            </a:r>
          </a:p>
        </p:txBody>
      </p:sp>
      <p:sp>
        <p:nvSpPr>
          <p:cNvPr id="59394" name="Content Placeholder 2"/>
          <p:cNvSpPr>
            <a:spLocks noGrp="1"/>
          </p:cNvSpPr>
          <p:nvPr>
            <p:ph idx="1"/>
          </p:nvPr>
        </p:nvSpPr>
        <p:spPr/>
        <p:txBody>
          <a:bodyPr/>
          <a:lstStyle/>
          <a:p>
            <a:pPr algn="ctr" eaLnBrk="1" hangingPunct="1"/>
            <a:endParaRPr lang="en-US" dirty="0" smtClean="0">
              <a:latin typeface="Bookman Old Style" pitchFamily="18" charset="0"/>
            </a:endParaRPr>
          </a:p>
          <a:p>
            <a:pPr marL="0" indent="0" algn="ctr" eaLnBrk="1" hangingPunct="1">
              <a:buNone/>
            </a:pPr>
            <a:r>
              <a:rPr lang="en-US" sz="4000" dirty="0" smtClean="0">
                <a:latin typeface="Bookman Old Style" pitchFamily="18" charset="0"/>
              </a:rPr>
              <a:t>Where do people migrate?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7200"/>
            <a:ext cx="8229600" cy="5029200"/>
          </a:xfrm>
        </p:spPr>
        <p:txBody>
          <a:bodyPr/>
          <a:lstStyle/>
          <a:p>
            <a:pPr eaLnBrk="1" hangingPunct="1">
              <a:defRPr/>
            </a:pPr>
            <a:endParaRPr lang="en-US" b="1" dirty="0" smtClean="0">
              <a:latin typeface="Bookman Old Style" pitchFamily="18" charset="0"/>
            </a:endParaRPr>
          </a:p>
          <a:p>
            <a:pPr eaLnBrk="1" hangingPunct="1">
              <a:defRPr/>
            </a:pPr>
            <a:endParaRPr lang="en-US" b="1" dirty="0">
              <a:latin typeface="Bookman Old Style" pitchFamily="18" charset="0"/>
            </a:endParaRPr>
          </a:p>
          <a:p>
            <a:pPr eaLnBrk="1" hangingPunct="1">
              <a:defRPr/>
            </a:pPr>
            <a:r>
              <a:rPr lang="en-US" sz="2800" b="1" dirty="0" smtClean="0">
                <a:latin typeface="Bookman Old Style" pitchFamily="18" charset="0"/>
              </a:rPr>
              <a:t>Global-scale migration</a:t>
            </a:r>
            <a:r>
              <a:rPr lang="en-US" sz="2800" dirty="0" smtClean="0">
                <a:latin typeface="Bookman Old Style" pitchFamily="18" charset="0"/>
              </a:rPr>
              <a:t> </a:t>
            </a:r>
          </a:p>
          <a:p>
            <a:pPr eaLnBrk="1" hangingPunct="1">
              <a:defRPr/>
            </a:pPr>
            <a:r>
              <a:rPr lang="en-US" sz="2800" b="1" dirty="0" smtClean="0">
                <a:latin typeface="Bookman Old Style" pitchFamily="18" charset="0"/>
              </a:rPr>
              <a:t>Explorers</a:t>
            </a:r>
          </a:p>
          <a:p>
            <a:pPr eaLnBrk="1" hangingPunct="1">
              <a:defRPr/>
            </a:pPr>
            <a:r>
              <a:rPr lang="en-US" sz="2800" b="1" dirty="0" smtClean="0">
                <a:latin typeface="Bookman Old Style" pitchFamily="18" charset="0"/>
              </a:rPr>
              <a:t>Colonization</a:t>
            </a: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p>
        </p:txBody>
      </p:sp>
      <p:sp>
        <p:nvSpPr>
          <p:cNvPr id="60418" name="TextBox 1"/>
          <p:cNvSpPr txBox="1">
            <a:spLocks noChangeArrowheads="1"/>
          </p:cNvSpPr>
          <p:nvPr/>
        </p:nvSpPr>
        <p:spPr bwMode="auto">
          <a:xfrm>
            <a:off x="609600" y="1676400"/>
            <a:ext cx="8382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Global Migration Flows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3_11.jpg"/>
          <p:cNvPicPr>
            <a:picLocks noChangeAspect="1"/>
          </p:cNvPicPr>
          <p:nvPr/>
        </p:nvPicPr>
        <p:blipFill>
          <a:blip r:embed="rId3" cstate="print"/>
          <a:stretch>
            <a:fillRect/>
          </a:stretch>
        </p:blipFill>
        <p:spPr>
          <a:xfrm>
            <a:off x="304800" y="819912"/>
            <a:ext cx="8534400" cy="521817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3"/>
          <p:cNvSpPr txBox="1">
            <a:spLocks noChangeArrowheads="1"/>
          </p:cNvSpPr>
          <p:nvPr/>
        </p:nvSpPr>
        <p:spPr bwMode="auto">
          <a:xfrm>
            <a:off x="381000" y="1437144"/>
            <a:ext cx="6553200" cy="584776"/>
          </a:xfrm>
          <a:prstGeom prst="rect">
            <a:avLst/>
          </a:prstGeom>
          <a:noFill/>
          <a:ln w="9525">
            <a:noFill/>
            <a:miter lim="800000"/>
            <a:headEnd/>
            <a:tailEnd/>
          </a:ln>
        </p:spPr>
        <p:txBody>
          <a:bodyPr>
            <a:spAutoFit/>
          </a:bodyPr>
          <a:lstStyle/>
          <a:p>
            <a:r>
              <a:rPr lang="en-US" sz="3200" b="1" dirty="0">
                <a:latin typeface="Bookman Old Style" pitchFamily="18" charset="0"/>
              </a:rPr>
              <a:t>Regional </a:t>
            </a:r>
            <a:r>
              <a:rPr lang="en-US" sz="3200" b="1" dirty="0" smtClean="0">
                <a:latin typeface="Bookman Old Style" pitchFamily="18" charset="0"/>
              </a:rPr>
              <a:t>Migration Flows</a:t>
            </a:r>
            <a:endParaRPr lang="en-US" sz="3200" b="1" dirty="0">
              <a:latin typeface="Bookman Old Style" pitchFamily="18" charset="0"/>
            </a:endParaRPr>
          </a:p>
        </p:txBody>
      </p:sp>
      <p:sp>
        <p:nvSpPr>
          <p:cNvPr id="5" name="TextBox 4"/>
          <p:cNvSpPr txBox="1"/>
          <p:nvPr/>
        </p:nvSpPr>
        <p:spPr>
          <a:xfrm>
            <a:off x="381000" y="2133600"/>
            <a:ext cx="8458200" cy="2246769"/>
          </a:xfrm>
          <a:prstGeom prst="rect">
            <a:avLst/>
          </a:prstGeom>
          <a:noFill/>
        </p:spPr>
        <p:txBody>
          <a:bodyPr>
            <a:spAutoFit/>
          </a:bodyPr>
          <a:lstStyle/>
          <a:p>
            <a:pPr marL="457200" indent="-457200">
              <a:buFont typeface="Arial"/>
              <a:buChar char="•"/>
              <a:defRPr/>
            </a:pPr>
            <a:r>
              <a:rPr lang="en-US" sz="2800" dirty="0">
                <a:latin typeface="Bookman Old Style" pitchFamily="18" charset="0"/>
              </a:rPr>
              <a:t>Economic </a:t>
            </a:r>
            <a:r>
              <a:rPr lang="en-US" sz="2800" dirty="0" smtClean="0">
                <a:latin typeface="Bookman Old Style" pitchFamily="18" charset="0"/>
              </a:rPr>
              <a:t>opportunities</a:t>
            </a:r>
            <a:endParaRPr lang="en-US" sz="2800" dirty="0">
              <a:latin typeface="Bookman Old Style" pitchFamily="18" charset="0"/>
            </a:endParaRPr>
          </a:p>
          <a:p>
            <a:pPr marL="914400" lvl="1" indent="-457200">
              <a:buFont typeface="Arial"/>
              <a:buChar char="•"/>
              <a:defRPr/>
            </a:pPr>
            <a:r>
              <a:rPr lang="en-US" sz="2800" b="1" dirty="0" smtClean="0">
                <a:latin typeface="Bookman Old Style" pitchFamily="18" charset="0"/>
              </a:rPr>
              <a:t>Islands </a:t>
            </a:r>
            <a:r>
              <a:rPr lang="en-US" sz="2800" b="1" dirty="0">
                <a:latin typeface="Bookman Old Style" pitchFamily="18" charset="0"/>
              </a:rPr>
              <a:t>of </a:t>
            </a:r>
            <a:r>
              <a:rPr lang="en-US" sz="2800" b="1" dirty="0" smtClean="0">
                <a:latin typeface="Bookman Old Style" pitchFamily="18" charset="0"/>
              </a:rPr>
              <a:t>development</a:t>
            </a:r>
          </a:p>
          <a:p>
            <a:pPr marL="914400" lvl="1" indent="-457200">
              <a:buFont typeface="Arial"/>
              <a:buChar char="•"/>
              <a:defRPr/>
            </a:pPr>
            <a:r>
              <a:rPr lang="en-US" sz="2800" dirty="0" smtClean="0">
                <a:latin typeface="Bookman Old Style" pitchFamily="18" charset="0"/>
              </a:rPr>
              <a:t>Role of globalization and colonialism</a:t>
            </a:r>
          </a:p>
          <a:p>
            <a:pPr marL="457200" indent="-457200">
              <a:buFont typeface="Arial"/>
              <a:buChar char="•"/>
              <a:defRPr/>
            </a:pPr>
            <a:r>
              <a:rPr lang="en-US" sz="2800" dirty="0" smtClean="0">
                <a:latin typeface="Bookman Old Style" pitchFamily="18" charset="0"/>
              </a:rPr>
              <a:t>Reconnection </a:t>
            </a:r>
            <a:r>
              <a:rPr lang="en-US" sz="2800" dirty="0">
                <a:latin typeface="Bookman Old Style" pitchFamily="18" charset="0"/>
              </a:rPr>
              <a:t>of cultural </a:t>
            </a:r>
            <a:r>
              <a:rPr lang="en-US" sz="2800" dirty="0" smtClean="0">
                <a:latin typeface="Bookman Old Style" pitchFamily="18" charset="0"/>
              </a:rPr>
              <a:t>groups</a:t>
            </a:r>
            <a:endParaRPr lang="en-US" sz="2800" dirty="0">
              <a:latin typeface="Bookman Old Style" pitchFamily="18" charset="0"/>
            </a:endParaRPr>
          </a:p>
          <a:p>
            <a:pPr marL="457200" indent="-457200">
              <a:buFont typeface="Arial" pitchFamily="34" charset="0"/>
              <a:buChar char="•"/>
              <a:defRPr/>
            </a:pPr>
            <a:r>
              <a:rPr lang="en-US" sz="2800" dirty="0">
                <a:latin typeface="Bookman Old Style" pitchFamily="18" charset="0"/>
              </a:rPr>
              <a:t>Conflict and war</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609600"/>
            <a:ext cx="8229600" cy="6019800"/>
          </a:xfrm>
        </p:spPr>
        <p:txBody>
          <a:bodyPr/>
          <a:lstStyle/>
          <a:p>
            <a:pPr algn="ctr" eaLnBrk="1" hangingPunct="1">
              <a:lnSpc>
                <a:spcPct val="90000"/>
              </a:lnSpc>
              <a:defRPr/>
            </a:pPr>
            <a:endParaRPr lang="en-US" dirty="0" smtClean="0">
              <a:latin typeface="Bookman Old Style" pitchFamily="18" charset="0"/>
            </a:endParaRPr>
          </a:p>
          <a:p>
            <a:pPr marL="0" indent="0" algn="ctr" eaLnBrk="1" hangingPunct="1">
              <a:lnSpc>
                <a:spcPct val="90000"/>
              </a:lnSpc>
              <a:buFont typeface="Arial" charset="0"/>
              <a:buNone/>
              <a:defRPr/>
            </a:pPr>
            <a:r>
              <a:rPr lang="en-US" dirty="0" smtClean="0">
                <a:latin typeface="Bookman Old Style" pitchFamily="18" charset="0"/>
              </a:rPr>
              <a:t> </a:t>
            </a:r>
            <a:r>
              <a:rPr lang="en-US" sz="3600" b="1" dirty="0" smtClean="0">
                <a:latin typeface="Bookman Old Style" pitchFamily="18" charset="0"/>
              </a:rPr>
              <a:t>What Is Migration?</a:t>
            </a:r>
          </a:p>
          <a:p>
            <a:pPr marL="0" indent="0" algn="ctr" eaLnBrk="1" hangingPunct="1">
              <a:lnSpc>
                <a:spcPct val="90000"/>
              </a:lnSpc>
              <a:buFont typeface="Arial" charset="0"/>
              <a:buNone/>
              <a:defRPr/>
            </a:pPr>
            <a:endParaRPr lang="en-US" sz="3600" b="1" dirty="0" smtClean="0">
              <a:latin typeface="Bookman Old Style" pitchFamily="18" charset="0"/>
            </a:endParaRPr>
          </a:p>
          <a:p>
            <a:pPr marL="0" indent="0" algn="ctr" eaLnBrk="1" hangingPunct="1">
              <a:lnSpc>
                <a:spcPct val="90000"/>
              </a:lnSpc>
              <a:buFont typeface="Arial" charset="0"/>
              <a:buNone/>
              <a:defRPr/>
            </a:pPr>
            <a:endParaRPr lang="en-US" sz="1500" dirty="0" smtClean="0">
              <a:latin typeface="Bookman Old Style" pitchFamily="18" charset="0"/>
            </a:endParaRPr>
          </a:p>
          <a:p>
            <a:pPr eaLnBrk="1" hangingPunct="1">
              <a:lnSpc>
                <a:spcPct val="90000"/>
              </a:lnSpc>
              <a:defRPr/>
            </a:pPr>
            <a:r>
              <a:rPr lang="en-US" dirty="0" smtClean="0">
                <a:latin typeface="Bookman Old Style" pitchFamily="18" charset="0"/>
              </a:rPr>
              <a:t>Movement is inherently </a:t>
            </a:r>
            <a:r>
              <a:rPr lang="en-US" b="1" dirty="0" smtClean="0">
                <a:latin typeface="Bookman Old Style" pitchFamily="18" charset="0"/>
              </a:rPr>
              <a:t>geographical</a:t>
            </a:r>
            <a:r>
              <a:rPr lang="en-US" dirty="0" smtClean="0">
                <a:latin typeface="Bookman Old Style" pitchFamily="18" charset="0"/>
              </a:rPr>
              <a:t>.</a:t>
            </a:r>
          </a:p>
          <a:p>
            <a:pPr lvl="1" eaLnBrk="1" hangingPunct="1">
              <a:lnSpc>
                <a:spcPct val="90000"/>
              </a:lnSpc>
              <a:defRPr/>
            </a:pPr>
            <a:r>
              <a:rPr lang="en-US" sz="2400" dirty="0" smtClean="0">
                <a:latin typeface="Bookman Old Style" pitchFamily="18" charset="0"/>
              </a:rPr>
              <a:t> </a:t>
            </a:r>
            <a:r>
              <a:rPr lang="en-US" dirty="0" smtClean="0">
                <a:latin typeface="Bookman Old Style" pitchFamily="18" charset="0"/>
              </a:rPr>
              <a:t>Movement changes places.</a:t>
            </a:r>
          </a:p>
          <a:p>
            <a:pPr lvl="2" eaLnBrk="1" hangingPunct="1">
              <a:lnSpc>
                <a:spcPct val="90000"/>
              </a:lnSpc>
              <a:defRPr/>
            </a:pPr>
            <a:r>
              <a:rPr lang="en-US" sz="2600" dirty="0" smtClean="0">
                <a:latin typeface="Bookman Old Style" pitchFamily="18" charset="0"/>
              </a:rPr>
              <a:t>Where people leave, and where they go.</a:t>
            </a:r>
          </a:p>
          <a:p>
            <a:pPr eaLnBrk="1" hangingPunct="1">
              <a:lnSpc>
                <a:spcPct val="90000"/>
              </a:lnSpc>
              <a:defRPr/>
            </a:pPr>
            <a:r>
              <a:rPr lang="en-US" dirty="0" smtClean="0">
                <a:latin typeface="Bookman Old Style" pitchFamily="18" charset="0"/>
              </a:rPr>
              <a:t>All movement involves leaving home.</a:t>
            </a:r>
          </a:p>
          <a:p>
            <a:pPr eaLnBrk="1" hangingPunct="1">
              <a:lnSpc>
                <a:spcPct val="90000"/>
              </a:lnSpc>
              <a:buFont typeface="Wingdings" pitchFamily="2" charset="2"/>
              <a:buNone/>
              <a:defRPr/>
            </a:pPr>
            <a:r>
              <a:rPr lang="en-US" dirty="0" smtClean="0">
                <a:latin typeface="Bookman Old Style" pitchFamily="18" charset="0"/>
              </a:rPr>
              <a:t>  </a:t>
            </a:r>
          </a:p>
          <a:p>
            <a:pPr eaLnBrk="1" hangingPunct="1">
              <a:lnSpc>
                <a:spcPct val="90000"/>
              </a:lnSpc>
              <a:buFont typeface="Wingdings" pitchFamily="2" charset="2"/>
              <a:buNone/>
              <a:defRPr/>
            </a:pPr>
            <a:r>
              <a:rPr lang="en-US" dirty="0" smtClean="0">
                <a:latin typeface="Bookman Old Style" pitchFamily="18" charset="0"/>
              </a:rPr>
              <a:t>	</a:t>
            </a:r>
          </a:p>
          <a:p>
            <a:pPr eaLnBrk="1" hangingPunct="1">
              <a:lnSpc>
                <a:spcPct val="90000"/>
              </a:lnSpc>
              <a:buFont typeface="Wingdings" pitchFamily="2" charset="2"/>
              <a:buNone/>
              <a:defRPr/>
            </a:pPr>
            <a:r>
              <a:rPr lang="en-US" dirty="0" smtClean="0">
                <a:latin typeface="Bookman Old Style" pitchFamily="18" charset="0"/>
              </a:rPr>
              <a:t>		</a:t>
            </a:r>
          </a:p>
          <a:p>
            <a:pPr eaLnBrk="1" hangingPunct="1">
              <a:lnSpc>
                <a:spcPct val="90000"/>
              </a:lnSpc>
              <a:buFont typeface="Wingdings" pitchFamily="2" charset="2"/>
              <a:buNone/>
              <a:defRPr/>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3_14.jpg"/>
          <p:cNvPicPr>
            <a:picLocks noChangeAspect="1"/>
          </p:cNvPicPr>
          <p:nvPr/>
        </p:nvPicPr>
        <p:blipFill>
          <a:blip r:embed="rId3" cstate="print"/>
          <a:stretch>
            <a:fillRect/>
          </a:stretch>
        </p:blipFill>
        <p:spPr>
          <a:xfrm>
            <a:off x="2380432" y="124968"/>
            <a:ext cx="4383136" cy="6352032"/>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9050"/>
            <a:ext cx="8229600" cy="1143000"/>
          </a:xfrm>
        </p:spPr>
        <p:txBody>
          <a:bodyPr/>
          <a:lstStyle/>
          <a:p>
            <a:pPr eaLnBrk="1" hangingPunct="1"/>
            <a:r>
              <a:rPr lang="en-US" smtClean="0">
                <a:latin typeface="Bookman Old Style" pitchFamily="18" charset="0"/>
              </a:rPr>
              <a:t>Field Note</a:t>
            </a:r>
          </a:p>
        </p:txBody>
      </p:sp>
      <p:sp>
        <p:nvSpPr>
          <p:cNvPr id="66562" name="Content Placeholder 2"/>
          <p:cNvSpPr>
            <a:spLocks noGrp="1"/>
          </p:cNvSpPr>
          <p:nvPr>
            <p:ph idx="1"/>
          </p:nvPr>
        </p:nvSpPr>
        <p:spPr>
          <a:xfrm>
            <a:off x="457200" y="1371600"/>
            <a:ext cx="8229600" cy="1981200"/>
          </a:xfrm>
        </p:spPr>
        <p:txBody>
          <a:bodyPr/>
          <a:lstStyle/>
          <a:p>
            <a:pPr marL="0" indent="0" algn="just" eaLnBrk="1" hangingPunct="1">
              <a:buFont typeface="Arial" charset="0"/>
              <a:buNone/>
            </a:pPr>
            <a:r>
              <a:rPr lang="en-US" sz="1600" dirty="0" smtClean="0">
                <a:latin typeface="Bookman Old Style" pitchFamily="18" charset="0"/>
              </a:rPr>
              <a:t>“Just a few miles into the West Bank, not far from Jerusalem, the expanding Israeli presence could not be missed. New settlements dot the landscape, often occupying strategic sites that are also easily defensible. These ‘facts on the ground’ will certainly complicate the effort to carve out a stable territorial order in this much-contested region. That, of course, is the goal of the settlers and their supporters, but it is salt on the wound for those who contest the Israeli right to be there in the first place.”</a:t>
            </a:r>
          </a:p>
        </p:txBody>
      </p:sp>
      <p:cxnSp>
        <p:nvCxnSpPr>
          <p:cNvPr id="4" name="Straight Connector 3"/>
          <p:cNvCxnSpPr/>
          <p:nvPr/>
        </p:nvCxnSpPr>
        <p:spPr>
          <a:xfrm>
            <a:off x="609600" y="1219200"/>
            <a:ext cx="762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fou10e_fig_03_15.jpg"/>
          <p:cNvPicPr>
            <a:picLocks noChangeAspect="1"/>
          </p:cNvPicPr>
          <p:nvPr/>
        </p:nvPicPr>
        <p:blipFill>
          <a:blip r:embed="rId3" cstate="print"/>
          <a:stretch>
            <a:fillRect/>
          </a:stretch>
        </p:blipFill>
        <p:spPr>
          <a:xfrm>
            <a:off x="2172172" y="3236910"/>
            <a:ext cx="4799656" cy="3318619"/>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1447800"/>
            <a:ext cx="7239000" cy="579438"/>
          </a:xfrm>
        </p:spPr>
        <p:txBody>
          <a:bodyPr/>
          <a:lstStyle/>
          <a:p>
            <a:pPr algn="l" eaLnBrk="1" hangingPunct="1"/>
            <a:r>
              <a:rPr lang="en-US" sz="3200" b="1" dirty="0" smtClean="0">
                <a:latin typeface="Bookman Old Style" pitchFamily="18" charset="0"/>
              </a:rPr>
              <a:t>National Migration Flows</a:t>
            </a:r>
          </a:p>
        </p:txBody>
      </p:sp>
      <p:sp>
        <p:nvSpPr>
          <p:cNvPr id="67586" name="Content Placeholder 2"/>
          <p:cNvSpPr>
            <a:spLocks noGrp="1"/>
          </p:cNvSpPr>
          <p:nvPr>
            <p:ph idx="1"/>
          </p:nvPr>
        </p:nvSpPr>
        <p:spPr>
          <a:xfrm>
            <a:off x="457200" y="2133600"/>
            <a:ext cx="8229600" cy="5029200"/>
          </a:xfrm>
        </p:spPr>
        <p:txBody>
          <a:bodyPr/>
          <a:lstStyle/>
          <a:p>
            <a:pPr eaLnBrk="1" hangingPunct="1"/>
            <a:r>
              <a:rPr lang="en-US" sz="2800" dirty="0" smtClean="0">
                <a:latin typeface="Bookman Old Style" pitchFamily="18" charset="0"/>
              </a:rPr>
              <a:t>Historically, two of the major migration flows before 1950 occurred internally in the United States and in Russia.</a:t>
            </a:r>
          </a:p>
          <a:p>
            <a:pPr eaLnBrk="1" hangingPunct="1"/>
            <a:r>
              <a:rPr lang="en-US" sz="2800" b="1" dirty="0" err="1" smtClean="0">
                <a:latin typeface="Bookman Old Style" pitchFamily="18" charset="0"/>
              </a:rPr>
              <a:t>Russification</a:t>
            </a:r>
            <a:r>
              <a:rPr lang="en-US" sz="2800" dirty="0" smtClean="0">
                <a:latin typeface="Bookman Old Style" pitchFamily="18" charset="0"/>
              </a:rPr>
              <a:t> sought to assimilate all the people in the Soviet territory into the Russian culture, during the communist period, by encouraging people to move out of Moscow and St. Petersburg and fill in the country.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1447800"/>
            <a:ext cx="3581400" cy="731838"/>
          </a:xfrm>
        </p:spPr>
        <p:txBody>
          <a:bodyPr/>
          <a:lstStyle/>
          <a:p>
            <a:pPr algn="l" eaLnBrk="1" hangingPunct="1"/>
            <a:r>
              <a:rPr lang="en-US" sz="3200" b="1" dirty="0" smtClean="0">
                <a:latin typeface="Bookman Old Style" pitchFamily="18" charset="0"/>
              </a:rPr>
              <a:t>Guest Workers</a:t>
            </a:r>
          </a:p>
        </p:txBody>
      </p:sp>
      <p:sp>
        <p:nvSpPr>
          <p:cNvPr id="68610" name="Content Placeholder 2"/>
          <p:cNvSpPr>
            <a:spLocks noGrp="1"/>
          </p:cNvSpPr>
          <p:nvPr>
            <p:ph idx="1"/>
          </p:nvPr>
        </p:nvSpPr>
        <p:spPr>
          <a:xfrm>
            <a:off x="457200" y="2133600"/>
            <a:ext cx="8229600" cy="4191000"/>
          </a:xfrm>
        </p:spPr>
        <p:txBody>
          <a:bodyPr/>
          <a:lstStyle/>
          <a:p>
            <a:pPr eaLnBrk="1" hangingPunct="1">
              <a:spcBef>
                <a:spcPts val="0"/>
              </a:spcBef>
            </a:pPr>
            <a:r>
              <a:rPr lang="en-US" sz="2600" dirty="0" smtClean="0">
                <a:latin typeface="Bookman Old Style" pitchFamily="18" charset="0"/>
              </a:rPr>
              <a:t>Millions of guest workers live outside of their home country and send remittances from their jobs home.</a:t>
            </a:r>
          </a:p>
          <a:p>
            <a:pPr eaLnBrk="1" hangingPunct="1">
              <a:spcBef>
                <a:spcPts val="0"/>
              </a:spcBef>
            </a:pPr>
            <a:r>
              <a:rPr lang="en-US" sz="2600" dirty="0" smtClean="0">
                <a:latin typeface="Bookman Old Style" pitchFamily="18" charset="0"/>
              </a:rPr>
              <a:t>Their home states are fully aware that their citizens have visas and are working abroad.</a:t>
            </a:r>
          </a:p>
          <a:p>
            <a:pPr eaLnBrk="1" hangingPunct="1">
              <a:spcBef>
                <a:spcPts val="0"/>
              </a:spcBef>
            </a:pPr>
            <a:r>
              <a:rPr lang="en-US" sz="2600" dirty="0" smtClean="0">
                <a:latin typeface="Bookman Old Style" pitchFamily="18" charset="0"/>
              </a:rPr>
              <a:t>Despite the legal status of guest workers, many employers abuse them because guest workers are often unaware of their rights.</a:t>
            </a:r>
          </a:p>
          <a:p>
            <a:pPr eaLnBrk="1" hangingPunct="1">
              <a:spcBef>
                <a:spcPts val="0"/>
              </a:spcBef>
            </a:pPr>
            <a:r>
              <a:rPr lang="en-US" sz="2600" dirty="0" smtClean="0">
                <a:latin typeface="Bookman Old Style" pitchFamily="18" charset="0"/>
              </a:rPr>
              <a:t>Guest workers are legal, documented migrants who have work visas, usually short term.</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72000"/>
          </a:xfrm>
        </p:spPr>
        <p:txBody>
          <a:bodyPr/>
          <a:lstStyle/>
          <a:p>
            <a:pPr eaLnBrk="1" hangingPunct="1">
              <a:spcBef>
                <a:spcPts val="0"/>
              </a:spcBef>
              <a:defRPr/>
            </a:pPr>
            <a:r>
              <a:rPr lang="en-US" sz="2800" dirty="0">
                <a:latin typeface="Bookman Old Style" pitchFamily="18" charset="0"/>
              </a:rPr>
              <a:t>The United Nations High Commissioner </a:t>
            </a:r>
            <a:r>
              <a:rPr lang="en-US" sz="2800" dirty="0" smtClean="0">
                <a:latin typeface="Bookman Old Style" pitchFamily="18" charset="0"/>
              </a:rPr>
              <a:t>on Refugees </a:t>
            </a:r>
            <a:r>
              <a:rPr lang="en-US" sz="2800" dirty="0">
                <a:latin typeface="Bookman Old Style" pitchFamily="18" charset="0"/>
              </a:rPr>
              <a:t>(UNHCR) estimates that 83 percent of </a:t>
            </a:r>
            <a:r>
              <a:rPr lang="en-US" sz="2800" dirty="0" smtClean="0">
                <a:latin typeface="Bookman Old Style" pitchFamily="18" charset="0"/>
              </a:rPr>
              <a:t>refugees flee </a:t>
            </a:r>
            <a:r>
              <a:rPr lang="en-US" sz="2800" dirty="0">
                <a:latin typeface="Bookman Old Style" pitchFamily="18" charset="0"/>
              </a:rPr>
              <a:t>to a country in the </a:t>
            </a:r>
            <a:r>
              <a:rPr lang="en-US" sz="2800" dirty="0" smtClean="0">
                <a:latin typeface="Bookman Old Style" pitchFamily="18" charset="0"/>
              </a:rPr>
              <a:t>same region </a:t>
            </a:r>
            <a:r>
              <a:rPr lang="en-US" sz="2800" dirty="0">
                <a:latin typeface="Bookman Old Style" pitchFamily="18" charset="0"/>
              </a:rPr>
              <a:t>as their home </a:t>
            </a:r>
            <a:r>
              <a:rPr lang="en-US" sz="2800" dirty="0" smtClean="0">
                <a:latin typeface="Bookman Old Style" pitchFamily="18" charset="0"/>
              </a:rPr>
              <a:t>country.</a:t>
            </a:r>
          </a:p>
          <a:p>
            <a:pPr eaLnBrk="1" hangingPunct="1">
              <a:spcBef>
                <a:spcPts val="0"/>
              </a:spcBef>
              <a:defRPr/>
            </a:pPr>
            <a:r>
              <a:rPr lang="en-US" sz="2800" dirty="0">
                <a:latin typeface="Bookman Old Style" pitchFamily="18" charset="0"/>
              </a:rPr>
              <a:t>The 1951 Refugee Convention </a:t>
            </a:r>
            <a:r>
              <a:rPr lang="en-US" sz="2800" dirty="0" smtClean="0">
                <a:latin typeface="Bookman Old Style" pitchFamily="18" charset="0"/>
              </a:rPr>
              <a:t>defines </a:t>
            </a:r>
            <a:r>
              <a:rPr lang="en-US" sz="2800" dirty="0">
                <a:latin typeface="Bookman Old Style" pitchFamily="18" charset="0"/>
              </a:rPr>
              <a:t>a </a:t>
            </a:r>
            <a:r>
              <a:rPr lang="en-US" sz="2800" b="1" dirty="0" smtClean="0">
                <a:latin typeface="Bookman Old Style" pitchFamily="18" charset="0"/>
              </a:rPr>
              <a:t>refugee </a:t>
            </a:r>
            <a:r>
              <a:rPr lang="en-US" sz="2800" dirty="0" smtClean="0">
                <a:latin typeface="Bookman Old Style" pitchFamily="18" charset="0"/>
              </a:rPr>
              <a:t>as </a:t>
            </a:r>
            <a:r>
              <a:rPr lang="en-US" sz="2800" dirty="0">
                <a:latin typeface="Bookman Old Style" pitchFamily="18" charset="0"/>
              </a:rPr>
              <a:t>“a person who has a wellfounded fear of being </a:t>
            </a:r>
            <a:r>
              <a:rPr lang="en-US" sz="2800" dirty="0" smtClean="0">
                <a:latin typeface="Bookman Old Style" pitchFamily="18" charset="0"/>
              </a:rPr>
              <a:t>persecuted for </a:t>
            </a:r>
            <a:r>
              <a:rPr lang="en-US" sz="2800" dirty="0">
                <a:latin typeface="Bookman Old Style" pitchFamily="18" charset="0"/>
              </a:rPr>
              <a:t>reasons of race, religion, nationality, </a:t>
            </a:r>
            <a:r>
              <a:rPr lang="en-US" sz="2800" dirty="0" smtClean="0">
                <a:latin typeface="Bookman Old Style" pitchFamily="18" charset="0"/>
              </a:rPr>
              <a:t>membership of </a:t>
            </a:r>
            <a:r>
              <a:rPr lang="en-US" sz="2800" dirty="0">
                <a:latin typeface="Bookman Old Style" pitchFamily="18" charset="0"/>
              </a:rPr>
              <a:t>a particular social group, or political opinion.”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Title 1"/>
          <p:cNvSpPr>
            <a:spLocks noGrp="1"/>
          </p:cNvSpPr>
          <p:nvPr>
            <p:ph type="title"/>
          </p:nvPr>
        </p:nvSpPr>
        <p:spPr>
          <a:xfrm>
            <a:off x="457200" y="1447800"/>
            <a:ext cx="3581400" cy="731838"/>
          </a:xfrm>
        </p:spPr>
        <p:txBody>
          <a:bodyPr/>
          <a:lstStyle/>
          <a:p>
            <a:pPr algn="l" eaLnBrk="1" hangingPunct="1"/>
            <a:r>
              <a:rPr lang="en-US" sz="3200" b="1" dirty="0" smtClean="0">
                <a:latin typeface="Bookman Old Style" pitchFamily="18" charset="0"/>
              </a:rPr>
              <a:t>Refugees</a:t>
            </a:r>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2133600"/>
            <a:ext cx="8229600" cy="4419600"/>
          </a:xfrm>
        </p:spPr>
        <p:txBody>
          <a:bodyPr/>
          <a:lstStyle/>
          <a:p>
            <a:pPr eaLnBrk="1" hangingPunct="1">
              <a:spcBef>
                <a:spcPts val="0"/>
              </a:spcBef>
            </a:pPr>
            <a:r>
              <a:rPr lang="en-US" sz="2800" b="1" dirty="0" smtClean="0">
                <a:latin typeface="Bookman Old Style" pitchFamily="18" charset="0"/>
              </a:rPr>
              <a:t>Internally displaced persons </a:t>
            </a:r>
            <a:r>
              <a:rPr lang="en-US" sz="2800" dirty="0" smtClean="0">
                <a:latin typeface="Bookman Old Style" pitchFamily="18" charset="0"/>
              </a:rPr>
              <a:t>are people who have been displaced within their own countries, but they do not cross international borders as they flee.</a:t>
            </a:r>
          </a:p>
          <a:p>
            <a:pPr eaLnBrk="1" hangingPunct="1">
              <a:spcBef>
                <a:spcPts val="0"/>
              </a:spcBef>
            </a:pPr>
            <a:r>
              <a:rPr lang="en-US" sz="2800" b="1" dirty="0" smtClean="0">
                <a:latin typeface="Bookman Old Style" pitchFamily="18" charset="0"/>
              </a:rPr>
              <a:t>Asylum</a:t>
            </a:r>
            <a:r>
              <a:rPr lang="en-US" sz="2800" dirty="0" smtClean="0">
                <a:latin typeface="Bookman Old Style" pitchFamily="18" charset="0"/>
              </a:rPr>
              <a:t>: the right to protection in the first country in which the refugee arrives.</a:t>
            </a:r>
          </a:p>
          <a:p>
            <a:pPr eaLnBrk="1" hangingPunct="1">
              <a:spcBef>
                <a:spcPts val="0"/>
              </a:spcBef>
            </a:pPr>
            <a:r>
              <a:rPr lang="en-US" sz="2800" b="1" dirty="0" smtClean="0">
                <a:latin typeface="Bookman Old Style" pitchFamily="18" charset="0"/>
              </a:rPr>
              <a:t>Repatriation</a:t>
            </a:r>
            <a:r>
              <a:rPr lang="en-US" sz="2800" dirty="0" smtClean="0">
                <a:latin typeface="Bookman Old Style" pitchFamily="18" charset="0"/>
              </a:rPr>
              <a:t>: a process by which the UNHCR helps return refugees to their homelands once violence and persecution subside.</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
        <p:nvSpPr>
          <p:cNvPr id="4" name="Title 1"/>
          <p:cNvSpPr>
            <a:spLocks noGrp="1"/>
          </p:cNvSpPr>
          <p:nvPr>
            <p:ph type="title"/>
          </p:nvPr>
        </p:nvSpPr>
        <p:spPr>
          <a:xfrm>
            <a:off x="457200" y="1447800"/>
            <a:ext cx="3581400" cy="731838"/>
          </a:xfrm>
        </p:spPr>
        <p:txBody>
          <a:bodyPr/>
          <a:lstStyle/>
          <a:p>
            <a:pPr algn="l" eaLnBrk="1" hangingPunct="1"/>
            <a:r>
              <a:rPr lang="en-US" sz="3200" b="1" dirty="0" smtClean="0">
                <a:latin typeface="Bookman Old Style" pitchFamily="18" charset="0"/>
              </a:rPr>
              <a:t>Refugees</a:t>
            </a:r>
          </a:p>
        </p:txBody>
      </p:sp>
      <p:sp>
        <p:nvSpPr>
          <p:cNvPr id="5"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3"/>
          <p:cNvSpPr txBox="1">
            <a:spLocks noChangeArrowheads="1"/>
          </p:cNvSpPr>
          <p:nvPr/>
        </p:nvSpPr>
        <p:spPr bwMode="auto">
          <a:xfrm>
            <a:off x="533400" y="5352871"/>
            <a:ext cx="8458200" cy="1200329"/>
          </a:xfrm>
          <a:prstGeom prst="rect">
            <a:avLst/>
          </a:prstGeom>
          <a:noFill/>
          <a:ln w="9525">
            <a:noFill/>
            <a:miter lim="800000"/>
            <a:headEnd/>
            <a:tailEnd/>
          </a:ln>
        </p:spPr>
        <p:txBody>
          <a:bodyPr wrap="square">
            <a:spAutoFit/>
          </a:bodyPr>
          <a:lstStyle/>
          <a:p>
            <a:r>
              <a:rPr lang="en-US" b="1" dirty="0"/>
              <a:t>Figure 3.17</a:t>
            </a:r>
          </a:p>
          <a:p>
            <a:r>
              <a:rPr lang="en-US" b="1" dirty="0"/>
              <a:t>Zaire-Rwanda border region</a:t>
            </a:r>
            <a:r>
              <a:rPr lang="en-US" dirty="0"/>
              <a:t>. Hundreds of thousands of mainly Hutu refugees stream out of a refugee camp in eastern Zaire, heading home to Rwanda in November 1996</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pic>
        <p:nvPicPr>
          <p:cNvPr id="6" name="Picture 5" descr="fou10e_fig_03_17.jpg"/>
          <p:cNvPicPr>
            <a:picLocks noChangeAspect="1"/>
          </p:cNvPicPr>
          <p:nvPr/>
        </p:nvPicPr>
        <p:blipFill>
          <a:blip r:embed="rId3" cstate="print"/>
          <a:stretch>
            <a:fillRect/>
          </a:stretch>
        </p:blipFill>
        <p:spPr>
          <a:xfrm>
            <a:off x="1373125" y="198120"/>
            <a:ext cx="6397751" cy="51220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2133601"/>
            <a:ext cx="8229600" cy="4419600"/>
          </a:xfrm>
        </p:spPr>
        <p:txBody>
          <a:bodyPr/>
          <a:lstStyle/>
          <a:p>
            <a:pPr eaLnBrk="1" hangingPunct="1">
              <a:spcBef>
                <a:spcPts val="0"/>
              </a:spcBef>
            </a:pPr>
            <a:r>
              <a:rPr lang="en-US" sz="2800" b="1" dirty="0" smtClean="0">
                <a:latin typeface="Bookman Old Style" pitchFamily="18" charset="0"/>
              </a:rPr>
              <a:t>North Africa and Southwest Asia: </a:t>
            </a:r>
            <a:r>
              <a:rPr lang="en-US" sz="2800" dirty="0" smtClean="0">
                <a:latin typeface="Bookman Old Style" pitchFamily="18" charset="0"/>
              </a:rPr>
              <a:t>This geographic region, extending from Morocco in the west to Afghanistan in the east, contains some of the world’s longest-lasting and most deeply entrenched conflicts that generate refugees.</a:t>
            </a:r>
          </a:p>
          <a:p>
            <a:pPr eaLnBrk="1" hangingPunct="1">
              <a:spcBef>
                <a:spcPts val="0"/>
              </a:spcBef>
            </a:pPr>
            <a:r>
              <a:rPr lang="en-US" sz="2800" b="1" dirty="0" smtClean="0">
                <a:latin typeface="Bookman Old Style" pitchFamily="18" charset="0"/>
              </a:rPr>
              <a:t>Africa:</a:t>
            </a:r>
            <a:r>
              <a:rPr lang="en-US" sz="2800" dirty="0" smtClean="0">
                <a:latin typeface="Bookman Old Style" pitchFamily="18" charset="0"/>
              </a:rPr>
              <a:t> 2 million refugees are accounted for by international relief agencies, but also millions more are internally displaced persons</a:t>
            </a:r>
            <a:r>
              <a:rPr lang="en-US" sz="2800" dirty="0" smtClean="0"/>
              <a:t>.</a:t>
            </a: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Title 1"/>
          <p:cNvSpPr>
            <a:spLocks noGrp="1"/>
          </p:cNvSpPr>
          <p:nvPr>
            <p:ph type="title"/>
          </p:nvPr>
        </p:nvSpPr>
        <p:spPr>
          <a:xfrm>
            <a:off x="457200" y="1447800"/>
            <a:ext cx="7543800" cy="731838"/>
          </a:xfrm>
        </p:spPr>
        <p:txBody>
          <a:bodyPr/>
          <a:lstStyle/>
          <a:p>
            <a:pPr algn="l" eaLnBrk="1" hangingPunct="1"/>
            <a:r>
              <a:rPr lang="en-US" sz="3200" b="1" dirty="0" smtClean="0">
                <a:latin typeface="Bookman Old Style" pitchFamily="18" charset="0"/>
              </a:rPr>
              <a:t>Regions of Dislocation</a:t>
            </a:r>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124200"/>
          </a:xfrm>
        </p:spPr>
        <p:txBody>
          <a:bodyPr/>
          <a:lstStyle/>
          <a:p>
            <a:pPr eaLnBrk="1" hangingPunct="1">
              <a:spcBef>
                <a:spcPts val="600"/>
              </a:spcBef>
              <a:defRPr/>
            </a:pPr>
            <a:r>
              <a:rPr lang="en-US" sz="2800" b="1" dirty="0" smtClean="0">
                <a:latin typeface="Bookman Old Style" pitchFamily="18" charset="0"/>
              </a:rPr>
              <a:t>South Asia</a:t>
            </a:r>
            <a:r>
              <a:rPr lang="en-US" sz="2800" dirty="0" smtClean="0">
                <a:latin typeface="Bookman Old Style" pitchFamily="18" charset="0"/>
              </a:rPr>
              <a:t>: is the third-ranking geographic realm, mainly because of Pakistan’s role in accommodating Afghanistan’s refugees.</a:t>
            </a:r>
          </a:p>
          <a:p>
            <a:pPr eaLnBrk="1" hangingPunct="1">
              <a:spcBef>
                <a:spcPts val="600"/>
              </a:spcBef>
              <a:defRPr/>
            </a:pPr>
            <a:r>
              <a:rPr lang="en-US" sz="2800" b="1" dirty="0" smtClean="0">
                <a:latin typeface="Bookman Old Style" pitchFamily="18" charset="0"/>
              </a:rPr>
              <a:t>Southeast Asia</a:t>
            </a:r>
            <a:r>
              <a:rPr lang="en-US" sz="2800" dirty="0" smtClean="0">
                <a:latin typeface="Bookman Old Style" pitchFamily="18" charset="0"/>
              </a:rPr>
              <a:t>: a reminder that refugee problems can change quickly.  Example: Indochina’s refugee crisis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Title 1"/>
          <p:cNvSpPr txBox="1">
            <a:spLocks/>
          </p:cNvSpPr>
          <p:nvPr/>
        </p:nvSpPr>
        <p:spPr bwMode="auto">
          <a:xfrm>
            <a:off x="457200" y="14478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Regions of Dislocation</a:t>
            </a:r>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Title 1"/>
          <p:cNvSpPr txBox="1">
            <a:spLocks/>
          </p:cNvSpPr>
          <p:nvPr/>
        </p:nvSpPr>
        <p:spPr bwMode="auto">
          <a:xfrm>
            <a:off x="457200" y="14478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Regions of Dislocation</a:t>
            </a:r>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Do People Migrate?</a:t>
            </a:r>
            <a:endParaRPr lang="en-US" sz="3600" dirty="0" smtClean="0">
              <a:latin typeface="Bookman Old Style" pitchFamily="18" charset="0"/>
            </a:endParaRPr>
          </a:p>
        </p:txBody>
      </p:sp>
      <p:sp>
        <p:nvSpPr>
          <p:cNvPr id="7" name="Rectangle 6"/>
          <p:cNvSpPr/>
          <p:nvPr/>
        </p:nvSpPr>
        <p:spPr>
          <a:xfrm>
            <a:off x="533400" y="2097866"/>
            <a:ext cx="8305800" cy="3616375"/>
          </a:xfrm>
          <a:prstGeom prst="rect">
            <a:avLst/>
          </a:prstGeom>
        </p:spPr>
        <p:txBody>
          <a:bodyPr wrap="square">
            <a:spAutoFit/>
          </a:bodyPr>
          <a:lstStyle/>
          <a:p>
            <a:pPr eaLnBrk="1" hangingPunct="1">
              <a:spcBef>
                <a:spcPts val="600"/>
              </a:spcBef>
              <a:defRPr/>
            </a:pPr>
            <a:r>
              <a:rPr lang="en-US" sz="2800" b="1" dirty="0">
                <a:latin typeface="Bookman Old Style" pitchFamily="18" charset="0"/>
              </a:rPr>
              <a:t>Europe</a:t>
            </a:r>
            <a:r>
              <a:rPr lang="en-US" sz="2800" dirty="0">
                <a:latin typeface="Bookman Old Style" pitchFamily="18" charset="0"/>
              </a:rPr>
              <a:t>: even after the cessation of armed conflict and the implementation of a peace agreement known as the Dayton Accords, the UNHCR still reports over 100,000 IDPs in the area.</a:t>
            </a:r>
          </a:p>
          <a:p>
            <a:pPr eaLnBrk="1" hangingPunct="1">
              <a:spcBef>
                <a:spcPts val="600"/>
              </a:spcBef>
              <a:defRPr/>
            </a:pPr>
            <a:r>
              <a:rPr lang="en-US" sz="2800" b="1" dirty="0">
                <a:latin typeface="Bookman Old Style" pitchFamily="18" charset="0"/>
              </a:rPr>
              <a:t>Other Regions</a:t>
            </a:r>
            <a:r>
              <a:rPr lang="en-US" sz="2800" dirty="0">
                <a:latin typeface="Bookman Old Style" pitchFamily="18" charset="0"/>
              </a:rPr>
              <a:t>: The number of refugees and internally displaced persons in other geographic realms is much </a:t>
            </a:r>
            <a:r>
              <a:rPr lang="en-US" sz="2800" dirty="0" smtClean="0">
                <a:latin typeface="Bookman Old Style" pitchFamily="18" charset="0"/>
              </a:rPr>
              <a:t>smaller.</a:t>
            </a:r>
            <a:endParaRPr lang="en-US" sz="2800" dirty="0">
              <a:latin typeface="Bookman Old Style" pitchFamily="18" charset="0"/>
            </a:endParaRPr>
          </a:p>
        </p:txBody>
      </p:sp>
    </p:spTree>
    <p:extLst>
      <p:ext uri="{BB962C8B-B14F-4D97-AF65-F5344CB8AC3E}">
        <p14:creationId xmlns:p14="http://schemas.microsoft.com/office/powerpoint/2010/main" val="170154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Types of Movement</a:t>
            </a:r>
            <a:endParaRPr lang="en-US" b="1" dirty="0"/>
          </a:p>
        </p:txBody>
      </p:sp>
      <p:sp>
        <p:nvSpPr>
          <p:cNvPr id="3" name="Content Placeholder 2"/>
          <p:cNvSpPr>
            <a:spLocks noGrp="1"/>
          </p:cNvSpPr>
          <p:nvPr>
            <p:ph idx="1"/>
          </p:nvPr>
        </p:nvSpPr>
        <p:spPr/>
        <p:txBody>
          <a:bodyPr/>
          <a:lstStyle/>
          <a:p>
            <a:pPr eaLnBrk="1" hangingPunct="1">
              <a:lnSpc>
                <a:spcPct val="90000"/>
              </a:lnSpc>
              <a:defRPr/>
            </a:pPr>
            <a:r>
              <a:rPr lang="en-US" dirty="0" smtClean="0">
                <a:latin typeface="Bookman Old Style" pitchFamily="18" charset="0"/>
              </a:rPr>
              <a:t>Cyclic</a:t>
            </a:r>
          </a:p>
          <a:p>
            <a:pPr eaLnBrk="1" hangingPunct="1">
              <a:lnSpc>
                <a:spcPct val="90000"/>
              </a:lnSpc>
              <a:defRPr/>
            </a:pPr>
            <a:r>
              <a:rPr lang="en-US" dirty="0" smtClean="0">
                <a:latin typeface="Bookman Old Style" pitchFamily="18" charset="0"/>
              </a:rPr>
              <a:t>Periodic</a:t>
            </a:r>
          </a:p>
          <a:p>
            <a:pPr eaLnBrk="1" hangingPunct="1">
              <a:lnSpc>
                <a:spcPct val="90000"/>
              </a:lnSpc>
              <a:defRPr/>
            </a:pPr>
            <a:r>
              <a:rPr lang="en-US" dirty="0" smtClean="0">
                <a:latin typeface="Bookman Old Style" pitchFamily="18" charset="0"/>
              </a:rPr>
              <a:t>Migration</a:t>
            </a:r>
            <a:endParaRPr lang="en-US" dirty="0">
              <a:latin typeface="Bookman Old Style" pitchFamily="18"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Tree>
    <p:extLst>
      <p:ext uri="{BB962C8B-B14F-4D97-AF65-F5344CB8AC3E}">
        <p14:creationId xmlns:p14="http://schemas.microsoft.com/office/powerpoint/2010/main" val="1917521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3_18.jpg"/>
          <p:cNvPicPr>
            <a:picLocks noChangeAspect="1"/>
          </p:cNvPicPr>
          <p:nvPr/>
        </p:nvPicPr>
        <p:blipFill>
          <a:blip r:embed="rId3" cstate="print"/>
          <a:stretch>
            <a:fillRect/>
          </a:stretch>
        </p:blipFill>
        <p:spPr>
          <a:xfrm>
            <a:off x="304800" y="740664"/>
            <a:ext cx="8534400" cy="5376672"/>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78850" name="Content Placeholder 2"/>
          <p:cNvSpPr>
            <a:spLocks noGrp="1"/>
          </p:cNvSpPr>
          <p:nvPr>
            <p:ph idx="1"/>
          </p:nvPr>
        </p:nvSpPr>
        <p:spPr/>
        <p:txBody>
          <a:bodyPr/>
          <a:lstStyle/>
          <a:p>
            <a:pPr marL="0" indent="0" algn="ctr" eaLnBrk="1" hangingPunct="1">
              <a:buFont typeface="Arial" charset="0"/>
              <a:buNone/>
            </a:pPr>
            <a:endParaRPr lang="en-US" dirty="0" smtClean="0"/>
          </a:p>
          <a:p>
            <a:pPr marL="0" indent="0" algn="ctr" eaLnBrk="1" hangingPunct="1">
              <a:buFont typeface="Arial" charset="0"/>
              <a:buNone/>
            </a:pPr>
            <a:endParaRPr lang="en-US" dirty="0" smtClean="0"/>
          </a:p>
          <a:p>
            <a:pPr marL="0" indent="0" algn="ctr" eaLnBrk="1" hangingPunct="1">
              <a:buFont typeface="Arial" charset="0"/>
              <a:buNone/>
            </a:pPr>
            <a:r>
              <a:rPr lang="en-US" sz="4000" dirty="0" smtClean="0">
                <a:latin typeface="Bookman Old Style" pitchFamily="18" charset="0"/>
              </a:rPr>
              <a:t>How do governments affect migration?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114800"/>
          </a:xfrm>
        </p:spPr>
        <p:txBody>
          <a:bodyPr/>
          <a:lstStyle/>
          <a:p>
            <a:pPr eaLnBrk="1" hangingPunct="1">
              <a:spcBef>
                <a:spcPts val="0"/>
              </a:spcBef>
              <a:defRPr/>
            </a:pPr>
            <a:r>
              <a:rPr lang="en-US" sz="2800" dirty="0">
                <a:latin typeface="Bookman Old Style" pitchFamily="18" charset="0"/>
              </a:rPr>
              <a:t>Oriental </a:t>
            </a:r>
            <a:r>
              <a:rPr lang="en-US" sz="2800" dirty="0" smtClean="0">
                <a:latin typeface="Bookman Old Style" pitchFamily="18" charset="0"/>
              </a:rPr>
              <a:t>Exclusion Acts </a:t>
            </a:r>
            <a:r>
              <a:rPr lang="en-US" sz="2800" dirty="0">
                <a:latin typeface="Bookman Old Style" pitchFamily="18" charset="0"/>
              </a:rPr>
              <a:t>(1882–1907</a:t>
            </a:r>
            <a:r>
              <a:rPr lang="en-US" sz="2800" dirty="0" smtClean="0">
                <a:latin typeface="Bookman Old Style" pitchFamily="18" charset="0"/>
              </a:rPr>
              <a:t>): U.S. </a:t>
            </a:r>
            <a:r>
              <a:rPr lang="en-US" sz="2800" dirty="0">
                <a:latin typeface="Bookman Old Style" pitchFamily="18" charset="0"/>
              </a:rPr>
              <a:t>Congress designed </a:t>
            </a:r>
            <a:r>
              <a:rPr lang="en-US" sz="2800" b="1" dirty="0" smtClean="0">
                <a:latin typeface="Bookman Old Style" pitchFamily="18" charset="0"/>
              </a:rPr>
              <a:t>immigration laws </a:t>
            </a:r>
            <a:r>
              <a:rPr lang="en-US" sz="2800" dirty="0">
                <a:latin typeface="Bookman Old Style" pitchFamily="18" charset="0"/>
              </a:rPr>
              <a:t>to prevent the immigration of Chinese people </a:t>
            </a:r>
            <a:r>
              <a:rPr lang="en-US" sz="2800" dirty="0" smtClean="0">
                <a:latin typeface="Bookman Old Style" pitchFamily="18" charset="0"/>
              </a:rPr>
              <a:t>to California.</a:t>
            </a:r>
          </a:p>
          <a:p>
            <a:pPr eaLnBrk="1" hangingPunct="1">
              <a:spcBef>
                <a:spcPts val="0"/>
              </a:spcBef>
              <a:defRPr/>
            </a:pPr>
            <a:r>
              <a:rPr lang="en-US" sz="2800" dirty="0">
                <a:latin typeface="Bookman Old Style" pitchFamily="18" charset="0"/>
              </a:rPr>
              <a:t>In 1901, the Australian government </a:t>
            </a:r>
            <a:r>
              <a:rPr lang="en-US" sz="2800" dirty="0" smtClean="0">
                <a:latin typeface="Bookman Old Style" pitchFamily="18" charset="0"/>
              </a:rPr>
              <a:t>approved the </a:t>
            </a:r>
            <a:r>
              <a:rPr lang="en-US" sz="2800" dirty="0">
                <a:latin typeface="Bookman Old Style" pitchFamily="18" charset="0"/>
              </a:rPr>
              <a:t>Immigration Restriction Act, which ended all </a:t>
            </a:r>
            <a:r>
              <a:rPr lang="en-US" sz="2800" dirty="0" smtClean="0">
                <a:latin typeface="Bookman Old Style" pitchFamily="18" charset="0"/>
              </a:rPr>
              <a:t>nonwhite immigration </a:t>
            </a:r>
            <a:r>
              <a:rPr lang="en-US" sz="2800" dirty="0">
                <a:latin typeface="Bookman Old Style" pitchFamily="18" charset="0"/>
              </a:rPr>
              <a:t>into the newly united </a:t>
            </a:r>
            <a:r>
              <a:rPr lang="en-US" sz="2800" dirty="0" smtClean="0">
                <a:latin typeface="Bookman Old Style" pitchFamily="18" charset="0"/>
              </a:rPr>
              <a:t>country.</a:t>
            </a:r>
          </a:p>
          <a:p>
            <a:pPr eaLnBrk="1" hangingPunct="1">
              <a:spcBef>
                <a:spcPts val="0"/>
              </a:spcBef>
              <a:defRPr/>
            </a:pPr>
            <a:r>
              <a:rPr lang="en-US" sz="2800" dirty="0" smtClean="0">
                <a:latin typeface="Bookman Old Style" pitchFamily="18" charset="0"/>
              </a:rPr>
              <a:t>White Australia Policy</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Title 1"/>
          <p:cNvSpPr txBox="1">
            <a:spLocks/>
          </p:cNvSpPr>
          <p:nvPr/>
        </p:nvSpPr>
        <p:spPr bwMode="auto">
          <a:xfrm>
            <a:off x="457200" y="16764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Legal Restrictions</a:t>
            </a:r>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How Do Governments Affect Migration?</a:t>
            </a:r>
            <a:endParaRPr lang="en-US" sz="3600" dirty="0" smtClean="0">
              <a:latin typeface="Bookman Old Styl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57200" y="2743200"/>
            <a:ext cx="8229600" cy="3581400"/>
          </a:xfrm>
        </p:spPr>
        <p:txBody>
          <a:bodyPr/>
          <a:lstStyle/>
          <a:p>
            <a:pPr eaLnBrk="1" hangingPunct="1">
              <a:spcBef>
                <a:spcPts val="0"/>
              </a:spcBef>
            </a:pPr>
            <a:r>
              <a:rPr lang="en-US" sz="2800" dirty="0" smtClean="0">
                <a:latin typeface="Bookman Old Style" pitchFamily="18" charset="0"/>
              </a:rPr>
              <a:t>The United States experienced two major waves of immigration before 1930 and is in the midst of another great wave of immigration today.</a:t>
            </a:r>
          </a:p>
          <a:p>
            <a:pPr eaLnBrk="1" hangingPunct="1">
              <a:spcBef>
                <a:spcPts val="0"/>
              </a:spcBef>
            </a:pPr>
            <a:r>
              <a:rPr lang="en-US" sz="2800" dirty="0" smtClean="0">
                <a:latin typeface="Bookman Old Style" pitchFamily="18" charset="0"/>
              </a:rPr>
              <a:t>Immigration</a:t>
            </a:r>
            <a:r>
              <a:rPr lang="en-US" sz="2800" b="1" dirty="0" smtClean="0">
                <a:latin typeface="Bookman Old Style" pitchFamily="18" charset="0"/>
              </a:rPr>
              <a:t> quotas</a:t>
            </a:r>
          </a:p>
          <a:p>
            <a:pPr eaLnBrk="1" hangingPunct="1">
              <a:spcBef>
                <a:spcPts val="0"/>
              </a:spcBef>
            </a:pPr>
            <a:r>
              <a:rPr lang="en-US" sz="2800" dirty="0" smtClean="0">
                <a:latin typeface="Bookman Old Style" pitchFamily="18" charset="0"/>
              </a:rPr>
              <a:t>National Origins Law in 1929</a:t>
            </a:r>
          </a:p>
          <a:p>
            <a:pPr eaLnBrk="1" hangingPunct="1">
              <a:spcBef>
                <a:spcPts val="0"/>
              </a:spcBef>
            </a:pPr>
            <a:r>
              <a:rPr lang="en-US" sz="2800" dirty="0" smtClean="0">
                <a:latin typeface="Bookman Old Style" pitchFamily="18" charset="0"/>
              </a:rPr>
              <a:t>Immigration and Nationality Act: 1952</a:t>
            </a:r>
          </a:p>
          <a:p>
            <a:pPr eaLnBrk="1" hangingPunct="1">
              <a:spcBef>
                <a:spcPts val="0"/>
              </a:spcBef>
            </a:pPr>
            <a:r>
              <a:rPr lang="en-US" sz="2800" dirty="0" smtClean="0">
                <a:latin typeface="Bookman Old Style" pitchFamily="18" charset="0"/>
              </a:rPr>
              <a:t>Selective immigration</a:t>
            </a:r>
          </a:p>
          <a:p>
            <a:pPr eaLnBrk="1" hangingPunct="1"/>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6" name="Title 1"/>
          <p:cNvSpPr txBox="1">
            <a:spLocks/>
          </p:cNvSpPr>
          <p:nvPr/>
        </p:nvSpPr>
        <p:spPr bwMode="auto">
          <a:xfrm>
            <a:off x="457200" y="1676400"/>
            <a:ext cx="7543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Waves of Immigration in the United States</a:t>
            </a:r>
          </a:p>
        </p:txBody>
      </p:sp>
      <p:sp>
        <p:nvSpPr>
          <p:cNvPr id="7"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How Do Governments Affect Migration?</a:t>
            </a:r>
            <a:endParaRPr lang="en-US" sz="3600" dirty="0" smtClean="0">
              <a:latin typeface="Bookman Old Style"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8237"/>
            <a:ext cx="8229600" cy="3230563"/>
          </a:xfrm>
        </p:spPr>
        <p:txBody>
          <a:bodyPr/>
          <a:lstStyle/>
          <a:p>
            <a:pPr eaLnBrk="1" hangingPunct="1">
              <a:defRPr/>
            </a:pPr>
            <a:r>
              <a:rPr lang="en-US" sz="2800" dirty="0">
                <a:latin typeface="Bookman Old Style" pitchFamily="18" charset="0"/>
              </a:rPr>
              <a:t>N</a:t>
            </a:r>
            <a:r>
              <a:rPr lang="en-US" sz="2800" dirty="0" smtClean="0">
                <a:latin typeface="Bookman Old Style" pitchFamily="18" charset="0"/>
              </a:rPr>
              <a:t>ew government policies </a:t>
            </a:r>
            <a:r>
              <a:rPr lang="en-US" sz="2800" dirty="0">
                <a:latin typeface="Bookman Old Style" pitchFamily="18" charset="0"/>
              </a:rPr>
              <a:t>affect asylum-seekers, illegal </a:t>
            </a:r>
            <a:r>
              <a:rPr lang="en-US" sz="2800" dirty="0" smtClean="0">
                <a:latin typeface="Bookman Old Style" pitchFamily="18" charset="0"/>
              </a:rPr>
              <a:t>immigrants, and </a:t>
            </a:r>
            <a:r>
              <a:rPr lang="en-US" sz="2800" dirty="0">
                <a:latin typeface="Bookman Old Style" pitchFamily="18" charset="0"/>
              </a:rPr>
              <a:t>legal </a:t>
            </a:r>
            <a:r>
              <a:rPr lang="en-US" sz="2800" dirty="0" smtClean="0">
                <a:latin typeface="Bookman Old Style" pitchFamily="18" charset="0"/>
              </a:rPr>
              <a:t>immigrants.</a:t>
            </a:r>
          </a:p>
          <a:p>
            <a:pPr eaLnBrk="1" hangingPunct="1">
              <a:defRPr/>
            </a:pPr>
            <a:r>
              <a:rPr lang="en-US" sz="2800" dirty="0" smtClean="0">
                <a:latin typeface="Bookman Old Style" pitchFamily="18" charset="0"/>
              </a:rPr>
              <a:t>9/11 Commission Report was released in 2004.</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5" name="Title 1"/>
          <p:cNvSpPr txBox="1">
            <a:spLocks/>
          </p:cNvSpPr>
          <p:nvPr/>
        </p:nvSpPr>
        <p:spPr bwMode="auto">
          <a:xfrm>
            <a:off x="457200" y="16764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Post–September 11</a:t>
            </a:r>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How Do Governments Affect Migration?</a:t>
            </a:r>
            <a:endParaRPr lang="en-US" sz="3600" dirty="0" smtClean="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marL="0" indent="0" eaLnBrk="1" hangingPunct="1">
              <a:lnSpc>
                <a:spcPct val="90000"/>
              </a:lnSpc>
              <a:defRPr/>
            </a:pPr>
            <a:r>
              <a:rPr lang="en-US" sz="3600" b="1" i="1" dirty="0" smtClean="0">
                <a:latin typeface="Bookman Old Style" pitchFamily="18" charset="0"/>
              </a:rPr>
              <a:t>3 Types of Movement</a:t>
            </a:r>
            <a:endParaRPr lang="en-US" sz="3600" b="1" i="1" dirty="0">
              <a:latin typeface="Bookman Old Style" pitchFamily="18" charset="0"/>
            </a:endParaRPr>
          </a:p>
        </p:txBody>
      </p:sp>
      <p:sp>
        <p:nvSpPr>
          <p:cNvPr id="23554" name="Content Placeholder 2"/>
          <p:cNvSpPr>
            <a:spLocks noGrp="1"/>
          </p:cNvSpPr>
          <p:nvPr>
            <p:ph idx="1"/>
          </p:nvPr>
        </p:nvSpPr>
        <p:spPr>
          <a:xfrm>
            <a:off x="457200" y="1143000"/>
            <a:ext cx="8229600" cy="4525963"/>
          </a:xfrm>
        </p:spPr>
        <p:txBody>
          <a:bodyPr/>
          <a:lstStyle/>
          <a:p>
            <a:pPr marL="0" indent="0" eaLnBrk="1" hangingPunct="1">
              <a:buNone/>
            </a:pPr>
            <a:r>
              <a:rPr lang="en-US" b="1" dirty="0" smtClean="0">
                <a:latin typeface="Bookman Old Style" pitchFamily="18" charset="0"/>
              </a:rPr>
              <a:t>Cyclic Movement</a:t>
            </a:r>
          </a:p>
          <a:p>
            <a:pPr eaLnBrk="1" hangingPunct="1"/>
            <a:r>
              <a:rPr lang="en-US" sz="2800" dirty="0" smtClean="0">
                <a:latin typeface="Bookman Old Style" pitchFamily="18" charset="0"/>
              </a:rPr>
              <a:t>Involves journeys that begin at our home base and bring us back to it</a:t>
            </a:r>
          </a:p>
          <a:p>
            <a:pPr eaLnBrk="1" hangingPunct="1"/>
            <a:r>
              <a:rPr lang="en-US" sz="2800" b="1" dirty="0">
                <a:latin typeface="Bookman Old Style" pitchFamily="18" charset="0"/>
              </a:rPr>
              <a:t>A</a:t>
            </a:r>
            <a:r>
              <a:rPr lang="en-US" sz="2800" b="1" dirty="0" smtClean="0">
                <a:latin typeface="Bookman Old Style" pitchFamily="18" charset="0"/>
              </a:rPr>
              <a:t>ctivity spaces - </a:t>
            </a:r>
            <a:r>
              <a:rPr lang="en-US" sz="2800" dirty="0">
                <a:latin typeface="Bookman Old Style" pitchFamily="18" charset="0"/>
              </a:rPr>
              <a:t>Regular sequences of short moves within a local </a:t>
            </a:r>
            <a:r>
              <a:rPr lang="en-US" sz="2800" dirty="0" smtClean="0">
                <a:latin typeface="Bookman Old Style" pitchFamily="18" charset="0"/>
              </a:rPr>
              <a:t>area.</a:t>
            </a:r>
            <a:endParaRPr lang="en-US" sz="2800" b="1" dirty="0" smtClean="0">
              <a:latin typeface="Bookman Old Style" pitchFamily="18" charset="0"/>
            </a:endParaRPr>
          </a:p>
          <a:p>
            <a:pPr eaLnBrk="1" hangingPunct="1"/>
            <a:r>
              <a:rPr lang="en-US" sz="2800" b="1" dirty="0" smtClean="0">
                <a:latin typeface="Bookman Old Style" pitchFamily="18" charset="0"/>
              </a:rPr>
              <a:t>Commuting – </a:t>
            </a:r>
            <a:r>
              <a:rPr lang="en-US" sz="2800" dirty="0" smtClean="0">
                <a:latin typeface="Bookman Old Style" pitchFamily="18" charset="0"/>
              </a:rPr>
              <a:t>The journey to and back from a location.</a:t>
            </a:r>
            <a:endParaRPr lang="en-US" sz="2800" b="1" dirty="0" smtClean="0">
              <a:latin typeface="Bookman Old Style" pitchFamily="18" charset="0"/>
            </a:endParaRPr>
          </a:p>
          <a:p>
            <a:pPr eaLnBrk="1" hangingPunct="1"/>
            <a:r>
              <a:rPr lang="en-US" sz="2800" dirty="0" smtClean="0">
                <a:latin typeface="Bookman Old Style" pitchFamily="18" charset="0"/>
              </a:rPr>
              <a:t>Seasonal movement</a:t>
            </a:r>
          </a:p>
          <a:p>
            <a:pPr eaLnBrk="1" hangingPunct="1"/>
            <a:r>
              <a:rPr lang="en-US" sz="2800" b="1" dirty="0" smtClean="0">
                <a:latin typeface="Bookman Old Style" pitchFamily="18" charset="0"/>
              </a:rPr>
              <a:t>Nomadism – </a:t>
            </a:r>
            <a:r>
              <a:rPr lang="en-US" sz="2800" dirty="0" smtClean="0">
                <a:latin typeface="Bookman Old Style" pitchFamily="18" charset="0"/>
              </a:rPr>
              <a:t>Involving survival, culture, and tradition.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600" b="1" i="1" dirty="0" smtClean="0">
                <a:latin typeface="Bookman Old Style" pitchFamily="18" charset="0"/>
              </a:rPr>
              <a:t>3 Types of Movement</a:t>
            </a:r>
            <a:endParaRPr lang="en-US" sz="3600" i="1" dirty="0" smtClean="0">
              <a:latin typeface="Bookman Old Style" pitchFamily="18" charset="0"/>
            </a:endParaRPr>
          </a:p>
        </p:txBody>
      </p:sp>
      <p:sp>
        <p:nvSpPr>
          <p:cNvPr id="24578" name="Rectangle 3"/>
          <p:cNvSpPr>
            <a:spLocks noGrp="1" noChangeArrowheads="1"/>
          </p:cNvSpPr>
          <p:nvPr>
            <p:ph idx="1"/>
          </p:nvPr>
        </p:nvSpPr>
        <p:spPr>
          <a:xfrm>
            <a:off x="381000" y="1295400"/>
            <a:ext cx="8534400" cy="4800600"/>
          </a:xfrm>
        </p:spPr>
        <p:txBody>
          <a:bodyPr/>
          <a:lstStyle/>
          <a:p>
            <a:pPr marL="0" indent="0" eaLnBrk="1" hangingPunct="1">
              <a:buNone/>
            </a:pPr>
            <a:r>
              <a:rPr lang="en-US" b="1" dirty="0" smtClean="0">
                <a:latin typeface="Bookman Old Style" pitchFamily="18" charset="0"/>
              </a:rPr>
              <a:t>Periodic Movement</a:t>
            </a:r>
          </a:p>
          <a:p>
            <a:pPr eaLnBrk="1" hangingPunct="1"/>
            <a:r>
              <a:rPr lang="en-US" sz="2800" dirty="0" smtClean="0">
                <a:latin typeface="Bookman Old Style" pitchFamily="18" charset="0"/>
              </a:rPr>
              <a:t>Involves a longer period of time away from the home base than cyclic movement</a:t>
            </a:r>
          </a:p>
          <a:p>
            <a:pPr eaLnBrk="1" hangingPunct="1"/>
            <a:r>
              <a:rPr lang="en-US" sz="2800" b="1" dirty="0" smtClean="0">
                <a:latin typeface="Bookman Old Style" pitchFamily="18" charset="0"/>
              </a:rPr>
              <a:t>Migrant labor </a:t>
            </a:r>
          </a:p>
          <a:p>
            <a:pPr eaLnBrk="1" hangingPunct="1"/>
            <a:r>
              <a:rPr lang="en-US" sz="2800" b="1" dirty="0" smtClean="0">
                <a:latin typeface="Bookman Old Style" pitchFamily="18" charset="0"/>
              </a:rPr>
              <a:t>Transhumance</a:t>
            </a:r>
            <a:r>
              <a:rPr lang="en-US" sz="2800" dirty="0">
                <a:latin typeface="Bookman Old Style" pitchFamily="18" charset="0"/>
              </a:rPr>
              <a:t> </a:t>
            </a:r>
            <a:r>
              <a:rPr lang="en-US" sz="2800" dirty="0" smtClean="0">
                <a:latin typeface="Bookman Old Style" pitchFamily="18" charset="0"/>
              </a:rPr>
              <a:t>– A system of pastoral farming where ranchers move livestock according to the seasonal availability of pastures.</a:t>
            </a:r>
          </a:p>
          <a:p>
            <a:pPr eaLnBrk="1" hangingPunct="1"/>
            <a:r>
              <a:rPr lang="en-US" sz="2800" dirty="0" smtClean="0">
                <a:latin typeface="Bookman Old Style" pitchFamily="18" charset="0"/>
              </a:rPr>
              <a:t>College attendance</a:t>
            </a:r>
          </a:p>
          <a:p>
            <a:pPr eaLnBrk="1" hangingPunct="1"/>
            <a:r>
              <a:rPr lang="en-US" sz="2800" dirty="0" smtClean="0">
                <a:latin typeface="Bookman Old Style" pitchFamily="18" charset="0"/>
              </a:rPr>
              <a:t>Military service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4572000"/>
          </a:xfrm>
        </p:spPr>
        <p:txBody>
          <a:bodyPr/>
          <a:lstStyle/>
          <a:p>
            <a:pPr marL="0" indent="0" eaLnBrk="1" hangingPunct="1">
              <a:buNone/>
              <a:defRPr/>
            </a:pPr>
            <a:r>
              <a:rPr lang="en-US" b="1" dirty="0" smtClean="0">
                <a:latin typeface="Bookman Old Style" pitchFamily="18" charset="0"/>
              </a:rPr>
              <a:t>Migration</a:t>
            </a:r>
          </a:p>
          <a:p>
            <a:pPr eaLnBrk="1" hangingPunct="1">
              <a:defRPr/>
            </a:pPr>
            <a:r>
              <a:rPr lang="en-US" sz="2800" dirty="0" smtClean="0">
                <a:latin typeface="Bookman Old Style" pitchFamily="18" charset="0"/>
              </a:rPr>
              <a:t>Permanent relocation across significant distances</a:t>
            </a:r>
          </a:p>
          <a:p>
            <a:pPr eaLnBrk="1" hangingPunct="1">
              <a:defRPr/>
            </a:pPr>
            <a:r>
              <a:rPr lang="en-US" sz="2800" dirty="0" smtClean="0">
                <a:latin typeface="Bookman Old Style" pitchFamily="18" charset="0"/>
              </a:rPr>
              <a:t>International migration/Transnational migration</a:t>
            </a:r>
          </a:p>
          <a:p>
            <a:pPr marL="0" indent="0" eaLnBrk="1" hangingPunct="1">
              <a:buFont typeface="Arial" charset="0"/>
              <a:buNone/>
              <a:defRPr/>
            </a:pPr>
            <a:r>
              <a:rPr lang="en-US" sz="2800" dirty="0">
                <a:latin typeface="Bookman Old Style" pitchFamily="18" charset="0"/>
              </a:rPr>
              <a:t>	</a:t>
            </a:r>
            <a:r>
              <a:rPr lang="en-US" sz="2800" dirty="0" smtClean="0">
                <a:latin typeface="Bookman Old Style" pitchFamily="18" charset="0"/>
              </a:rPr>
              <a:t>Emigrant = migrates out of country</a:t>
            </a:r>
          </a:p>
          <a:p>
            <a:pPr marL="0" indent="0" eaLnBrk="1" hangingPunct="1">
              <a:buFont typeface="Arial" charset="0"/>
              <a:buNone/>
              <a:defRPr/>
            </a:pPr>
            <a:r>
              <a:rPr lang="en-US" sz="2800" dirty="0">
                <a:latin typeface="Bookman Old Style" pitchFamily="18" charset="0"/>
              </a:rPr>
              <a:t>	</a:t>
            </a:r>
            <a:r>
              <a:rPr lang="en-US" sz="2800" dirty="0" smtClean="0">
                <a:latin typeface="Bookman Old Style" pitchFamily="18" charset="0"/>
              </a:rPr>
              <a:t>Immigrant = migrates into country</a:t>
            </a:r>
          </a:p>
          <a:p>
            <a:pPr eaLnBrk="1" hangingPunct="1">
              <a:defRPr/>
            </a:pPr>
            <a:r>
              <a:rPr lang="en-US" sz="2800" b="1" dirty="0">
                <a:latin typeface="Bookman Old Style" pitchFamily="18" charset="0"/>
              </a:rPr>
              <a:t>Internal migration</a:t>
            </a:r>
            <a:r>
              <a:rPr lang="en-US" sz="2800" dirty="0">
                <a:latin typeface="Bookman Old Style" pitchFamily="18" charset="0"/>
              </a:rPr>
              <a:t> varies according to the mobility of the </a:t>
            </a:r>
            <a:r>
              <a:rPr lang="en-US" sz="2800" dirty="0" smtClean="0">
                <a:latin typeface="Bookman Old Style" pitchFamily="18" charset="0"/>
              </a:rPr>
              <a:t>population.</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  </a:t>
            </a:r>
            <a:endParaRPr lang="en-US"/>
          </a:p>
        </p:txBody>
      </p:sp>
      <p:sp>
        <p:nvSpPr>
          <p:cNvPr id="7" name="Rectangle 2"/>
          <p:cNvSpPr>
            <a:spLocks noGrp="1" noChangeArrowheads="1"/>
          </p:cNvSpPr>
          <p:nvPr>
            <p:ph type="title"/>
          </p:nvPr>
        </p:nvSpPr>
        <p:spPr>
          <a:xfrm>
            <a:off x="457200" y="274638"/>
            <a:ext cx="8229600" cy="1143000"/>
          </a:xfrm>
        </p:spPr>
        <p:txBody>
          <a:bodyPr/>
          <a:lstStyle/>
          <a:p>
            <a:pPr eaLnBrk="1" hangingPunct="1"/>
            <a:r>
              <a:rPr lang="en-US" sz="3600" b="1" i="1" dirty="0" smtClean="0">
                <a:latin typeface="Bookman Old Style" pitchFamily="18" charset="0"/>
              </a:rPr>
              <a:t>3 Types of Movement</a:t>
            </a:r>
            <a:endParaRPr lang="en-US" sz="3600" i="1" dirty="0" smtClean="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3_04.jpg"/>
          <p:cNvPicPr>
            <a:picLocks noChangeAspect="1"/>
          </p:cNvPicPr>
          <p:nvPr/>
        </p:nvPicPr>
        <p:blipFill>
          <a:blip r:embed="rId3" cstate="print"/>
          <a:stretch>
            <a:fillRect/>
          </a:stretch>
        </p:blipFill>
        <p:spPr>
          <a:xfrm>
            <a:off x="304800" y="466344"/>
            <a:ext cx="8534400" cy="5925312"/>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10e_fig_03_05.jpg"/>
          <p:cNvPicPr>
            <a:picLocks noChangeAspect="1"/>
          </p:cNvPicPr>
          <p:nvPr/>
        </p:nvPicPr>
        <p:blipFill>
          <a:blip r:embed="rId3" cstate="print"/>
          <a:stretch>
            <a:fillRect/>
          </a:stretch>
        </p:blipFill>
        <p:spPr>
          <a:xfrm>
            <a:off x="304800" y="554736"/>
            <a:ext cx="8534400" cy="5748528"/>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2464</Words>
  <Application>Microsoft Office PowerPoint</Application>
  <PresentationFormat>On-screen Show (4:3)</PresentationFormat>
  <Paragraphs>260</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Migration</vt:lpstr>
      <vt:lpstr>Field Note:  Risking Lives for Remittances</vt:lpstr>
      <vt:lpstr>PowerPoint Presentation</vt:lpstr>
      <vt:lpstr>3 Types of Movement</vt:lpstr>
      <vt:lpstr>3 Types of Movement</vt:lpstr>
      <vt:lpstr>3 Types of Movement</vt:lpstr>
      <vt:lpstr>3 Types of Movement</vt:lpstr>
      <vt:lpstr>PowerPoint Presentation</vt:lpstr>
      <vt:lpstr>PowerPoint Presentation</vt:lpstr>
      <vt:lpstr>Key Question</vt:lpstr>
      <vt:lpstr>What Is Migration?</vt:lpstr>
      <vt:lpstr>What Is Migration?</vt:lpstr>
      <vt:lpstr>Push and Pull Factors in Voluntary Migration</vt:lpstr>
      <vt:lpstr>Push and Pull Factors in Voluntary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Guest Field Note Plymouth, Montserrat </vt:lpstr>
      <vt:lpstr>PowerPoint Presentation</vt:lpstr>
      <vt:lpstr>PowerPoint Presentation</vt:lpstr>
      <vt:lpstr>Key Question</vt:lpstr>
      <vt:lpstr>PowerPoint Presentation</vt:lpstr>
      <vt:lpstr>PowerPoint Presentation</vt:lpstr>
      <vt:lpstr>PowerPoint Presentation</vt:lpstr>
      <vt:lpstr>PowerPoint Presentation</vt:lpstr>
      <vt:lpstr>Field Note</vt:lpstr>
      <vt:lpstr>National Migration Flows</vt:lpstr>
      <vt:lpstr>Guest Workers</vt:lpstr>
      <vt:lpstr>Refugees</vt:lpstr>
      <vt:lpstr>Refugees</vt:lpstr>
      <vt:lpstr>PowerPoint Presentation</vt:lpstr>
      <vt:lpstr>Regions of Dislocation</vt:lpstr>
      <vt:lpstr>PowerPoint Presentation</vt:lpstr>
      <vt:lpstr>PowerPoint Presentation</vt:lpstr>
      <vt:lpstr>PowerPoint Presentation</vt:lpstr>
      <vt:lpstr>Key Question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Cummings</cp:lastModifiedBy>
  <cp:revision>168</cp:revision>
  <dcterms:created xsi:type="dcterms:W3CDTF">2011-12-29T00:16:06Z</dcterms:created>
  <dcterms:modified xsi:type="dcterms:W3CDTF">2015-10-06T19:07:23Z</dcterms:modified>
</cp:coreProperties>
</file>