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257" r:id="rId2"/>
    <p:sldId id="258" r:id="rId3"/>
    <p:sldId id="260" r:id="rId4"/>
    <p:sldId id="375" r:id="rId5"/>
    <p:sldId id="263" r:id="rId6"/>
    <p:sldId id="288" r:id="rId7"/>
    <p:sldId id="264" r:id="rId8"/>
    <p:sldId id="275" r:id="rId9"/>
    <p:sldId id="376" r:id="rId10"/>
    <p:sldId id="276" r:id="rId11"/>
    <p:sldId id="278" r:id="rId12"/>
    <p:sldId id="279" r:id="rId13"/>
    <p:sldId id="280" r:id="rId14"/>
    <p:sldId id="282" r:id="rId15"/>
    <p:sldId id="341" r:id="rId16"/>
    <p:sldId id="342" r:id="rId17"/>
    <p:sldId id="343" r:id="rId18"/>
    <p:sldId id="344" r:id="rId19"/>
    <p:sldId id="345" r:id="rId20"/>
    <p:sldId id="346" r:id="rId21"/>
    <p:sldId id="347" r:id="rId22"/>
    <p:sldId id="348" r:id="rId23"/>
    <p:sldId id="349" r:id="rId24"/>
    <p:sldId id="351" r:id="rId25"/>
    <p:sldId id="352" r:id="rId26"/>
    <p:sldId id="353" r:id="rId27"/>
    <p:sldId id="354" r:id="rId28"/>
    <p:sldId id="356" r:id="rId29"/>
    <p:sldId id="357" r:id="rId30"/>
    <p:sldId id="358" r:id="rId31"/>
    <p:sldId id="359" r:id="rId32"/>
    <p:sldId id="361" r:id="rId33"/>
    <p:sldId id="362" r:id="rId34"/>
    <p:sldId id="363" r:id="rId35"/>
    <p:sldId id="364" r:id="rId36"/>
    <p:sldId id="366" r:id="rId37"/>
    <p:sldId id="367" r:id="rId38"/>
    <p:sldId id="368" r:id="rId39"/>
    <p:sldId id="369" r:id="rId40"/>
    <p:sldId id="370" r:id="rId41"/>
    <p:sldId id="371" r:id="rId42"/>
    <p:sldId id="372" r:id="rId43"/>
    <p:sldId id="37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5024" autoAdjust="0"/>
  </p:normalViewPr>
  <p:slideViewPr>
    <p:cSldViewPr>
      <p:cViewPr>
        <p:scale>
          <a:sx n="80" d="100"/>
          <a:sy n="80" d="100"/>
        </p:scale>
        <p:origin x="-1662"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D54D6-322C-AA49-BDAA-751AF8C4418A}" type="datetimeFigureOut">
              <a:rPr lang="en-US" smtClean="0"/>
              <a:pPr/>
              <a:t>12/3/2014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05660-F83B-D84F-9E70-8C7ACED735B4}" type="slidenum">
              <a:rPr lang="en-US" smtClean="0"/>
              <a:pPr/>
              <a:t>‹#›</a:t>
            </a:fld>
            <a:endParaRPr lang="en-US"/>
          </a:p>
        </p:txBody>
      </p:sp>
    </p:spTree>
    <p:extLst>
      <p:ext uri="{BB962C8B-B14F-4D97-AF65-F5344CB8AC3E}">
        <p14:creationId xmlns:p14="http://schemas.microsoft.com/office/powerpoint/2010/main" val="1442050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A372B47-4B56-47BE-8B4D-E8D4CFD972CD}" type="slidenum">
              <a:rPr lang="en-US"/>
              <a:pPr>
                <a:defRPr/>
              </a:pPr>
              <a:t>‹#›</a:t>
            </a:fld>
            <a:endParaRPr lang="en-US"/>
          </a:p>
        </p:txBody>
      </p:sp>
    </p:spTree>
    <p:extLst>
      <p:ext uri="{BB962C8B-B14F-4D97-AF65-F5344CB8AC3E}">
        <p14:creationId xmlns:p14="http://schemas.microsoft.com/office/powerpoint/2010/main" val="39938586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8C1EF48E-D23A-4E5B-83DB-8207B8DF9E29}"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0AC2B95-EE5D-4AAF-9C93-ECBCFC9E14A5}"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0DE2A12-4902-43A7-A15B-B300916B513A}"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B04E43C-9882-424D-BCF7-9EFA2A3B481D}"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B2F2D40-7DBE-47A5-A5B8-8064E2DDEFB9}" type="slidenum">
              <a:rPr lang="en-US" smtClean="0"/>
              <a:pPr/>
              <a:t>15</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AE9F59A-2C54-42F7-86C8-F93F5EC49A86}" type="slidenum">
              <a:rPr lang="en-US" smtClean="0"/>
              <a:pPr/>
              <a:t>16</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118D419-D166-4816-9B53-DC8AF64B9787}" type="slidenum">
              <a:rPr lang="en-US" smtClean="0"/>
              <a:pPr/>
              <a:t>17</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z="1000" smtClean="0"/>
          </a:p>
        </p:txBody>
      </p:sp>
      <p:sp>
        <p:nvSpPr>
          <p:cNvPr id="25603" name="Slide Number Placeholder 3"/>
          <p:cNvSpPr>
            <a:spLocks noGrp="1"/>
          </p:cNvSpPr>
          <p:nvPr>
            <p:ph type="sldNum" sz="quarter" idx="5"/>
          </p:nvPr>
        </p:nvSpPr>
        <p:spPr>
          <a:noFill/>
        </p:spPr>
        <p:txBody>
          <a:bodyPr/>
          <a:lstStyle/>
          <a:p>
            <a:fld id="{8CAECC5C-D1A9-4C94-87B9-5A8C8A4E0FDB}"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175F63C8-D9F6-4D3F-A434-BA0BDA763495}"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6.1</a:t>
            </a:r>
          </a:p>
          <a:p>
            <a:r>
              <a:rPr lang="en-US" b="1" smtClean="0"/>
              <a:t>Brussels, Belgium. </a:t>
            </a:r>
            <a:r>
              <a:rPr lang="en-US" smtClean="0"/>
              <a:t>A health insurance offi ce in the bilingual capital city of Brussels displays</a:t>
            </a:r>
          </a:p>
          <a:p>
            <a:r>
              <a:rPr lang="en-US" smtClean="0"/>
              <a:t>duplicates of each of their posters, one in French and one in Flemish. ©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D81A3E6-035B-40AC-93DD-221CA1FBD481}" type="slidenum">
              <a:rPr lang="en-US" smtClean="0"/>
              <a:pPr/>
              <a:t>23</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FDC7F2E1-93A8-44AF-9B83-52FF4E2381D1}" type="slidenum">
              <a:rPr lang="en-US"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b="1" dirty="0" smtClean="0"/>
              <a:t>Figure 6.13</a:t>
            </a:r>
          </a:p>
          <a:p>
            <a:r>
              <a:rPr lang="en-US" b="1" dirty="0" smtClean="0"/>
              <a:t>San </a:t>
            </a:r>
            <a:r>
              <a:rPr lang="en-US" b="1" dirty="0" err="1" smtClean="0"/>
              <a:t>Sebastián</a:t>
            </a:r>
            <a:r>
              <a:rPr lang="en-US" b="1" dirty="0" smtClean="0"/>
              <a:t>, Spain. </a:t>
            </a:r>
            <a:r>
              <a:rPr lang="en-US" dirty="0" err="1" smtClean="0"/>
              <a:t>Graffi</a:t>
            </a:r>
            <a:r>
              <a:rPr lang="en-US" dirty="0" smtClean="0"/>
              <a:t> </a:t>
            </a:r>
            <a:r>
              <a:rPr lang="en-US" dirty="0" err="1" smtClean="0"/>
              <a:t>ti</a:t>
            </a:r>
            <a:r>
              <a:rPr lang="en-US" dirty="0" smtClean="0"/>
              <a:t> on the wall of this building uses</a:t>
            </a:r>
          </a:p>
          <a:p>
            <a:r>
              <a:rPr lang="en-US" dirty="0" smtClean="0"/>
              <a:t>the English language, “Freedom for the Basque Country,” to show</a:t>
            </a:r>
          </a:p>
          <a:p>
            <a:r>
              <a:rPr lang="en-US" dirty="0" smtClean="0"/>
              <a:t>support for the Basque separatist movement. © Denise Powell</a:t>
            </a:r>
          </a:p>
        </p:txBody>
      </p:sp>
      <p:sp>
        <p:nvSpPr>
          <p:cNvPr id="33795" name="Slide Number Placeholder 3"/>
          <p:cNvSpPr>
            <a:spLocks noGrp="1"/>
          </p:cNvSpPr>
          <p:nvPr>
            <p:ph type="sldNum" sz="quarter" idx="5"/>
          </p:nvPr>
        </p:nvSpPr>
        <p:spPr>
          <a:noFill/>
        </p:spPr>
        <p:txBody>
          <a:bodyPr/>
          <a:lstStyle/>
          <a:p>
            <a:fld id="{581304AE-AE43-44FE-B228-D89B9AB07051}"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653519E4-2E6C-4AC1-874A-2F094417E775}"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BC9715C0-0873-4235-9FC7-8EFA90CB0710}"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D9E67A3-2A77-464B-831C-17BEB1109DBD}"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428BB843-1440-4266-8F34-FE2335E4DD3F}" type="slidenum">
              <a:rPr lang="en-US" smtClean="0"/>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b="1" dirty="0" smtClean="0"/>
              <a:t>Figure 6.18</a:t>
            </a:r>
          </a:p>
          <a:p>
            <a:r>
              <a:rPr lang="es-ES" b="1" dirty="0" smtClean="0"/>
              <a:t>Paro, </a:t>
            </a:r>
            <a:r>
              <a:rPr lang="es-ES" b="1" dirty="0" err="1" smtClean="0"/>
              <a:t>Bhutan</a:t>
            </a:r>
            <a:r>
              <a:rPr lang="es-ES" b="1" dirty="0" smtClean="0"/>
              <a:t>. </a:t>
            </a:r>
            <a:r>
              <a:rPr lang="es-ES" dirty="0" smtClean="0"/>
              <a:t>© Alexander B. Murphy</a:t>
            </a:r>
            <a:endParaRPr lang="en-US" dirty="0" smtClean="0"/>
          </a:p>
        </p:txBody>
      </p:sp>
      <p:sp>
        <p:nvSpPr>
          <p:cNvPr id="17411" name="Slide Number Placeholder 3"/>
          <p:cNvSpPr>
            <a:spLocks noGrp="1"/>
          </p:cNvSpPr>
          <p:nvPr>
            <p:ph type="sldNum" sz="quarter" idx="5"/>
          </p:nvPr>
        </p:nvSpPr>
        <p:spPr>
          <a:noFill/>
        </p:spPr>
        <p:txBody>
          <a:bodyPr/>
          <a:lstStyle/>
          <a:p>
            <a:fld id="{29EB3C25-2C67-4864-9357-219C77F2F48C}" type="slidenum">
              <a:rPr lang="en-US" smtClean="0"/>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24579" name="Slide Number Placeholder 3"/>
          <p:cNvSpPr>
            <a:spLocks noGrp="1"/>
          </p:cNvSpPr>
          <p:nvPr>
            <p:ph type="sldNum" sz="quarter" idx="5"/>
          </p:nvPr>
        </p:nvSpPr>
        <p:spPr>
          <a:noFill/>
        </p:spPr>
        <p:txBody>
          <a:bodyPr/>
          <a:lstStyle/>
          <a:p>
            <a:fld id="{FABE9A13-EA48-4398-9CD2-BB9DF66D6BA0}" type="slidenum">
              <a:rPr lang="en-US" smtClean="0"/>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1C06729-3CAB-4006-B144-ABBD1FFAFE2E}" type="slidenum">
              <a:rPr lang="en-US" smtClean="0"/>
              <a:pPr/>
              <a:t>5</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b="1" dirty="0" smtClean="0"/>
              <a:t>Figure 6.21</a:t>
            </a:r>
          </a:p>
          <a:p>
            <a:r>
              <a:rPr lang="en-US" dirty="0" smtClean="0"/>
              <a:t>Credit: Derek Alderman, East Carolina University</a:t>
            </a:r>
          </a:p>
        </p:txBody>
      </p:sp>
      <p:sp>
        <p:nvSpPr>
          <p:cNvPr id="29699" name="Slide Number Placeholder 3"/>
          <p:cNvSpPr>
            <a:spLocks noGrp="1"/>
          </p:cNvSpPr>
          <p:nvPr>
            <p:ph type="sldNum" sz="quarter" idx="5"/>
          </p:nvPr>
        </p:nvSpPr>
        <p:spPr>
          <a:noFill/>
        </p:spPr>
        <p:txBody>
          <a:bodyPr/>
          <a:lstStyle/>
          <a:p>
            <a:fld id="{DB215528-8F6B-40AA-A839-FBC45E5B460B}" type="slidenum">
              <a:rPr lang="en-US" smtClean="0"/>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b="1" smtClean="0"/>
              <a:t>Figure 5.2</a:t>
            </a:r>
          </a:p>
          <a:p>
            <a:r>
              <a:rPr lang="en-US" b="1" smtClean="0"/>
              <a:t>United States. </a:t>
            </a:r>
            <a:r>
              <a:rPr lang="en-US" smtClean="0"/>
              <a:t>Although biologically there is only one human</a:t>
            </a:r>
          </a:p>
          <a:p>
            <a:r>
              <a:rPr lang="en-US" smtClean="0"/>
              <a:t>race, we are constantly asked to choose race “boxes” for ourselves.</a:t>
            </a:r>
          </a:p>
          <a:p>
            <a:r>
              <a:rPr lang="en-US" smtClean="0"/>
              <a:t>This page of the 2010 United States Census asks the</a:t>
            </a:r>
          </a:p>
          <a:p>
            <a:r>
              <a:rPr lang="en-US" smtClean="0"/>
              <a:t>individual, “What is your race?” and directs the individual to</a:t>
            </a:r>
          </a:p>
          <a:p>
            <a:r>
              <a:rPr lang="en-US" smtClean="0"/>
              <a:t>“Mark one or more races to indicate what you consider yourself to be.” © U.S. Census Bureau</a:t>
            </a:r>
          </a:p>
        </p:txBody>
      </p:sp>
      <p:sp>
        <p:nvSpPr>
          <p:cNvPr id="23555" name="Slide Number Placeholder 3"/>
          <p:cNvSpPr>
            <a:spLocks noGrp="1"/>
          </p:cNvSpPr>
          <p:nvPr>
            <p:ph type="sldNum" sz="quarter" idx="5"/>
          </p:nvPr>
        </p:nvSpPr>
        <p:spPr>
          <a:noFill/>
        </p:spPr>
        <p:txBody>
          <a:bodyPr/>
          <a:lstStyle/>
          <a:p>
            <a:fld id="{9800F962-CAEB-4E54-9CC8-016FF933D643}"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706D918-366B-493C-A570-459AF8662AB3}" type="slidenum">
              <a:rPr lang="en-US" smtClean="0"/>
              <a:pPr/>
              <a:t>7</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b="1" smtClean="0"/>
              <a:t>Figure 6.6</a:t>
            </a:r>
          </a:p>
          <a:p>
            <a:r>
              <a:rPr lang="fr-FR" b="1" smtClean="0"/>
              <a:t>Quebec Province, Quebec. </a:t>
            </a:r>
            <a:r>
              <a:rPr lang="fr-FR" smtClean="0"/>
              <a:t>The imprint</a:t>
            </a:r>
          </a:p>
          <a:p>
            <a:r>
              <a:rPr lang="en-US" smtClean="0"/>
              <a:t>of the French Canadian culture is evident</a:t>
            </a:r>
          </a:p>
          <a:p>
            <a:r>
              <a:rPr lang="en-US" smtClean="0"/>
              <a:t>in the cultural landscape of Rue Saint-Louis</a:t>
            </a:r>
          </a:p>
          <a:p>
            <a:r>
              <a:rPr lang="en-US" smtClean="0"/>
              <a:t>in Quebec. Here, the architecture and</a:t>
            </a:r>
          </a:p>
          <a:p>
            <a:r>
              <a:rPr lang="en-US" smtClean="0"/>
              <a:t>store signs confi rm that this region is not</a:t>
            </a:r>
          </a:p>
          <a:p>
            <a:r>
              <a:rPr lang="en-US" smtClean="0"/>
              <a:t>simply Canadian; it is French Canadian.</a:t>
            </a:r>
          </a:p>
          <a:p>
            <a:r>
              <a:rPr lang="en-US" smtClean="0"/>
              <a:t>© Andre Jenny/Alamy.</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FEE4EB1-CDD2-4568-AD5B-02295572D2FB}" type="slidenum">
              <a:rPr lang="en-US" smtClean="0"/>
              <a:pPr/>
              <a:t>8</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96ADB3-CE81-4D89-B8B0-D9901FBDFB5A}" type="slidenum">
              <a:rPr lang="en-US" smtClean="0"/>
              <a:pPr/>
              <a:t>10</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CF0971E-37AD-4AE7-9A6D-62ADEAD1222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52C195A7-C901-451E-A512-A615A6144D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2588C6E2-8008-4B6D-B22B-B40D536A9E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28199251-D866-4B43-8FD6-F4C20C9511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76DF5AC5-5B1A-4AB9-ADB7-04C16203BF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87F2446E-CAED-42AC-BBD2-0FE381DCB7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BD343A9-95AC-448D-9571-7BD9A72B87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E25F2B56-7D6A-4A80-8F27-C2517CA27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p:txBody>
          <a:bodyPr/>
          <a:lstStyle>
            <a:lvl1pPr>
              <a:defRPr/>
            </a:lvl1pPr>
          </a:lstStyle>
          <a:p>
            <a:pPr>
              <a:defRPr/>
            </a:pPr>
            <a:fld id="{94C1DD4E-C898-439F-8675-EC561C63C6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p:txBody>
          <a:bodyPr/>
          <a:lstStyle>
            <a:lvl1pPr>
              <a:defRPr/>
            </a:lvl1pPr>
          </a:lstStyle>
          <a:p>
            <a:pPr>
              <a:defRPr/>
            </a:pPr>
            <a:fld id="{2CBE271E-ABC9-4AD6-98C5-B87693DD41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56B89706-A66C-48F5-9107-3A96270A7D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76764BC5-C4EE-46B7-B8B6-8C7ABFD209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78952A19-9B06-4FFD-8A1E-190A8D5852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171700" y="6492875"/>
            <a:ext cx="4800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F0B650-B658-4A18-9920-B2E4F07835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ceptcaching.com/view_a_cache.php?cid=33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0618" y="1447800"/>
            <a:ext cx="3517782" cy="5046821"/>
            <a:chOff x="2730618" y="1447800"/>
            <a:chExt cx="3517782" cy="5046821"/>
          </a:xfrm>
        </p:grpSpPr>
        <p:pic>
          <p:nvPicPr>
            <p:cNvPr id="14338" name="Picture 6">
              <a:hlinkClick r:id="rId3"/>
            </p:cNvPr>
            <p:cNvPicPr>
              <a:picLocks noChangeAspect="1" noChangeArrowheads="1"/>
            </p:cNvPicPr>
            <p:nvPr/>
          </p:nvPicPr>
          <p:blipFill>
            <a:blip r:embed="rId4" cstate="print"/>
            <a:srcRect/>
            <a:stretch>
              <a:fillRect/>
            </a:stretch>
          </p:blipFill>
          <p:spPr bwMode="auto">
            <a:xfrm>
              <a:off x="2730618" y="1447800"/>
              <a:ext cx="3517782" cy="4803900"/>
            </a:xfrm>
            <a:prstGeom prst="rect">
              <a:avLst/>
            </a:prstGeom>
            <a:noFill/>
            <a:ln w="9525">
              <a:noFill/>
              <a:miter lim="800000"/>
              <a:headEnd/>
              <a:tailEnd/>
            </a:ln>
          </p:spPr>
        </p:pic>
        <p:sp>
          <p:nvSpPr>
            <p:cNvPr id="7" name="TextBox 6"/>
            <p:cNvSpPr txBox="1"/>
            <p:nvPr/>
          </p:nvSpPr>
          <p:spPr>
            <a:xfrm>
              <a:off x="4191000" y="6248400"/>
              <a:ext cx="2057400" cy="246221"/>
            </a:xfrm>
            <a:prstGeom prst="rect">
              <a:avLst/>
            </a:prstGeom>
            <a:noFill/>
          </p:spPr>
          <p:txBody>
            <a:bodyPr wrap="square" rtlCol="0">
              <a:spAutoFit/>
            </a:bodyPr>
            <a:lstStyle/>
            <a:p>
              <a:r>
                <a:rPr lang="en-US" sz="1000" dirty="0" smtClean="0"/>
                <a:t>© Barbara Weightman</a:t>
              </a:r>
              <a:endParaRPr lang="en-US" sz="1000" dirty="0"/>
            </a:p>
          </p:txBody>
        </p:sp>
      </p:grpSp>
      <p:sp>
        <p:nvSpPr>
          <p:cNvPr id="14337" name="Rectangle 2"/>
          <p:cNvSpPr>
            <a:spLocks noGrp="1" noChangeArrowheads="1"/>
          </p:cNvSpPr>
          <p:nvPr>
            <p:ph type="title"/>
          </p:nvPr>
        </p:nvSpPr>
        <p:spPr>
          <a:xfrm>
            <a:off x="407988" y="0"/>
            <a:ext cx="8229600" cy="1477963"/>
          </a:xfrm>
        </p:spPr>
        <p:txBody>
          <a:bodyPr/>
          <a:lstStyle/>
          <a:p>
            <a:pPr eaLnBrk="1" hangingPunct="1"/>
            <a:r>
              <a:rPr lang="en-US" dirty="0" smtClean="0">
                <a:latin typeface="Bookman Old Style" pitchFamily="18" charset="0"/>
              </a:rPr>
              <a:t/>
            </a:r>
            <a:br>
              <a:rPr lang="en-US" dirty="0" smtClean="0">
                <a:latin typeface="Bookman Old Style" pitchFamily="18" charset="0"/>
              </a:rPr>
            </a:br>
            <a:r>
              <a:rPr lang="en-US" dirty="0" smtClean="0">
                <a:latin typeface="Bookman Old Style" pitchFamily="18" charset="0"/>
              </a:rPr>
              <a:t>Language</a:t>
            </a:r>
          </a:p>
        </p:txBody>
      </p:sp>
      <p:sp>
        <p:nvSpPr>
          <p:cNvPr id="14339" name="TextBox 4"/>
          <p:cNvSpPr txBox="1">
            <a:spLocks noChangeArrowheads="1"/>
          </p:cNvSpPr>
          <p:nvPr/>
        </p:nvSpPr>
        <p:spPr bwMode="auto">
          <a:xfrm>
            <a:off x="2743200" y="1531938"/>
            <a:ext cx="2362200" cy="830262"/>
          </a:xfrm>
          <a:prstGeom prst="rect">
            <a:avLst/>
          </a:prstGeom>
          <a:noFill/>
          <a:ln w="9525">
            <a:noFill/>
            <a:miter lim="800000"/>
            <a:headEnd/>
            <a:tailEnd/>
          </a:ln>
        </p:spPr>
        <p:txBody>
          <a:bodyPr>
            <a:spAutoFit/>
          </a:bodyPr>
          <a:lstStyle/>
          <a:p>
            <a:r>
              <a:rPr lang="en-US" sz="1600" i="1" dirty="0"/>
              <a:t>Concept Caching:</a:t>
            </a:r>
          </a:p>
          <a:p>
            <a:r>
              <a:rPr lang="en-US" sz="1600" i="1" dirty="0"/>
              <a:t>Burmese Script -Burma</a:t>
            </a:r>
          </a:p>
        </p:txBody>
      </p:sp>
      <p:sp>
        <p:nvSpPr>
          <p:cNvPr id="5" name="Footer Placeholder 4"/>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6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60" y="374904"/>
            <a:ext cx="8534400" cy="594969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6"/>
          <p:cNvSpPr txBox="1">
            <a:spLocks noChangeArrowheads="1"/>
          </p:cNvSpPr>
          <p:nvPr/>
        </p:nvSpPr>
        <p:spPr bwMode="auto">
          <a:xfrm>
            <a:off x="419100" y="2819400"/>
            <a:ext cx="8458200" cy="1323439"/>
          </a:xfrm>
          <a:prstGeom prst="rect">
            <a:avLst/>
          </a:prstGeom>
          <a:noFill/>
          <a:ln w="9525">
            <a:noFill/>
            <a:miter lim="800000"/>
            <a:headEnd/>
            <a:tailEnd/>
          </a:ln>
        </p:spPr>
        <p:txBody>
          <a:bodyPr>
            <a:spAutoFit/>
          </a:bodyPr>
          <a:lstStyle/>
          <a:p>
            <a:pPr algn="ctr"/>
            <a:r>
              <a:rPr lang="en-US" sz="4000" dirty="0">
                <a:latin typeface="Bookman Old Style" pitchFamily="18" charset="0"/>
              </a:rPr>
              <a:t>Why are languages distributed the way they are?</a:t>
            </a:r>
          </a:p>
        </p:txBody>
      </p:sp>
      <p:sp>
        <p:nvSpPr>
          <p:cNvPr id="33794" name="TextBox 7"/>
          <p:cNvSpPr txBox="1">
            <a:spLocks noChangeArrowheads="1"/>
          </p:cNvSpPr>
          <p:nvPr/>
        </p:nvSpPr>
        <p:spPr bwMode="auto">
          <a:xfrm>
            <a:off x="971550" y="762000"/>
            <a:ext cx="7086600" cy="769441"/>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solidFill>
                  <a:schemeClr val="tx1"/>
                </a:solidFill>
              </a:rPr>
              <a:t>© 2012 John Wiley &amp; Sons, Inc. All rights reserved.</a:t>
            </a: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52400"/>
            <a:ext cx="8001000" cy="609600"/>
          </a:xfrm>
        </p:spPr>
        <p:txBody>
          <a:bodyPr/>
          <a:lstStyle/>
          <a:p>
            <a:pPr eaLnBrk="1" hangingPunct="1">
              <a:defRPr/>
            </a:pPr>
            <a:r>
              <a:rPr lang="en-US" sz="2400" b="1" dirty="0" smtClean="0">
                <a:latin typeface="Bookman Old Style" pitchFamily="18" charset="0"/>
              </a:rPr>
              <a:t>Language families</a:t>
            </a:r>
            <a:r>
              <a:rPr lang="en-US" sz="2400" dirty="0" smtClean="0">
                <a:latin typeface="Bookman Old Style" pitchFamily="18" charset="0"/>
              </a:rPr>
              <a:t>                     </a:t>
            </a:r>
            <a:r>
              <a:rPr lang="en-US" sz="2400" b="1" dirty="0">
                <a:latin typeface="Bookman Old Style" pitchFamily="18" charset="0"/>
              </a:rPr>
              <a:t>S</a:t>
            </a:r>
            <a:r>
              <a:rPr lang="en-US" sz="2400" b="1" dirty="0" smtClean="0">
                <a:latin typeface="Bookman Old Style" pitchFamily="18" charset="0"/>
              </a:rPr>
              <a:t>ubfamilies</a:t>
            </a:r>
          </a:p>
          <a:p>
            <a:pPr marL="0" indent="0" eaLnBrk="1" hangingPunct="1">
              <a:buFont typeface="Arial" charset="0"/>
              <a:buNone/>
              <a:defRPr/>
            </a:pPr>
            <a:endParaRPr lang="en-US" sz="2400" b="1" dirty="0">
              <a:latin typeface="Bookman Old Style" pitchFamily="18" charset="0"/>
            </a:endParaRPr>
          </a:p>
          <a:p>
            <a:pPr marL="0" indent="0" eaLnBrk="1" hangingPunct="1">
              <a:buFont typeface="Arial" charset="0"/>
              <a:buNone/>
              <a:defRPr/>
            </a:pPr>
            <a:endParaRPr lang="en-US" sz="2400" b="1" dirty="0" smtClean="0">
              <a:latin typeface="Bookman Old Style" pitchFamily="18" charset="0"/>
            </a:endParaRPr>
          </a:p>
          <a:p>
            <a:pPr marL="0" indent="0" eaLnBrk="1" hangingPunct="1">
              <a:buFont typeface="Arial" charset="0"/>
              <a:buNone/>
              <a:defRPr/>
            </a:pPr>
            <a:r>
              <a:rPr lang="en-US" sz="2400" b="1" dirty="0">
                <a:latin typeface="Bookman Old Style" pitchFamily="18" charset="0"/>
              </a:rPr>
              <a:t>	</a:t>
            </a:r>
            <a:r>
              <a:rPr lang="en-US" sz="2400" b="1" dirty="0" smtClean="0">
                <a:latin typeface="Bookman Old Style" pitchFamily="18" charset="0"/>
              </a:rPr>
              <a:t>	</a:t>
            </a:r>
            <a:endParaRPr lang="en-US" sz="2400" b="1" dirty="0" smtClean="0">
              <a:solidFill>
                <a:srgbClr val="FF0000"/>
              </a:solidFill>
              <a:latin typeface="Bookman Old Style" pitchFamily="18" charset="0"/>
            </a:endParaRPr>
          </a:p>
        </p:txBody>
      </p:sp>
      <p:sp>
        <p:nvSpPr>
          <p:cNvPr id="2" name="Right Arrow 1"/>
          <p:cNvSpPr/>
          <p:nvPr/>
        </p:nvSpPr>
        <p:spPr>
          <a:xfrm>
            <a:off x="4126992" y="1524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fou10e_fig_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90" y="990600"/>
            <a:ext cx="7750020" cy="5541264"/>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1905000"/>
            <a:ext cx="6019800" cy="685800"/>
          </a:xfrm>
        </p:spPr>
        <p:txBody>
          <a:bodyPr/>
          <a:lstStyle/>
          <a:p>
            <a:pPr algn="l" eaLnBrk="1" hangingPunct="1"/>
            <a:r>
              <a:rPr lang="en-US" sz="3200" b="1" dirty="0" smtClean="0">
                <a:latin typeface="Bookman Old Style" pitchFamily="18" charset="0"/>
              </a:rPr>
              <a:t>Definition and Debate</a:t>
            </a:r>
          </a:p>
        </p:txBody>
      </p:sp>
      <p:sp>
        <p:nvSpPr>
          <p:cNvPr id="3" name="Content Placeholder 2"/>
          <p:cNvSpPr>
            <a:spLocks noGrp="1"/>
          </p:cNvSpPr>
          <p:nvPr>
            <p:ph idx="1"/>
          </p:nvPr>
        </p:nvSpPr>
        <p:spPr>
          <a:xfrm>
            <a:off x="533400" y="2667000"/>
            <a:ext cx="8229600" cy="2209800"/>
          </a:xfrm>
        </p:spPr>
        <p:txBody>
          <a:bodyPr/>
          <a:lstStyle/>
          <a:p>
            <a:pPr eaLnBrk="1" hangingPunct="1"/>
            <a:r>
              <a:rPr lang="en-US" sz="2800" dirty="0" smtClean="0">
                <a:latin typeface="Bookman Old Style" pitchFamily="18" charset="0"/>
              </a:rPr>
              <a:t>The classification of languages is subject to intense debate.</a:t>
            </a:r>
          </a:p>
          <a:p>
            <a:pPr eaLnBrk="1" hangingPunct="1"/>
            <a:r>
              <a:rPr lang="en-US" sz="2800" dirty="0" smtClean="0">
                <a:latin typeface="Bookman Old Style" pitchFamily="18" charset="0"/>
              </a:rPr>
              <a:t>Some linguists argue that there are not just a few but many dozens of language families.</a:t>
            </a:r>
          </a:p>
        </p:txBody>
      </p:sp>
      <p:sp>
        <p:nvSpPr>
          <p:cNvPr id="4" name="Footer Placeholder 3"/>
          <p:cNvSpPr>
            <a:spLocks noGrp="1"/>
          </p:cNvSpPr>
          <p:nvPr>
            <p:ph type="ftr" sz="quarter" idx="11"/>
          </p:nvPr>
        </p:nvSpPr>
        <p:spPr/>
        <p:txBody>
          <a:bodyPr/>
          <a:lstStyle/>
          <a:p>
            <a:pPr>
              <a:defRPr/>
            </a:pPr>
            <a:r>
              <a:rPr lang="en-US" smtClean="0">
                <a:solidFill>
                  <a:schemeClr val="tx1"/>
                </a:solidFill>
              </a:rPr>
              <a:t>© 2012 John Wiley &amp; Sons, Inc. All rights reserved.</a:t>
            </a:r>
            <a:endParaRPr lang="en-US">
              <a:solidFill>
                <a:schemeClr val="tx1"/>
              </a:solidFill>
            </a:endParaRPr>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smtClean="0">
                <a:latin typeface="Bookman Old Style" pitchFamily="18" charset="0"/>
              </a:rPr>
              <a:t>Why </a:t>
            </a:r>
            <a:r>
              <a:rPr lang="en-US" sz="3600" b="1" dirty="0">
                <a:latin typeface="Bookman Old Style" pitchFamily="18" charset="0"/>
              </a:rPr>
              <a:t>Are </a:t>
            </a:r>
            <a:r>
              <a:rPr lang="en-US" sz="3600" b="1" dirty="0" smtClean="0">
                <a:latin typeface="Bookman Old Style" pitchFamily="18" charset="0"/>
              </a:rPr>
              <a:t>Languages Distributed the Way They Are?</a:t>
            </a: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506682"/>
            <a:ext cx="8610600" cy="3970318"/>
          </a:xfrm>
          <a:prstGeom prst="rect">
            <a:avLst/>
          </a:prstGeom>
        </p:spPr>
        <p:txBody>
          <a:bodyPr>
            <a:spAutoFit/>
          </a:bodyPr>
          <a:lstStyle/>
          <a:p>
            <a:pPr marL="457200" indent="-457200">
              <a:buFont typeface="Arial" pitchFamily="34" charset="0"/>
              <a:buChar char="•"/>
              <a:defRPr/>
            </a:pPr>
            <a:r>
              <a:rPr lang="en-US" sz="2800" b="1" dirty="0">
                <a:latin typeface="Bookman Old Style" pitchFamily="18" charset="0"/>
              </a:rPr>
              <a:t>S</a:t>
            </a:r>
            <a:r>
              <a:rPr lang="en-US" sz="2800" b="1" dirty="0" smtClean="0">
                <a:latin typeface="Bookman Old Style" pitchFamily="18" charset="0"/>
              </a:rPr>
              <a:t>ound </a:t>
            </a:r>
            <a:r>
              <a:rPr lang="en-US" sz="2800" b="1" dirty="0">
                <a:latin typeface="Bookman Old Style" pitchFamily="18" charset="0"/>
              </a:rPr>
              <a:t>shift </a:t>
            </a:r>
            <a:r>
              <a:rPr lang="en-US" sz="2800" dirty="0">
                <a:latin typeface="Bookman Old Style" pitchFamily="18" charset="0"/>
              </a:rPr>
              <a:t>is a slight change in a word across languages within a subfamily or through a language family from the present backward toward its </a:t>
            </a:r>
            <a:r>
              <a:rPr lang="en-US" sz="2800" dirty="0" smtClean="0">
                <a:latin typeface="Bookman Old Style" pitchFamily="18" charset="0"/>
              </a:rPr>
              <a:t>origin</a:t>
            </a:r>
            <a:endParaRPr lang="en-US" sz="2800" dirty="0">
              <a:latin typeface="Bookman Old Style" pitchFamily="18" charset="0"/>
            </a:endParaRPr>
          </a:p>
          <a:p>
            <a:pPr marL="457200" indent="-457200">
              <a:buFont typeface="Arial"/>
              <a:buChar char="•"/>
              <a:defRPr/>
            </a:pPr>
            <a:r>
              <a:rPr lang="en-US" sz="2800" dirty="0" smtClean="0">
                <a:latin typeface="Bookman Old Style" pitchFamily="18" charset="0"/>
              </a:rPr>
              <a:t>Ex.: </a:t>
            </a:r>
            <a:r>
              <a:rPr lang="en-US" sz="2800" dirty="0">
                <a:latin typeface="Bookman Old Style" pitchFamily="18" charset="0"/>
              </a:rPr>
              <a:t>Italian, Spanish and French </a:t>
            </a:r>
            <a:r>
              <a:rPr lang="en-US" sz="2800" dirty="0" smtClean="0">
                <a:latin typeface="Bookman Old Style" pitchFamily="18" charset="0"/>
              </a:rPr>
              <a:t>as </a:t>
            </a:r>
            <a:r>
              <a:rPr lang="en-US" sz="2800" dirty="0">
                <a:latin typeface="Bookman Old Style" pitchFamily="18" charset="0"/>
              </a:rPr>
              <a:t>members      </a:t>
            </a:r>
            <a:r>
              <a:rPr lang="en-US" sz="2800" dirty="0" smtClean="0">
                <a:latin typeface="Bookman Old Style" pitchFamily="18" charset="0"/>
              </a:rPr>
              <a:t> of </a:t>
            </a:r>
            <a:r>
              <a:rPr lang="en-US" sz="2800" dirty="0">
                <a:latin typeface="Bookman Old Style" pitchFamily="18" charset="0"/>
              </a:rPr>
              <a:t>the Romance language </a:t>
            </a:r>
            <a:r>
              <a:rPr lang="en-US" sz="2800" dirty="0" smtClean="0">
                <a:latin typeface="Bookman Old Style" pitchFamily="18" charset="0"/>
              </a:rPr>
              <a:t>subfamily</a:t>
            </a:r>
            <a:endParaRPr lang="en-US" sz="2800" dirty="0">
              <a:latin typeface="Bookman Old Style" pitchFamily="18" charset="0"/>
            </a:endParaRPr>
          </a:p>
          <a:p>
            <a:pPr marL="457200" indent="-457200">
              <a:buFont typeface="Arial" pitchFamily="34" charset="0"/>
              <a:buChar char="•"/>
              <a:defRPr/>
            </a:pPr>
            <a:r>
              <a:rPr lang="en-US" sz="2800" b="1" dirty="0">
                <a:latin typeface="Bookman Old Style" pitchFamily="18" charset="0"/>
              </a:rPr>
              <a:t>Proto-Indo-European </a:t>
            </a:r>
            <a:r>
              <a:rPr lang="en-US" sz="2800" dirty="0">
                <a:latin typeface="Bookman Old Style" pitchFamily="18" charset="0"/>
              </a:rPr>
              <a:t>language: first major linguistic hypothesis; from studies of Jakob Grimm and William </a:t>
            </a:r>
            <a:r>
              <a:rPr lang="en-US" sz="2800" dirty="0" smtClean="0">
                <a:latin typeface="Bookman Old Style" pitchFamily="18" charset="0"/>
              </a:rPr>
              <a:t>Jones</a:t>
            </a:r>
            <a:endParaRPr lang="en-US" sz="2800" dirty="0">
              <a:latin typeface="Bookman Old Style" pitchFamily="18" charset="0"/>
            </a:endParaRPr>
          </a:p>
        </p:txBody>
      </p:sp>
      <p:sp>
        <p:nvSpPr>
          <p:cNvPr id="39938" name="TextBox 7"/>
          <p:cNvSpPr txBox="1">
            <a:spLocks noChangeArrowheads="1"/>
          </p:cNvSpPr>
          <p:nvPr/>
        </p:nvSpPr>
        <p:spPr bwMode="auto">
          <a:xfrm>
            <a:off x="304800" y="1760557"/>
            <a:ext cx="6019800" cy="584776"/>
          </a:xfrm>
          <a:prstGeom prst="rect">
            <a:avLst/>
          </a:prstGeom>
          <a:noFill/>
          <a:ln w="9525">
            <a:noFill/>
            <a:miter lim="800000"/>
            <a:headEnd/>
            <a:tailEnd/>
          </a:ln>
        </p:spPr>
        <p:txBody>
          <a:bodyPr>
            <a:spAutoFit/>
          </a:bodyPr>
          <a:lstStyle/>
          <a:p>
            <a:r>
              <a:rPr lang="en-US" sz="3200" b="1" dirty="0">
                <a:latin typeface="Bookman Old Style" pitchFamily="18" charset="0"/>
              </a:rPr>
              <a:t>Language Formation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533400" y="1905000"/>
            <a:ext cx="8610600" cy="954107"/>
          </a:xfrm>
          <a:prstGeom prst="rect">
            <a:avLst/>
          </a:prstGeom>
          <a:noFill/>
          <a:ln w="9525">
            <a:noFill/>
            <a:miter lim="800000"/>
            <a:headEnd/>
            <a:tailEnd/>
          </a:ln>
        </p:spPr>
        <p:txBody>
          <a:bodyPr>
            <a:spAutoFit/>
          </a:bodyPr>
          <a:lstStyle/>
          <a:p>
            <a:r>
              <a:rPr lang="en-US" sz="2800" b="1" dirty="0">
                <a:latin typeface="Bookman Old Style" pitchFamily="18" charset="0"/>
              </a:rPr>
              <a:t>Reconstructing the Vocabulary of Proto-Indo-European and Its Ancient Ancestor</a:t>
            </a:r>
          </a:p>
        </p:txBody>
      </p:sp>
      <p:sp>
        <p:nvSpPr>
          <p:cNvPr id="6" name="TextBox 5"/>
          <p:cNvSpPr txBox="1"/>
          <p:nvPr/>
        </p:nvSpPr>
        <p:spPr>
          <a:xfrm>
            <a:off x="533400" y="2971800"/>
            <a:ext cx="8343900" cy="3416320"/>
          </a:xfrm>
          <a:prstGeom prst="rect">
            <a:avLst/>
          </a:prstGeom>
          <a:noFill/>
        </p:spPr>
        <p:txBody>
          <a:bodyPr>
            <a:spAutoFit/>
          </a:bodyPr>
          <a:lstStyle/>
          <a:p>
            <a:pPr marL="285750" indent="-285750">
              <a:buFont typeface="Arial" charset="0"/>
              <a:buChar char="•"/>
            </a:pPr>
            <a:r>
              <a:rPr lang="en-US" sz="2400" b="1" dirty="0">
                <a:latin typeface="Bookman Old Style" pitchFamily="18" charset="0"/>
              </a:rPr>
              <a:t>Backward reconstruction: </a:t>
            </a:r>
            <a:r>
              <a:rPr lang="en-US" sz="2400" dirty="0">
                <a:latin typeface="Bookman Old Style" pitchFamily="18" charset="0"/>
              </a:rPr>
              <a:t>to track sound shifts and hardening of consonants “backward” toward the original language</a:t>
            </a:r>
          </a:p>
          <a:p>
            <a:pPr marL="285750" indent="-285750">
              <a:buFont typeface="Arial" charset="0"/>
              <a:buChar char="•"/>
            </a:pPr>
            <a:r>
              <a:rPr lang="en-US" sz="2400" b="1" dirty="0">
                <a:latin typeface="Bookman Old Style" pitchFamily="18" charset="0"/>
              </a:rPr>
              <a:t>Extinct language</a:t>
            </a:r>
            <a:r>
              <a:rPr lang="en-US" sz="2400" dirty="0">
                <a:latin typeface="Bookman Old Style" pitchFamily="18" charset="0"/>
              </a:rPr>
              <a:t>, a language without any native speakers</a:t>
            </a:r>
          </a:p>
          <a:p>
            <a:pPr marL="285750" indent="-285750">
              <a:buFont typeface="Arial" charset="0"/>
              <a:buChar char="•"/>
            </a:pPr>
            <a:r>
              <a:rPr lang="en-US" sz="2400" b="1" dirty="0">
                <a:latin typeface="Bookman Old Style" pitchFamily="18" charset="0"/>
              </a:rPr>
              <a:t>Deep reconstruction</a:t>
            </a:r>
            <a:r>
              <a:rPr lang="en-US" sz="2400" dirty="0">
                <a:latin typeface="Bookman Old Style" pitchFamily="18" charset="0"/>
              </a:rPr>
              <a:t>: </a:t>
            </a:r>
            <a:r>
              <a:rPr lang="en-US" sz="2400" dirty="0" smtClean="0">
                <a:latin typeface="Bookman Old Style" pitchFamily="18" charset="0"/>
              </a:rPr>
              <a:t>recreating </a:t>
            </a:r>
            <a:r>
              <a:rPr lang="en-US" sz="2400" dirty="0">
                <a:latin typeface="Bookman Old Style" pitchFamily="18" charset="0"/>
              </a:rPr>
              <a:t>the language that preceded it</a:t>
            </a:r>
          </a:p>
          <a:p>
            <a:pPr marL="285750" indent="-285750">
              <a:buFont typeface="Arial" charset="0"/>
              <a:buChar char="•"/>
            </a:pPr>
            <a:r>
              <a:rPr lang="en-US" sz="2400" dirty="0" err="1">
                <a:latin typeface="Bookman Old Style" pitchFamily="18" charset="0"/>
              </a:rPr>
              <a:t>Vladislav</a:t>
            </a:r>
            <a:r>
              <a:rPr lang="en-US" sz="2400" dirty="0">
                <a:latin typeface="Bookman Old Style" pitchFamily="18" charset="0"/>
              </a:rPr>
              <a:t> </a:t>
            </a:r>
            <a:r>
              <a:rPr lang="en-US" sz="2400" dirty="0" err="1">
                <a:latin typeface="Bookman Old Style" pitchFamily="18" charset="0"/>
              </a:rPr>
              <a:t>Illich-Svitych</a:t>
            </a:r>
            <a:r>
              <a:rPr lang="en-US" sz="2400" dirty="0">
                <a:latin typeface="Bookman Old Style" pitchFamily="18" charset="0"/>
              </a:rPr>
              <a:t> and </a:t>
            </a:r>
            <a:r>
              <a:rPr lang="en-US" sz="2400" dirty="0" err="1">
                <a:latin typeface="Bookman Old Style" pitchFamily="18" charset="0"/>
              </a:rPr>
              <a:t>Aharon</a:t>
            </a:r>
            <a:r>
              <a:rPr lang="en-US" sz="2400" dirty="0">
                <a:latin typeface="Bookman Old Style" pitchFamily="18" charset="0"/>
              </a:rPr>
              <a:t> </a:t>
            </a:r>
            <a:r>
              <a:rPr lang="en-US" sz="2400" dirty="0" err="1">
                <a:latin typeface="Bookman Old Style" pitchFamily="18" charset="0"/>
              </a:rPr>
              <a:t>Dolgopolsky</a:t>
            </a:r>
            <a:r>
              <a:rPr lang="en-US" sz="2400" dirty="0">
                <a:latin typeface="Bookman Old Style" pitchFamily="18" charset="0"/>
              </a:rPr>
              <a:t>: </a:t>
            </a:r>
            <a:r>
              <a:rPr lang="en-US" sz="2400" b="1" dirty="0" err="1">
                <a:latin typeface="Bookman Old Style" pitchFamily="18" charset="0"/>
              </a:rPr>
              <a:t>Nostratic</a:t>
            </a:r>
            <a:r>
              <a:rPr lang="en-US" sz="2400" dirty="0">
                <a:latin typeface="Bookman Old Style" pitchFamily="18" charset="0"/>
              </a:rPr>
              <a:t> language</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Rectangle 6"/>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8"/>
          <p:cNvSpPr txBox="1">
            <a:spLocks noChangeArrowheads="1"/>
          </p:cNvSpPr>
          <p:nvPr/>
        </p:nvSpPr>
        <p:spPr bwMode="auto">
          <a:xfrm>
            <a:off x="381000" y="1703457"/>
            <a:ext cx="8305800" cy="954107"/>
          </a:xfrm>
          <a:prstGeom prst="rect">
            <a:avLst/>
          </a:prstGeom>
          <a:noFill/>
          <a:ln w="9525">
            <a:noFill/>
            <a:miter lim="800000"/>
            <a:headEnd/>
            <a:tailEnd/>
          </a:ln>
        </p:spPr>
        <p:txBody>
          <a:bodyPr wrap="square">
            <a:spAutoFit/>
          </a:bodyPr>
          <a:lstStyle/>
          <a:p>
            <a:r>
              <a:rPr lang="en-US" sz="2800" b="1" dirty="0">
                <a:latin typeface="Bookman Old Style" pitchFamily="18" charset="0"/>
              </a:rPr>
              <a:t>Locating the Hearth of </a:t>
            </a:r>
            <a:endParaRPr lang="en-US" sz="2800" b="1" dirty="0" smtClean="0">
              <a:latin typeface="Bookman Old Style" pitchFamily="18" charset="0"/>
            </a:endParaRPr>
          </a:p>
          <a:p>
            <a:r>
              <a:rPr lang="en-US" sz="2800" b="1" dirty="0" smtClean="0">
                <a:latin typeface="Bookman Old Style" pitchFamily="18" charset="0"/>
              </a:rPr>
              <a:t>Proto</a:t>
            </a:r>
            <a:r>
              <a:rPr lang="en-US" sz="2800" b="1" dirty="0">
                <a:latin typeface="Bookman Old Style" pitchFamily="18" charset="0"/>
              </a:rPr>
              <a:t>-Indo-European</a:t>
            </a:r>
          </a:p>
        </p:txBody>
      </p:sp>
      <p:sp>
        <p:nvSpPr>
          <p:cNvPr id="17410" name="TextBox 9"/>
          <p:cNvSpPr txBox="1">
            <a:spLocks noChangeArrowheads="1"/>
          </p:cNvSpPr>
          <p:nvPr/>
        </p:nvSpPr>
        <p:spPr bwMode="auto">
          <a:xfrm>
            <a:off x="304800" y="2689116"/>
            <a:ext cx="8534400" cy="4016484"/>
          </a:xfrm>
          <a:prstGeom prst="rect">
            <a:avLst/>
          </a:prstGeom>
          <a:noFill/>
          <a:ln w="9525">
            <a:noFill/>
            <a:miter lim="800000"/>
            <a:headEnd/>
            <a:tailEnd/>
          </a:ln>
        </p:spPr>
        <p:txBody>
          <a:bodyPr wrap="square">
            <a:spAutoFit/>
          </a:bodyPr>
          <a:lstStyle/>
          <a:p>
            <a:pPr marL="285750" indent="-285750">
              <a:spcAft>
                <a:spcPts val="400"/>
              </a:spcAft>
              <a:buFont typeface="Arial" charset="0"/>
              <a:buChar char="•"/>
            </a:pPr>
            <a:r>
              <a:rPr lang="en-US" sz="2400" dirty="0">
                <a:latin typeface="Bookman Old Style" pitchFamily="18" charset="0"/>
              </a:rPr>
              <a:t>German linguist August Schleicher: </a:t>
            </a:r>
            <a:r>
              <a:rPr lang="en-US" sz="2400" b="1" dirty="0">
                <a:latin typeface="Bookman Old Style" pitchFamily="18" charset="0"/>
              </a:rPr>
              <a:t>language </a:t>
            </a:r>
            <a:r>
              <a:rPr lang="en-US" sz="2400" b="1" dirty="0" smtClean="0">
                <a:latin typeface="Bookman Old Style" pitchFamily="18" charset="0"/>
              </a:rPr>
              <a:t>divergence, </a:t>
            </a:r>
            <a:r>
              <a:rPr lang="en-US" sz="2400" dirty="0" smtClean="0">
                <a:latin typeface="Bookman Old Style" pitchFamily="18" charset="0"/>
              </a:rPr>
              <a:t>where</a:t>
            </a:r>
            <a:r>
              <a:rPr lang="en-US" sz="2400" b="1" dirty="0" smtClean="0">
                <a:latin typeface="Bookman Old Style" pitchFamily="18" charset="0"/>
              </a:rPr>
              <a:t> </a:t>
            </a:r>
            <a:r>
              <a:rPr lang="en-US" sz="2400" dirty="0" smtClean="0">
                <a:latin typeface="Bookman Old Style" pitchFamily="18" charset="0"/>
              </a:rPr>
              <a:t>new language forms from old one.</a:t>
            </a:r>
            <a:endParaRPr lang="en-US" sz="2400" dirty="0">
              <a:latin typeface="Bookman Old Style" pitchFamily="18" charset="0"/>
            </a:endParaRPr>
          </a:p>
          <a:p>
            <a:pPr marL="285750" indent="-285750">
              <a:spcAft>
                <a:spcPts val="400"/>
              </a:spcAft>
              <a:buFont typeface="Arial" charset="0"/>
              <a:buChar char="•"/>
            </a:pPr>
            <a:r>
              <a:rPr lang="en-US" sz="2400" b="1" dirty="0">
                <a:latin typeface="Bookman Old Style" pitchFamily="18" charset="0"/>
              </a:rPr>
              <a:t>Language convergence: </a:t>
            </a:r>
            <a:r>
              <a:rPr lang="en-US" sz="2400" dirty="0">
                <a:latin typeface="Bookman Old Style" pitchFamily="18" charset="0"/>
              </a:rPr>
              <a:t>collapsing two languages into </a:t>
            </a:r>
            <a:r>
              <a:rPr lang="en-US" sz="2400" dirty="0" smtClean="0">
                <a:latin typeface="Bookman Old Style" pitchFamily="18" charset="0"/>
              </a:rPr>
              <a:t>one.</a:t>
            </a:r>
            <a:endParaRPr lang="en-US" sz="2400" dirty="0">
              <a:latin typeface="Bookman Old Style" pitchFamily="18" charset="0"/>
            </a:endParaRPr>
          </a:p>
          <a:p>
            <a:pPr marL="285750" indent="-285750">
              <a:spcAft>
                <a:spcPts val="400"/>
              </a:spcAft>
              <a:buFont typeface="Arial" charset="0"/>
              <a:buChar char="•"/>
            </a:pPr>
            <a:r>
              <a:rPr lang="en-US" sz="2400" dirty="0">
                <a:latin typeface="Bookman Old Style" pitchFamily="18" charset="0"/>
              </a:rPr>
              <a:t>Language extinction occurs when </a:t>
            </a:r>
            <a:r>
              <a:rPr lang="en-US" sz="2400" dirty="0" smtClean="0">
                <a:latin typeface="Bookman Old Style" pitchFamily="18" charset="0"/>
              </a:rPr>
              <a:t>all </a:t>
            </a:r>
            <a:r>
              <a:rPr lang="en-US" sz="2400" dirty="0">
                <a:latin typeface="Bookman Old Style" pitchFamily="18" charset="0"/>
              </a:rPr>
              <a:t>descendants perish or </a:t>
            </a:r>
            <a:r>
              <a:rPr lang="en-US" sz="2400" dirty="0" smtClean="0">
                <a:latin typeface="Bookman Old Style" pitchFamily="18" charset="0"/>
              </a:rPr>
              <a:t>they choose </a:t>
            </a:r>
            <a:r>
              <a:rPr lang="en-US" sz="2400" dirty="0">
                <a:latin typeface="Bookman Old Style" pitchFamily="18" charset="0"/>
              </a:rPr>
              <a:t>to use another language (typically occurs over several generations</a:t>
            </a:r>
            <a:r>
              <a:rPr lang="en-US" sz="2400" dirty="0" smtClean="0">
                <a:latin typeface="Bookman Old Style" pitchFamily="18" charset="0"/>
              </a:rPr>
              <a:t>).</a:t>
            </a:r>
            <a:endParaRPr lang="en-US" sz="2400" dirty="0">
              <a:latin typeface="Bookman Old Style" pitchFamily="18" charset="0"/>
            </a:endParaRPr>
          </a:p>
          <a:p>
            <a:pPr marL="285750" indent="-285750">
              <a:spcAft>
                <a:spcPts val="400"/>
              </a:spcAft>
              <a:buFont typeface="Arial" charset="0"/>
              <a:buChar char="•"/>
            </a:pPr>
            <a:r>
              <a:rPr lang="en-US" sz="2400" dirty="0">
                <a:latin typeface="Bookman Old Style" pitchFamily="18" charset="0"/>
              </a:rPr>
              <a:t>Linguists theorize that the hearth of the Proto-Indo-European language was somewhere in the vicinity of the Black Sea or east-central Europe.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10e_fig_06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52061"/>
            <a:ext cx="5029200" cy="6436425"/>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342900" y="5029200"/>
            <a:ext cx="8115300" cy="1446550"/>
          </a:xfrm>
          <a:prstGeom prst="rect">
            <a:avLst/>
          </a:prstGeom>
          <a:noFill/>
          <a:ln w="9525">
            <a:noFill/>
            <a:miter lim="800000"/>
            <a:headEnd/>
            <a:tailEnd/>
          </a:ln>
        </p:spPr>
        <p:txBody>
          <a:bodyPr wrap="square">
            <a:spAutoFit/>
          </a:bodyPr>
          <a:lstStyle/>
          <a:p>
            <a:r>
              <a:rPr lang="en-US" sz="1600" b="1" dirty="0"/>
              <a:t>Figure 6.10</a:t>
            </a:r>
          </a:p>
          <a:p>
            <a:r>
              <a:rPr lang="en-US" sz="1600" b="1" dirty="0"/>
              <a:t>Northwest Amazon, Colombia.</a:t>
            </a:r>
          </a:p>
          <a:p>
            <a:r>
              <a:rPr lang="en-US" sz="1400" dirty="0"/>
              <a:t>The </a:t>
            </a:r>
            <a:r>
              <a:rPr lang="en-US" sz="1400" dirty="0" err="1"/>
              <a:t>Barasana</a:t>
            </a:r>
            <a:r>
              <a:rPr lang="en-US" sz="1400" dirty="0"/>
              <a:t> people, who live in the northwest Amazon </a:t>
            </a:r>
            <a:r>
              <a:rPr lang="en-US" sz="1400" dirty="0" smtClean="0"/>
              <a:t>in Colombia</a:t>
            </a:r>
            <a:r>
              <a:rPr lang="en-US" sz="1400" dirty="0"/>
              <a:t>, have maintained their language and land-use </a:t>
            </a:r>
            <a:r>
              <a:rPr lang="en-US" sz="1400" dirty="0" smtClean="0"/>
              <a:t>systems despite </a:t>
            </a:r>
            <a:r>
              <a:rPr lang="en-US" sz="1400" dirty="0"/>
              <a:t>external pressures. In 1991, the government of Colombia recognized the legal right of the </a:t>
            </a:r>
            <a:r>
              <a:rPr lang="en-US" sz="1400" dirty="0" err="1"/>
              <a:t>Barasana</a:t>
            </a:r>
            <a:r>
              <a:rPr lang="en-US" sz="1400" dirty="0"/>
              <a:t> to their land, which </a:t>
            </a:r>
            <a:r>
              <a:rPr lang="en-US" sz="1400" dirty="0" smtClean="0"/>
              <a:t>has aided </a:t>
            </a:r>
            <a:r>
              <a:rPr lang="en-US" sz="1400" dirty="0"/>
              <a:t>the maintenance of their language. ©Eye Ubiquitous/</a:t>
            </a:r>
            <a:r>
              <a:rPr lang="en-US" sz="1400" dirty="0" err="1"/>
              <a:t>Superstock</a:t>
            </a:r>
            <a:endParaRPr lang="en-US" sz="1400" dirty="0"/>
          </a:p>
        </p:txBody>
      </p:sp>
      <p:pic>
        <p:nvPicPr>
          <p:cNvPr id="2" name="Picture 1" descr="fou10e_fig_06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6200"/>
            <a:ext cx="7010400" cy="4877235"/>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57200" y="1828800"/>
            <a:ext cx="8534400" cy="1143000"/>
          </a:xfrm>
        </p:spPr>
        <p:txBody>
          <a:bodyPr/>
          <a:lstStyle/>
          <a:p>
            <a:pPr algn="l" eaLnBrk="1" hangingPunct="1"/>
            <a:r>
              <a:rPr lang="en-US" sz="2800" b="1" dirty="0" smtClean="0">
                <a:latin typeface="Bookman Old Style" pitchFamily="18" charset="0"/>
              </a:rPr>
              <a:t>Tracing the Routes of Diffusion of </a:t>
            </a:r>
            <a:br>
              <a:rPr lang="en-US" sz="2800" b="1" dirty="0" smtClean="0">
                <a:latin typeface="Bookman Old Style" pitchFamily="18" charset="0"/>
              </a:rPr>
            </a:br>
            <a:r>
              <a:rPr lang="en-US" sz="2800" b="1" dirty="0" smtClean="0">
                <a:latin typeface="Bookman Old Style" pitchFamily="18" charset="0"/>
              </a:rPr>
              <a:t>Proto-Indo-European</a:t>
            </a:r>
          </a:p>
        </p:txBody>
      </p:sp>
      <p:sp>
        <p:nvSpPr>
          <p:cNvPr id="22530" name="Content Placeholder 1"/>
          <p:cNvSpPr>
            <a:spLocks noGrp="1"/>
          </p:cNvSpPr>
          <p:nvPr>
            <p:ph idx="1"/>
          </p:nvPr>
        </p:nvSpPr>
        <p:spPr>
          <a:xfrm>
            <a:off x="457200" y="3048000"/>
            <a:ext cx="8229600" cy="3352800"/>
          </a:xfrm>
        </p:spPr>
        <p:txBody>
          <a:bodyPr/>
          <a:lstStyle/>
          <a:p>
            <a:pPr eaLnBrk="1" hangingPunct="1"/>
            <a:r>
              <a:rPr lang="en-US" sz="2800" dirty="0" smtClean="0">
                <a:latin typeface="Bookman Old Style" pitchFamily="18" charset="0"/>
              </a:rPr>
              <a:t>Commonality among language diffusion theories is a focus on Europe.</a:t>
            </a:r>
          </a:p>
          <a:p>
            <a:pPr eaLnBrk="1" hangingPunct="1"/>
            <a:r>
              <a:rPr lang="en-US" sz="2800" dirty="0" smtClean="0">
                <a:latin typeface="Bookman Old Style" pitchFamily="18" charset="0"/>
              </a:rPr>
              <a:t>For Proto-Indo-European, it is clear that that the language diffused into Europe over time, and that a significant body of historical research and archaeology focuses on the early peopling of Europe.</a:t>
            </a:r>
            <a:endParaRPr lang="en-US" sz="28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What Should I Say?</a:t>
            </a:r>
            <a:endParaRPr lang="en-US" sz="4000" dirty="0">
              <a:latin typeface="Bookman Old Style"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88" name="Rectangle 3"/>
          <p:cNvSpPr>
            <a:spLocks noChangeArrowheads="1"/>
          </p:cNvSpPr>
          <p:nvPr/>
        </p:nvSpPr>
        <p:spPr bwMode="auto">
          <a:xfrm>
            <a:off x="304800" y="1600200"/>
            <a:ext cx="8401050" cy="1200150"/>
          </a:xfrm>
          <a:prstGeom prst="rect">
            <a:avLst/>
          </a:prstGeom>
          <a:noFill/>
          <a:ln w="9525">
            <a:noFill/>
            <a:miter lim="800000"/>
            <a:headEnd/>
            <a:tailEnd/>
          </a:ln>
        </p:spPr>
        <p:txBody>
          <a:bodyPr>
            <a:spAutoFit/>
          </a:bodyPr>
          <a:lstStyle/>
          <a:p>
            <a:pPr algn="just"/>
            <a:r>
              <a:rPr lang="en-US" dirty="0">
                <a:latin typeface="Bookman Old Style" pitchFamily="18" charset="0"/>
              </a:rPr>
              <a:t>“In stores throughout </a:t>
            </a:r>
            <a:r>
              <a:rPr lang="en-US" dirty="0" smtClean="0">
                <a:latin typeface="Bookman Old Style" pitchFamily="18" charset="0"/>
              </a:rPr>
              <a:t>Brussels</a:t>
            </a:r>
            <a:r>
              <a:rPr lang="en-US" dirty="0">
                <a:latin typeface="Bookman Old Style" pitchFamily="18" charset="0"/>
              </a:rPr>
              <a:t>, Belgium, you can see the capital city’s bilingualism all around you—literally. From McDonald’s to health insurance offices to the metro, signs in Brussels are posted in duplicate, with one in Flemish (a variant of Dutch) and one in French.”</a:t>
            </a:r>
          </a:p>
        </p:txBody>
      </p:sp>
      <p:pic>
        <p:nvPicPr>
          <p:cNvPr id="2" name="Picture 1" descr="fou10e_fig_06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835185"/>
            <a:ext cx="5257800" cy="3718015"/>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23553" name="Content Placeholder 1"/>
          <p:cNvSpPr>
            <a:spLocks noGrp="1"/>
          </p:cNvSpPr>
          <p:nvPr>
            <p:ph idx="4294967295"/>
          </p:nvPr>
        </p:nvSpPr>
        <p:spPr>
          <a:xfrm>
            <a:off x="457200" y="1143000"/>
            <a:ext cx="8229600" cy="5162550"/>
          </a:xfrm>
        </p:spPr>
        <p:txBody>
          <a:bodyPr/>
          <a:lstStyle/>
          <a:p>
            <a:pPr marL="0" indent="0" eaLnBrk="1" hangingPunct="1">
              <a:buNone/>
            </a:pPr>
            <a:endParaRPr lang="en-US" sz="2400" b="1" dirty="0" smtClean="0">
              <a:latin typeface="Bookman Old Style" pitchFamily="18" charset="0"/>
            </a:endParaRPr>
          </a:p>
          <a:p>
            <a:pPr eaLnBrk="1" hangingPunct="1">
              <a:spcBef>
                <a:spcPts val="600"/>
              </a:spcBef>
            </a:pPr>
            <a:r>
              <a:rPr lang="en-US" sz="2400" b="1" dirty="0" smtClean="0">
                <a:latin typeface="Bookman Old Style" pitchFamily="18" charset="0"/>
              </a:rPr>
              <a:t>Conquest theory</a:t>
            </a:r>
            <a:r>
              <a:rPr lang="en-US" sz="2400" dirty="0" smtClean="0">
                <a:latin typeface="Bookman Old Style" pitchFamily="18" charset="0"/>
              </a:rPr>
              <a:t>: early speakers of Proto-Indo- European spread east to west on horseback, overpowering earlier inhabitants and beginning the diffusion/differentiation of Indo-European tongues.</a:t>
            </a:r>
          </a:p>
          <a:p>
            <a:pPr eaLnBrk="1" hangingPunct="1">
              <a:spcBef>
                <a:spcPts val="600"/>
              </a:spcBef>
            </a:pPr>
            <a:r>
              <a:rPr lang="en-US" sz="2400" dirty="0" smtClean="0">
                <a:latin typeface="Bookman Old Style" pitchFamily="18" charset="0"/>
              </a:rPr>
              <a:t>An alternative agricultural theory proposes that Proto-Indo-European diffused westward through Europe with the diffusion of agriculture.</a:t>
            </a:r>
          </a:p>
          <a:p>
            <a:pPr eaLnBrk="1" hangingPunct="1">
              <a:spcBef>
                <a:spcPts val="600"/>
              </a:spcBef>
            </a:pPr>
            <a:r>
              <a:rPr lang="en-US" sz="2400" b="1" dirty="0" smtClean="0">
                <a:latin typeface="Bookman Old Style" pitchFamily="18" charset="0"/>
              </a:rPr>
              <a:t>Dispersal hypothesis</a:t>
            </a:r>
            <a:r>
              <a:rPr lang="en-US" sz="2400" dirty="0" smtClean="0">
                <a:latin typeface="Bookman Old Style" pitchFamily="18" charset="0"/>
              </a:rPr>
              <a:t>: the Indo-European languages that arose from Proto-Indo-European were first carried eastward into Southwest Asia, next around the Caspian Sea, and then across the Russian-Ukrainian plains and on into the Balkans.</a:t>
            </a:r>
          </a:p>
        </p:txBody>
      </p:sp>
      <p:sp>
        <p:nvSpPr>
          <p:cNvPr id="5" name="Title 2"/>
          <p:cNvSpPr txBox="1">
            <a:spLocks/>
          </p:cNvSpPr>
          <p:nvPr/>
        </p:nvSpPr>
        <p:spPr>
          <a:xfrm>
            <a:off x="457200" y="381000"/>
            <a:ext cx="85344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2800" b="1" dirty="0" smtClean="0">
                <a:latin typeface="Bookman Old Style" pitchFamily="18" charset="0"/>
              </a:rPr>
              <a:t>Tracing the Routes of Diffusion of </a:t>
            </a:r>
            <a:br>
              <a:rPr lang="en-US" sz="2800" b="1" dirty="0" smtClean="0">
                <a:latin typeface="Bookman Old Style" pitchFamily="18" charset="0"/>
              </a:rPr>
            </a:br>
            <a:r>
              <a:rPr lang="en-US" sz="2800" b="1" dirty="0" smtClean="0">
                <a:latin typeface="Bookman Old Style" pitchFamily="18" charset="0"/>
              </a:rPr>
              <a:t>Proto-Indo-European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p:cNvSpPr txBox="1">
            <a:spLocks noChangeArrowheads="1"/>
          </p:cNvSpPr>
          <p:nvPr/>
        </p:nvSpPr>
        <p:spPr bwMode="auto">
          <a:xfrm>
            <a:off x="76200" y="4191000"/>
            <a:ext cx="3962400" cy="1815882"/>
          </a:xfrm>
          <a:prstGeom prst="rect">
            <a:avLst/>
          </a:prstGeom>
          <a:noFill/>
          <a:ln w="9525">
            <a:noFill/>
            <a:miter lim="800000"/>
            <a:headEnd/>
            <a:tailEnd/>
          </a:ln>
        </p:spPr>
        <p:txBody>
          <a:bodyPr>
            <a:spAutoFit/>
          </a:bodyPr>
          <a:lstStyle/>
          <a:p>
            <a:r>
              <a:rPr lang="en-US" sz="1600" b="1" dirty="0"/>
              <a:t>Figure 6.11</a:t>
            </a:r>
          </a:p>
          <a:p>
            <a:r>
              <a:rPr lang="en-US" sz="1600" b="1" dirty="0"/>
              <a:t>Indo-European Language Family: Proposed Westward Dispersal. </a:t>
            </a:r>
            <a:r>
              <a:rPr lang="en-US" sz="1600" dirty="0"/>
              <a:t>Approximate timings</a:t>
            </a:r>
          </a:p>
          <a:p>
            <a:r>
              <a:rPr lang="en-US" sz="1600" dirty="0"/>
              <a:t>and routes for the westward dispersal of the Indo-European languages.</a:t>
            </a:r>
          </a:p>
        </p:txBody>
      </p:sp>
      <p:sp>
        <p:nvSpPr>
          <p:cNvPr id="24580" name="TextBox 7"/>
          <p:cNvSpPr txBox="1">
            <a:spLocks noChangeArrowheads="1"/>
          </p:cNvSpPr>
          <p:nvPr/>
        </p:nvSpPr>
        <p:spPr bwMode="auto">
          <a:xfrm>
            <a:off x="4419600" y="3352800"/>
            <a:ext cx="4521200" cy="2308225"/>
          </a:xfrm>
          <a:prstGeom prst="rect">
            <a:avLst/>
          </a:prstGeom>
          <a:noFill/>
          <a:ln w="9525">
            <a:noFill/>
            <a:miter lim="800000"/>
            <a:headEnd/>
            <a:tailEnd/>
          </a:ln>
        </p:spPr>
        <p:txBody>
          <a:bodyPr>
            <a:spAutoFit/>
          </a:bodyPr>
          <a:lstStyle/>
          <a:p>
            <a:r>
              <a:rPr lang="en-US" sz="1600" b="1" dirty="0"/>
              <a:t>Figure 6.12</a:t>
            </a:r>
          </a:p>
          <a:p>
            <a:r>
              <a:rPr lang="en-US" sz="1600" b="1" dirty="0"/>
              <a:t>Indo-European Language Family: Proposed Hearth and Dispersal Hypothesis. </a:t>
            </a:r>
            <a:r>
              <a:rPr lang="en-US" sz="1600" dirty="0"/>
              <a:t>This theory proposes that the Indo-European language family began in the Caucasus Mountain region and dispersed eastward before diffusing westward. </a:t>
            </a:r>
            <a:r>
              <a:rPr lang="en-US" sz="1600" i="1" dirty="0"/>
              <a:t>Adapted with permission from</a:t>
            </a:r>
            <a:r>
              <a:rPr lang="en-US" sz="1600" dirty="0"/>
              <a:t>: </a:t>
            </a:r>
            <a:r>
              <a:rPr lang="en-US" sz="1600" dirty="0" err="1"/>
              <a:t>Gamkrelidze</a:t>
            </a:r>
            <a:r>
              <a:rPr lang="en-US" sz="1600" dirty="0"/>
              <a:t> and </a:t>
            </a:r>
            <a:r>
              <a:rPr lang="en-US" sz="1600" dirty="0" err="1"/>
              <a:t>Ivanov</a:t>
            </a:r>
            <a:r>
              <a:rPr lang="en-US" sz="1600" dirty="0"/>
              <a:t>, 1990, p. 112.</a:t>
            </a:r>
          </a:p>
        </p:txBody>
      </p:sp>
      <p:pic>
        <p:nvPicPr>
          <p:cNvPr id="2" name="Picture 1" descr="fou10e_fig_06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58" y="381000"/>
            <a:ext cx="4164832" cy="3657600"/>
          </a:xfrm>
          <a:prstGeom prst="rect">
            <a:avLst/>
          </a:prstGeom>
        </p:spPr>
      </p:pic>
      <p:pic>
        <p:nvPicPr>
          <p:cNvPr id="3" name="Picture 2" descr="fou10e_fig_06_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938" y="379420"/>
            <a:ext cx="4478662" cy="274478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457200" y="76200"/>
            <a:ext cx="8001000" cy="914400"/>
          </a:xfrm>
        </p:spPr>
        <p:txBody>
          <a:bodyPr/>
          <a:lstStyle/>
          <a:p>
            <a:pPr eaLnBrk="1" hangingPunct="1"/>
            <a:r>
              <a:rPr lang="en-US" sz="3200" b="1" dirty="0" smtClean="0">
                <a:latin typeface="Bookman Old Style" pitchFamily="18" charset="0"/>
              </a:rPr>
              <a:t>The Languages of Europe</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pic>
        <p:nvPicPr>
          <p:cNvPr id="3" name="Picture 2" descr="fou10e_fig_06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948681"/>
            <a:ext cx="5181600" cy="5577809"/>
          </a:xfrm>
          <a:prstGeom prst="rect">
            <a:avLst/>
          </a:prstGeom>
          <a:noFill/>
          <a:ln>
            <a:noFill/>
          </a:ln>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7"/>
          <p:cNvSpPr txBox="1">
            <a:spLocks noChangeArrowheads="1"/>
          </p:cNvSpPr>
          <p:nvPr/>
        </p:nvSpPr>
        <p:spPr bwMode="auto">
          <a:xfrm>
            <a:off x="457200" y="1447800"/>
            <a:ext cx="8153400" cy="523220"/>
          </a:xfrm>
          <a:prstGeom prst="rect">
            <a:avLst/>
          </a:prstGeom>
          <a:noFill/>
          <a:ln w="9525">
            <a:noFill/>
            <a:miter lim="800000"/>
            <a:headEnd/>
            <a:tailEnd/>
          </a:ln>
        </p:spPr>
        <p:txBody>
          <a:bodyPr>
            <a:spAutoFit/>
          </a:bodyPr>
          <a:lstStyle/>
          <a:p>
            <a:r>
              <a:rPr lang="en-US" sz="2800" b="1" dirty="0">
                <a:latin typeface="Bookman Old Style" pitchFamily="18" charset="0"/>
              </a:rPr>
              <a:t>The Subfamilies</a:t>
            </a:r>
          </a:p>
        </p:txBody>
      </p:sp>
      <p:sp>
        <p:nvSpPr>
          <p:cNvPr id="11" name="TextBox 10"/>
          <p:cNvSpPr txBox="1"/>
          <p:nvPr/>
        </p:nvSpPr>
        <p:spPr>
          <a:xfrm>
            <a:off x="457200" y="1981200"/>
            <a:ext cx="8382000" cy="4524315"/>
          </a:xfrm>
          <a:prstGeom prst="rect">
            <a:avLst/>
          </a:prstGeom>
          <a:noFill/>
        </p:spPr>
        <p:txBody>
          <a:bodyPr>
            <a:spAutoFit/>
          </a:bodyPr>
          <a:lstStyle/>
          <a:p>
            <a:pPr marL="285750" indent="-285750">
              <a:buFont typeface="Arial" pitchFamily="34" charset="0"/>
              <a:buChar char="•"/>
              <a:defRPr/>
            </a:pPr>
            <a:r>
              <a:rPr lang="en-US" sz="2400" b="1" dirty="0">
                <a:latin typeface="Bookman Old Style" pitchFamily="18" charset="0"/>
              </a:rPr>
              <a:t>Romance languages</a:t>
            </a:r>
            <a:r>
              <a:rPr lang="en-US" sz="2400" dirty="0">
                <a:latin typeface="Bookman Old Style" pitchFamily="18" charset="0"/>
              </a:rPr>
              <a:t>: </a:t>
            </a:r>
          </a:p>
          <a:p>
            <a:pPr marL="742950" lvl="1" indent="-285750">
              <a:buFont typeface="Arial" pitchFamily="34" charset="0"/>
              <a:buChar char="•"/>
              <a:defRPr/>
            </a:pPr>
            <a:r>
              <a:rPr lang="en-US" sz="2400" dirty="0" smtClean="0">
                <a:latin typeface="Bookman Old Style" pitchFamily="18" charset="0"/>
              </a:rPr>
              <a:t>French</a:t>
            </a:r>
            <a:r>
              <a:rPr lang="en-US" sz="2400" dirty="0">
                <a:latin typeface="Bookman Old Style" pitchFamily="18" charset="0"/>
              </a:rPr>
              <a:t>, Italian, Spanish, Romanian, and </a:t>
            </a:r>
            <a:r>
              <a:rPr lang="en-US" sz="2400" dirty="0" smtClean="0">
                <a:latin typeface="Bookman Old Style" pitchFamily="18" charset="0"/>
              </a:rPr>
              <a:t>Portuguese</a:t>
            </a:r>
          </a:p>
          <a:p>
            <a:pPr marL="742950" lvl="1" indent="-285750">
              <a:buFont typeface="Arial" pitchFamily="34" charset="0"/>
              <a:buChar char="•"/>
              <a:defRPr/>
            </a:pPr>
            <a:r>
              <a:rPr lang="en-US" sz="2400" dirty="0" smtClean="0">
                <a:latin typeface="Bookman Old Style" pitchFamily="18" charset="0"/>
              </a:rPr>
              <a:t>Have much in common because of their Latin connection</a:t>
            </a:r>
            <a:r>
              <a:rPr lang="en-US" sz="2400" dirty="0">
                <a:latin typeface="Bookman Old Style" pitchFamily="18" charset="0"/>
              </a:rPr>
              <a:t>, but </a:t>
            </a:r>
            <a:r>
              <a:rPr lang="en-US" sz="2400" dirty="0" smtClean="0">
                <a:latin typeface="Bookman Old Style" pitchFamily="18" charset="0"/>
              </a:rPr>
              <a:t>are </a:t>
            </a:r>
            <a:r>
              <a:rPr lang="en-US" sz="2400" dirty="0">
                <a:latin typeface="Bookman Old Style" pitchFamily="18" charset="0"/>
              </a:rPr>
              <a:t>not mutually </a:t>
            </a:r>
            <a:r>
              <a:rPr lang="en-US" sz="2400" dirty="0" smtClean="0">
                <a:latin typeface="Bookman Old Style" pitchFamily="18" charset="0"/>
              </a:rPr>
              <a:t>comprehensible</a:t>
            </a:r>
            <a:endParaRPr lang="en-US" sz="2400" dirty="0">
              <a:latin typeface="Bookman Old Style" pitchFamily="18" charset="0"/>
            </a:endParaRPr>
          </a:p>
          <a:p>
            <a:pPr marL="285750" indent="-285750">
              <a:buFont typeface="Arial" pitchFamily="34" charset="0"/>
              <a:buChar char="•"/>
              <a:defRPr/>
            </a:pPr>
            <a:r>
              <a:rPr lang="en-US" sz="2400" b="1" dirty="0">
                <a:latin typeface="Bookman Old Style" pitchFamily="18" charset="0"/>
              </a:rPr>
              <a:t>Germanic languages </a:t>
            </a:r>
            <a:r>
              <a:rPr lang="en-US" sz="2400" dirty="0">
                <a:latin typeface="Bookman Old Style" pitchFamily="18" charset="0"/>
              </a:rPr>
              <a:t>(English, German, Danish, Norwegian, </a:t>
            </a:r>
            <a:r>
              <a:rPr lang="en-US" sz="2400" dirty="0" smtClean="0">
                <a:latin typeface="Bookman Old Style" pitchFamily="18" charset="0"/>
              </a:rPr>
              <a:t>and </a:t>
            </a:r>
            <a:r>
              <a:rPr lang="en-US" sz="2400" dirty="0">
                <a:latin typeface="Bookman Old Style" pitchFamily="18" charset="0"/>
              </a:rPr>
              <a:t>Swedish) reflect the expansion of peoples out of northern Europe </a:t>
            </a:r>
            <a:r>
              <a:rPr lang="en-US" sz="2400" dirty="0" smtClean="0">
                <a:latin typeface="Bookman Old Style" pitchFamily="18" charset="0"/>
              </a:rPr>
              <a:t>west and </a:t>
            </a:r>
            <a:r>
              <a:rPr lang="en-US" sz="2400" dirty="0">
                <a:latin typeface="Bookman Old Style" pitchFamily="18" charset="0"/>
              </a:rPr>
              <a:t>south</a:t>
            </a:r>
            <a:r>
              <a:rPr lang="en-US" sz="2400" dirty="0" smtClean="0">
                <a:latin typeface="Bookman Old Style" pitchFamily="18" charset="0"/>
              </a:rPr>
              <a:t>.</a:t>
            </a:r>
            <a:endParaRPr lang="en-US" sz="2400" dirty="0">
              <a:latin typeface="Bookman Old Style" pitchFamily="18" charset="0"/>
            </a:endParaRPr>
          </a:p>
          <a:p>
            <a:pPr marL="285750" indent="-285750">
              <a:buFont typeface="Arial" pitchFamily="34" charset="0"/>
              <a:buChar char="•"/>
              <a:defRPr/>
            </a:pPr>
            <a:r>
              <a:rPr lang="en-US" sz="2400" b="1" dirty="0">
                <a:latin typeface="Bookman Old Style" pitchFamily="18" charset="0"/>
              </a:rPr>
              <a:t>Slavic languages </a:t>
            </a:r>
            <a:r>
              <a:rPr lang="en-US" sz="2400" dirty="0">
                <a:latin typeface="Bookman Old Style" pitchFamily="18" charset="0"/>
              </a:rPr>
              <a:t>(Russian, Polish, Czech, Slovak, Ukrainian, Slovenian, Serbo-Croatian, </a:t>
            </a:r>
            <a:r>
              <a:rPr lang="en-US" sz="2400" dirty="0" smtClean="0">
                <a:latin typeface="Bookman Old Style" pitchFamily="18" charset="0"/>
              </a:rPr>
              <a:t>&amp; </a:t>
            </a:r>
            <a:r>
              <a:rPr lang="en-US" sz="2400" dirty="0">
                <a:latin typeface="Bookman Old Style" pitchFamily="18" charset="0"/>
              </a:rPr>
              <a:t>Bulgarian) developed as Slavic people migrated from a base in present-day Ukraine </a:t>
            </a:r>
            <a:r>
              <a:rPr lang="en-US" sz="2400" dirty="0" smtClean="0">
                <a:latin typeface="Bookman Old Style" pitchFamily="18" charset="0"/>
              </a:rPr>
              <a:t>about 2,000 </a:t>
            </a:r>
            <a:r>
              <a:rPr lang="en-US" sz="2400" dirty="0">
                <a:latin typeface="Bookman Old Style" pitchFamily="18" charset="0"/>
              </a:rPr>
              <a:t>years ago.</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a:spLocks noGrp="1"/>
          </p:cNvSpPr>
          <p:nvPr>
            <p:ph type="title"/>
          </p:nvPr>
        </p:nvSpPr>
        <p:spPr>
          <a:xfrm>
            <a:off x="457200" y="533400"/>
            <a:ext cx="8001000" cy="914400"/>
          </a:xfrm>
        </p:spPr>
        <p:txBody>
          <a:bodyPr/>
          <a:lstStyle/>
          <a:p>
            <a:pPr algn="l" eaLnBrk="1" hangingPunct="1"/>
            <a:r>
              <a:rPr lang="en-US" sz="3200" b="1" dirty="0" smtClean="0">
                <a:latin typeface="Bookman Old Style" pitchFamily="18" charset="0"/>
              </a:rPr>
              <a:t>The Languages of Europe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8" name="Content Placeholder 7"/>
          <p:cNvSpPr>
            <a:spLocks noGrp="1"/>
          </p:cNvSpPr>
          <p:nvPr>
            <p:ph idx="1"/>
          </p:nvPr>
        </p:nvSpPr>
        <p:spPr>
          <a:xfrm>
            <a:off x="152400" y="1978025"/>
            <a:ext cx="8763000" cy="4651375"/>
          </a:xfrm>
        </p:spPr>
        <p:txBody>
          <a:bodyPr/>
          <a:lstStyle/>
          <a:p>
            <a:pPr eaLnBrk="1" hangingPunct="1">
              <a:defRPr/>
            </a:pPr>
            <a:r>
              <a:rPr lang="en-US" sz="2400" dirty="0">
                <a:latin typeface="Bookman Old Style" pitchFamily="18" charset="0"/>
              </a:rPr>
              <a:t>A comparison of Europe’s linguistic and </a:t>
            </a:r>
            <a:r>
              <a:rPr lang="en-US" sz="2400" dirty="0" smtClean="0">
                <a:latin typeface="Bookman Old Style" pitchFamily="18" charset="0"/>
              </a:rPr>
              <a:t>political maps </a:t>
            </a:r>
            <a:r>
              <a:rPr lang="en-US" sz="2400" dirty="0">
                <a:latin typeface="Bookman Old Style" pitchFamily="18" charset="0"/>
              </a:rPr>
              <a:t>shows a high correlation between the </a:t>
            </a:r>
            <a:r>
              <a:rPr lang="en-US" sz="2400" dirty="0" smtClean="0">
                <a:latin typeface="Bookman Old Style" pitchFamily="18" charset="0"/>
              </a:rPr>
              <a:t>languages spoken </a:t>
            </a:r>
            <a:r>
              <a:rPr lang="en-US" sz="2400" dirty="0">
                <a:latin typeface="Bookman Old Style" pitchFamily="18" charset="0"/>
              </a:rPr>
              <a:t>and the political organization of </a:t>
            </a:r>
            <a:r>
              <a:rPr lang="en-US" sz="2400" dirty="0" smtClean="0">
                <a:latin typeface="Bookman Old Style" pitchFamily="18" charset="0"/>
              </a:rPr>
              <a:t>space.</a:t>
            </a:r>
          </a:p>
          <a:p>
            <a:pPr eaLnBrk="1" hangingPunct="1">
              <a:defRPr/>
            </a:pPr>
            <a:r>
              <a:rPr lang="en-US" sz="2400" dirty="0" smtClean="0">
                <a:latin typeface="Bookman Old Style" pitchFamily="18" charset="0"/>
                <a:cs typeface="Arial" pitchFamily="34" charset="0"/>
              </a:rPr>
              <a:t>A few important exceptions: French speakers in Belgium, Switzerland, and Italy; German speakers in Hungary; Hungarian speakers in Slovakia Romania and Yugoslavia; Romanian speakers in Moldavia and Greece; Turkish speakers in Bulgaria; Albanian speakers in Serbia.</a:t>
            </a:r>
          </a:p>
          <a:p>
            <a:pPr eaLnBrk="1" hangingPunct="1">
              <a:defRPr/>
            </a:pPr>
            <a:r>
              <a:rPr lang="en-US" sz="2400" dirty="0" smtClean="0">
                <a:latin typeface="Bookman Old Style" pitchFamily="18" charset="0"/>
              </a:rPr>
              <a:t>The Basque language of Euskera</a:t>
            </a:r>
            <a:r>
              <a:rPr lang="en-US" sz="2400" dirty="0">
                <a:latin typeface="Bookman Old Style" pitchFamily="18" charset="0"/>
              </a:rPr>
              <a:t> covers a very small land </a:t>
            </a:r>
            <a:r>
              <a:rPr lang="en-US" sz="2400" dirty="0" smtClean="0">
                <a:latin typeface="Bookman Old Style" pitchFamily="18" charset="0"/>
              </a:rPr>
              <a:t>area</a:t>
            </a:r>
            <a:r>
              <a:rPr lang="en-US" sz="2400" dirty="0">
                <a:latin typeface="Bookman Old Style" pitchFamily="18" charset="0"/>
              </a:rPr>
              <a:t> </a:t>
            </a:r>
            <a:r>
              <a:rPr lang="en-US" sz="2400" dirty="0" smtClean="0">
                <a:latin typeface="Bookman Old Style" pitchFamily="18" charset="0"/>
              </a:rPr>
              <a:t>and is </a:t>
            </a:r>
            <a:r>
              <a:rPr lang="en-US" sz="2400" i="1" dirty="0">
                <a:latin typeface="Bookman Old Style" pitchFamily="18" charset="0"/>
              </a:rPr>
              <a:t>in no way related to </a:t>
            </a:r>
            <a:r>
              <a:rPr lang="en-US" sz="2400" dirty="0">
                <a:latin typeface="Bookman Old Style" pitchFamily="18" charset="0"/>
              </a:rPr>
              <a:t>any other </a:t>
            </a:r>
            <a:r>
              <a:rPr lang="en-US" sz="2400" dirty="0" smtClean="0">
                <a:latin typeface="Bookman Old Style" pitchFamily="18" charset="0"/>
              </a:rPr>
              <a:t>language family </a:t>
            </a:r>
            <a:r>
              <a:rPr lang="en-US" sz="2400" dirty="0">
                <a:latin typeface="Bookman Old Style" pitchFamily="18" charset="0"/>
              </a:rPr>
              <a:t>in </a:t>
            </a:r>
            <a:r>
              <a:rPr lang="en-US" sz="2400" dirty="0" smtClean="0">
                <a:latin typeface="Bookman Old Style" pitchFamily="18" charset="0"/>
              </a:rPr>
              <a:t>Europe.</a:t>
            </a:r>
            <a:endParaRPr lang="en-US" sz="2400" dirty="0">
              <a:latin typeface="Bookman Old Style" pitchFamily="18" charset="0"/>
              <a:cs typeface="Arial" pitchFamily="34" charset="0"/>
            </a:endParaRP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9" name="TextBox 7"/>
          <p:cNvSpPr txBox="1">
            <a:spLocks noChangeArrowheads="1"/>
          </p:cNvSpPr>
          <p:nvPr/>
        </p:nvSpPr>
        <p:spPr bwMode="auto">
          <a:xfrm>
            <a:off x="457200" y="1295400"/>
            <a:ext cx="8153400" cy="523220"/>
          </a:xfrm>
          <a:prstGeom prst="rect">
            <a:avLst/>
          </a:prstGeom>
          <a:noFill/>
          <a:ln w="9525">
            <a:noFill/>
            <a:miter lim="800000"/>
            <a:headEnd/>
            <a:tailEnd/>
          </a:ln>
        </p:spPr>
        <p:txBody>
          <a:bodyPr>
            <a:spAutoFit/>
          </a:bodyPr>
          <a:lstStyle/>
          <a:p>
            <a:r>
              <a:rPr lang="en-US" sz="2800" b="1" dirty="0" smtClean="0">
                <a:latin typeface="Bookman Old Style" pitchFamily="18" charset="0"/>
              </a:rPr>
              <a:t>Language and Politics</a:t>
            </a:r>
            <a:endParaRPr lang="en-US" sz="2800" b="1" dirty="0">
              <a:latin typeface="Bookman Old Style" pitchFamily="18" charset="0"/>
            </a:endParaRPr>
          </a:p>
        </p:txBody>
      </p:sp>
      <p:sp>
        <p:nvSpPr>
          <p:cNvPr id="10" name="Title 3"/>
          <p:cNvSpPr>
            <a:spLocks noGrp="1"/>
          </p:cNvSpPr>
          <p:nvPr>
            <p:ph type="title"/>
          </p:nvPr>
        </p:nvSpPr>
        <p:spPr>
          <a:xfrm>
            <a:off x="304800" y="381000"/>
            <a:ext cx="8001000" cy="914400"/>
          </a:xfrm>
        </p:spPr>
        <p:txBody>
          <a:bodyPr/>
          <a:lstStyle/>
          <a:p>
            <a:pPr algn="l" eaLnBrk="1" hangingPunct="1"/>
            <a:r>
              <a:rPr lang="en-US" sz="3200" b="1" dirty="0" smtClean="0">
                <a:latin typeface="Bookman Old Style" pitchFamily="18" charset="0"/>
              </a:rPr>
              <a:t>The Languages of Europe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descr="fou10e_fig_06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81002"/>
            <a:ext cx="6346005" cy="4517752"/>
          </a:xfrm>
          <a:prstGeom prst="rect">
            <a:avLst/>
          </a:prstGeom>
        </p:spPr>
      </p:pic>
      <p:sp>
        <p:nvSpPr>
          <p:cNvPr id="5" name="TextBox 4"/>
          <p:cNvSpPr txBox="1"/>
          <p:nvPr/>
        </p:nvSpPr>
        <p:spPr>
          <a:xfrm>
            <a:off x="914400" y="4953000"/>
            <a:ext cx="7810477" cy="1477328"/>
          </a:xfrm>
          <a:prstGeom prst="rect">
            <a:avLst/>
          </a:prstGeom>
          <a:noFill/>
        </p:spPr>
        <p:txBody>
          <a:bodyPr wrap="none" rtlCol="0">
            <a:spAutoFit/>
          </a:bodyPr>
          <a:lstStyle/>
          <a:p>
            <a:r>
              <a:rPr lang="en-US" b="1" dirty="0"/>
              <a:t>Figure 6.13</a:t>
            </a:r>
          </a:p>
          <a:p>
            <a:r>
              <a:rPr lang="en-US" b="1" dirty="0"/>
              <a:t>San </a:t>
            </a:r>
            <a:r>
              <a:rPr lang="en-US" b="1" dirty="0" err="1"/>
              <a:t>Sebastián</a:t>
            </a:r>
            <a:r>
              <a:rPr lang="en-US" b="1" dirty="0"/>
              <a:t>, Spain. </a:t>
            </a:r>
            <a:r>
              <a:rPr lang="en-US" dirty="0" smtClean="0"/>
              <a:t>Graffiti </a:t>
            </a:r>
            <a:r>
              <a:rPr lang="en-US" dirty="0"/>
              <a:t>on the wall of this building uses</a:t>
            </a:r>
          </a:p>
          <a:p>
            <a:r>
              <a:rPr lang="en-US" dirty="0"/>
              <a:t>the English language, “Freedom for the Basque Country,” to show</a:t>
            </a:r>
          </a:p>
          <a:p>
            <a:r>
              <a:rPr lang="en-US" dirty="0"/>
              <a:t>support for the Basque separatist movement. © Denise Powell</a:t>
            </a:r>
          </a:p>
          <a:p>
            <a:endParaRPr lang="en-US" dirty="0">
              <a:solidFill>
                <a:srgbClr val="4BACC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819400"/>
            <a:ext cx="4495800" cy="3581400"/>
          </a:xfrm>
        </p:spPr>
        <p:txBody>
          <a:bodyPr/>
          <a:lstStyle/>
          <a:p>
            <a:pPr eaLnBrk="1" hangingPunct="1">
              <a:defRPr/>
            </a:pPr>
            <a:r>
              <a:rPr lang="en-US" sz="2800" dirty="0" smtClean="0">
                <a:latin typeface="Bookman Old Style" pitchFamily="18" charset="0"/>
              </a:rPr>
              <a:t>Niger-Congo </a:t>
            </a:r>
            <a:r>
              <a:rPr lang="en-US" sz="2800" dirty="0">
                <a:latin typeface="Bookman Old Style" pitchFamily="18" charset="0"/>
              </a:rPr>
              <a:t>language </a:t>
            </a:r>
            <a:r>
              <a:rPr lang="en-US" sz="2800" dirty="0" smtClean="0">
                <a:latin typeface="Bookman Old Style" pitchFamily="18" charset="0"/>
              </a:rPr>
              <a:t>family dominates.</a:t>
            </a:r>
          </a:p>
          <a:p>
            <a:pPr eaLnBrk="1" hangingPunct="1">
              <a:defRPr/>
            </a:pPr>
            <a:r>
              <a:rPr lang="en-US" sz="2800" dirty="0" smtClean="0">
                <a:latin typeface="Bookman Old Style" pitchFamily="18" charset="0"/>
              </a:rPr>
              <a:t>Oldest </a:t>
            </a:r>
            <a:r>
              <a:rPr lang="en-US" sz="2800" dirty="0" err="1" smtClean="0">
                <a:latin typeface="Bookman Old Style" pitchFamily="18" charset="0"/>
              </a:rPr>
              <a:t>Subsaharan</a:t>
            </a:r>
            <a:r>
              <a:rPr lang="en-US" sz="2800" dirty="0" smtClean="0">
                <a:latin typeface="Bookman Old Style" pitchFamily="18" charset="0"/>
              </a:rPr>
              <a:t> languages are the </a:t>
            </a:r>
            <a:r>
              <a:rPr lang="en-US" sz="2800" dirty="0" err="1" smtClean="0">
                <a:latin typeface="Bookman Old Style" pitchFamily="18" charset="0"/>
              </a:rPr>
              <a:t>Khoisan</a:t>
            </a:r>
            <a:r>
              <a:rPr lang="en-US" sz="2800" dirty="0" smtClean="0">
                <a:latin typeface="Bookman Old Style" pitchFamily="18" charset="0"/>
              </a:rPr>
              <a:t> languages, which include a “click” sound.</a:t>
            </a:r>
          </a:p>
          <a:p>
            <a:pPr eaLnBrk="1" hangingPunct="1">
              <a:defRPr/>
            </a:pPr>
            <a:endParaRPr lang="en-US" sz="2400" dirty="0" smtClean="0">
              <a:latin typeface="Bookman Old Style" pitchFamily="18" charset="0"/>
            </a:endParaRPr>
          </a:p>
          <a:p>
            <a:pPr marL="0" indent="0" eaLnBrk="1" hangingPunct="1">
              <a:buFont typeface="Arial" charset="0"/>
              <a:buNone/>
              <a:defRPr/>
            </a:pPr>
            <a:r>
              <a:rPr lang="en-US" sz="2400" b="1" dirty="0">
                <a:latin typeface="Bookman Old Style" pitchFamily="18" charset="0"/>
              </a:rPr>
              <a:t/>
            </a:r>
            <a:br>
              <a:rPr lang="en-US" sz="2400" b="1" dirty="0">
                <a:latin typeface="Bookman Old Style" pitchFamily="18" charset="0"/>
              </a:rPr>
            </a:br>
            <a:endParaRPr lang="en-US" sz="2400" b="1" dirty="0" smtClean="0">
              <a:latin typeface="Bookman Old Style" pitchFamily="18" charset="0"/>
            </a:endParaRPr>
          </a:p>
          <a:p>
            <a:pPr marL="0" indent="0" eaLnBrk="1" hangingPunct="1">
              <a:buFont typeface="Arial" charset="0"/>
              <a:buNone/>
              <a:defRPr/>
            </a:pPr>
            <a:endParaRPr lang="en-US" sz="2400" b="1" dirty="0">
              <a:latin typeface="Bookman Old Style" pitchFamily="18" charset="0"/>
            </a:endParaRPr>
          </a:p>
          <a:p>
            <a:pPr marL="0" indent="0" eaLnBrk="1" hangingPunct="1">
              <a:buFont typeface="Arial" charset="0"/>
              <a:buNone/>
              <a:defRPr/>
            </a:pPr>
            <a:r>
              <a:rPr lang="en-US" sz="2400" b="1" dirty="0" smtClean="0">
                <a:latin typeface="Bookman Old Style" pitchFamily="18" charset="0"/>
              </a:rPr>
              <a:t>	</a:t>
            </a:r>
            <a:endParaRPr lang="en-US" sz="2400" b="1" dirty="0">
              <a:solidFill>
                <a:srgbClr val="FF0000"/>
              </a:solidFill>
              <a:latin typeface="Bookman Old Style" pitchFamily="18" charset="0"/>
            </a:endParaRPr>
          </a:p>
        </p:txBody>
      </p:sp>
      <p:pic>
        <p:nvPicPr>
          <p:cNvPr id="2" name="Picture 1" descr="fou10e_fig_06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364" y="1676400"/>
            <a:ext cx="3726035" cy="4804864"/>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8" name="Rectangle 7"/>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
        <p:nvSpPr>
          <p:cNvPr id="4" name="TextBox 3"/>
          <p:cNvSpPr txBox="1"/>
          <p:nvPr/>
        </p:nvSpPr>
        <p:spPr>
          <a:xfrm>
            <a:off x="228600" y="1676400"/>
            <a:ext cx="4050708" cy="1077218"/>
          </a:xfrm>
          <a:prstGeom prst="rect">
            <a:avLst/>
          </a:prstGeom>
          <a:noFill/>
        </p:spPr>
        <p:txBody>
          <a:bodyPr wrap="none" rtlCol="0">
            <a:spAutoFit/>
          </a:bodyPr>
          <a:lstStyle/>
          <a:p>
            <a:r>
              <a:rPr lang="en-US" sz="3200" b="1" dirty="0" smtClean="0">
                <a:latin typeface="Bookman Old Style"/>
                <a:cs typeface="Bookman Old Style"/>
              </a:rPr>
              <a:t>Languages of </a:t>
            </a:r>
          </a:p>
          <a:p>
            <a:r>
              <a:rPr lang="en-US" sz="3200" b="1" dirty="0" err="1" smtClean="0">
                <a:latin typeface="Bookman Old Style"/>
                <a:cs typeface="Bookman Old Style"/>
              </a:rPr>
              <a:t>Subsaharan</a:t>
            </a:r>
            <a:r>
              <a:rPr lang="en-US" sz="3200" b="1" dirty="0" smtClean="0">
                <a:latin typeface="Bookman Old Style"/>
                <a:cs typeface="Bookman Old Style"/>
              </a:rPr>
              <a:t> Africa</a:t>
            </a:r>
            <a:endParaRPr lang="en-US" sz="3200" b="1" dirty="0">
              <a:latin typeface="Bookman Old Style"/>
              <a:cs typeface="Bookman Old Sty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209800"/>
            <a:ext cx="8229600" cy="4247317"/>
          </a:xfrm>
          <a:prstGeom prst="rect">
            <a:avLst/>
          </a:prstGeom>
          <a:noFill/>
        </p:spPr>
        <p:txBody>
          <a:bodyPr>
            <a:spAutoFit/>
          </a:bodyPr>
          <a:lstStyle/>
          <a:p>
            <a:pPr>
              <a:defRPr/>
            </a:pPr>
            <a:endParaRPr lang="en-US" sz="2200" dirty="0" smtClean="0">
              <a:latin typeface="Bookman Old Style" pitchFamily="18" charset="0"/>
            </a:endParaRPr>
          </a:p>
          <a:p>
            <a:pPr marL="457200" indent="-457200">
              <a:buFont typeface="Arial" pitchFamily="34" charset="0"/>
              <a:buChar char="•"/>
              <a:defRPr/>
            </a:pPr>
            <a:r>
              <a:rPr lang="en-US" sz="2200" dirty="0" smtClean="0">
                <a:latin typeface="Bookman Old Style" pitchFamily="18" charset="0"/>
              </a:rPr>
              <a:t>Nigeria’s 141 million people speak more than 500 different languages.</a:t>
            </a:r>
            <a:endParaRPr lang="en-US" sz="2200" dirty="0">
              <a:latin typeface="Bookman Old Style" pitchFamily="18" charset="0"/>
            </a:endParaRPr>
          </a:p>
          <a:p>
            <a:pPr marL="457200" indent="-457200">
              <a:buFont typeface="Arial" pitchFamily="34" charset="0"/>
              <a:buChar char="•"/>
              <a:defRPr/>
            </a:pPr>
            <a:r>
              <a:rPr lang="en-US" sz="2200" dirty="0">
                <a:latin typeface="Bookman Old Style" pitchFamily="18" charset="0"/>
              </a:rPr>
              <a:t>The three most prominent languages are distributed regionally: </a:t>
            </a:r>
            <a:endParaRPr lang="en-US" sz="2200" dirty="0" smtClean="0">
              <a:latin typeface="Bookman Old Style" pitchFamily="18" charset="0"/>
            </a:endParaRPr>
          </a:p>
          <a:p>
            <a:pPr marL="914400" lvl="1" indent="-457200">
              <a:buFont typeface="Arial" pitchFamily="34" charset="0"/>
              <a:buChar char="•"/>
              <a:defRPr/>
            </a:pPr>
            <a:r>
              <a:rPr lang="en-US" sz="2400" dirty="0" smtClean="0">
                <a:latin typeface="Bookman Old Style" pitchFamily="18" charset="0"/>
              </a:rPr>
              <a:t>Hausa in </a:t>
            </a:r>
            <a:r>
              <a:rPr lang="en-US" sz="2400" dirty="0">
                <a:latin typeface="Bookman Old Style" pitchFamily="18" charset="0"/>
              </a:rPr>
              <a:t>the </a:t>
            </a:r>
            <a:r>
              <a:rPr lang="en-US" sz="2400" dirty="0" smtClean="0">
                <a:latin typeface="Bookman Old Style" pitchFamily="18" charset="0"/>
              </a:rPr>
              <a:t>north; 35 million people</a:t>
            </a:r>
          </a:p>
          <a:p>
            <a:pPr marL="914400" lvl="1" indent="-457200">
              <a:buFont typeface="Arial" pitchFamily="34" charset="0"/>
              <a:buChar char="•"/>
              <a:defRPr/>
            </a:pPr>
            <a:r>
              <a:rPr lang="en-US" sz="2400" dirty="0" smtClean="0">
                <a:latin typeface="Bookman Old Style" pitchFamily="18" charset="0"/>
              </a:rPr>
              <a:t>Yoruba in </a:t>
            </a:r>
            <a:r>
              <a:rPr lang="en-US" sz="2400" dirty="0">
                <a:latin typeface="Bookman Old Style" pitchFamily="18" charset="0"/>
              </a:rPr>
              <a:t>the </a:t>
            </a:r>
            <a:r>
              <a:rPr lang="en-US" sz="2400" dirty="0" smtClean="0">
                <a:latin typeface="Bookman Old Style" pitchFamily="18" charset="0"/>
              </a:rPr>
              <a:t>southwest; 25 million people</a:t>
            </a:r>
          </a:p>
          <a:p>
            <a:pPr marL="914400" lvl="1" indent="-457200">
              <a:buFont typeface="Arial" pitchFamily="34" charset="0"/>
              <a:buChar char="•"/>
              <a:defRPr/>
            </a:pPr>
            <a:r>
              <a:rPr lang="en-US" sz="2400" dirty="0" smtClean="0">
                <a:latin typeface="Bookman Old Style" pitchFamily="18" charset="0"/>
              </a:rPr>
              <a:t>Ibo in </a:t>
            </a:r>
            <a:r>
              <a:rPr lang="en-US" sz="2400" dirty="0">
                <a:latin typeface="Bookman Old Style" pitchFamily="18" charset="0"/>
              </a:rPr>
              <a:t>the </a:t>
            </a:r>
            <a:r>
              <a:rPr lang="en-US" sz="2400" dirty="0" smtClean="0">
                <a:latin typeface="Bookman Old Style" pitchFamily="18" charset="0"/>
              </a:rPr>
              <a:t>southeast; over 25 </a:t>
            </a:r>
            <a:r>
              <a:rPr lang="en-US" sz="2400" dirty="0">
                <a:latin typeface="Bookman Old Style" pitchFamily="18" charset="0"/>
              </a:rPr>
              <a:t>million </a:t>
            </a:r>
            <a:r>
              <a:rPr lang="en-US" sz="2400" dirty="0" smtClean="0">
                <a:latin typeface="Bookman Old Style" pitchFamily="18" charset="0"/>
              </a:rPr>
              <a:t>people</a:t>
            </a:r>
            <a:endParaRPr lang="en-US" sz="2400" dirty="0">
              <a:latin typeface="Bookman Old Style" pitchFamily="18" charset="0"/>
            </a:endParaRPr>
          </a:p>
          <a:p>
            <a:pPr marL="342900" indent="-342900">
              <a:buFont typeface="Arial" pitchFamily="34" charset="0"/>
              <a:buChar char="•"/>
              <a:defRPr/>
            </a:pPr>
            <a:r>
              <a:rPr lang="en-US" sz="2200" dirty="0">
                <a:latin typeface="Bookman Old Style" pitchFamily="18" charset="0"/>
              </a:rPr>
              <a:t>When Nigeria gained </a:t>
            </a:r>
            <a:r>
              <a:rPr lang="en-US" sz="2200" dirty="0" smtClean="0">
                <a:latin typeface="Bookman Old Style" pitchFamily="18" charset="0"/>
              </a:rPr>
              <a:t>independence </a:t>
            </a:r>
            <a:r>
              <a:rPr lang="en-US" sz="2200" dirty="0">
                <a:latin typeface="Bookman Old Style" pitchFamily="18" charset="0"/>
              </a:rPr>
              <a:t>in 1962, </a:t>
            </a:r>
            <a:r>
              <a:rPr lang="en-US" sz="2200" dirty="0" smtClean="0">
                <a:latin typeface="Bookman Old Style" pitchFamily="18" charset="0"/>
              </a:rPr>
              <a:t>it adopted </a:t>
            </a:r>
            <a:r>
              <a:rPr lang="en-US" sz="2200" dirty="0">
                <a:latin typeface="Bookman Old Style" pitchFamily="18" charset="0"/>
              </a:rPr>
              <a:t>English as the “official” language, as the three major regional languages are too politically charged and thus unsuitable as national </a:t>
            </a:r>
            <a:r>
              <a:rPr lang="en-US" sz="2200" dirty="0" smtClean="0">
                <a:latin typeface="Bookman Old Style" pitchFamily="18" charset="0"/>
              </a:rPr>
              <a:t>languages.</a:t>
            </a:r>
            <a:endParaRPr lang="en-US" sz="22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228600" y="1777424"/>
            <a:ext cx="8763000" cy="584776"/>
          </a:xfrm>
          <a:prstGeom prst="rect">
            <a:avLst/>
          </a:prstGeom>
          <a:noFill/>
        </p:spPr>
        <p:txBody>
          <a:bodyPr wrap="square" rtlCol="0">
            <a:spAutoFit/>
          </a:bodyPr>
          <a:lstStyle/>
          <a:p>
            <a:r>
              <a:rPr lang="en-US" sz="3200" b="1" dirty="0" smtClean="0">
                <a:latin typeface="Bookman Old Style"/>
                <a:cs typeface="Bookman Old Style"/>
              </a:rPr>
              <a:t>Languages of </a:t>
            </a:r>
            <a:r>
              <a:rPr lang="en-US" sz="3200" b="1" dirty="0" err="1" smtClean="0">
                <a:latin typeface="Bookman Old Style"/>
                <a:cs typeface="Bookman Old Style"/>
              </a:rPr>
              <a:t>Subsaharan</a:t>
            </a:r>
            <a:r>
              <a:rPr lang="en-US" sz="3200" b="1" dirty="0" smtClean="0">
                <a:latin typeface="Bookman Old Style"/>
                <a:cs typeface="Bookman Old Style"/>
              </a:rPr>
              <a:t> Africa</a:t>
            </a:r>
            <a:endParaRPr lang="en-US" sz="3200" b="1" dirty="0">
              <a:latin typeface="Bookman Old Style"/>
              <a:cs typeface="Bookman Old Style"/>
            </a:endParaRPr>
          </a:p>
        </p:txBody>
      </p:sp>
      <p:sp>
        <p:nvSpPr>
          <p:cNvPr id="7" name="Rectangle 6"/>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Why Are Languages Distributed the Way They Are?</a:t>
            </a:r>
            <a:endParaRPr 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5"/>
          <p:cNvSpPr>
            <a:spLocks noGrp="1"/>
          </p:cNvSpPr>
          <p:nvPr>
            <p:ph type="title"/>
          </p:nvPr>
        </p:nvSpPr>
        <p:spPr/>
        <p:txBody>
          <a:bodyPr/>
          <a:lstStyle/>
          <a:p>
            <a:pPr eaLnBrk="1" hangingPunct="1"/>
            <a:r>
              <a:rPr lang="en-US" dirty="0" smtClean="0">
                <a:latin typeface="Bookman Old Style" pitchFamily="18" charset="0"/>
              </a:rPr>
              <a:t>Key Question</a:t>
            </a:r>
            <a:r>
              <a:rPr lang="en-US" sz="3600" dirty="0" smtClean="0">
                <a:solidFill>
                  <a:srgbClr val="FF0000"/>
                </a:solidFill>
                <a:latin typeface="Bookman Old Style" pitchFamily="18" charset="0"/>
              </a:rPr>
              <a:t/>
            </a:r>
            <a:br>
              <a:rPr lang="en-US" sz="3600" dirty="0" smtClean="0">
                <a:solidFill>
                  <a:srgbClr val="FF0000"/>
                </a:solidFill>
                <a:latin typeface="Bookman Old Style" pitchFamily="18" charset="0"/>
              </a:rPr>
            </a:br>
            <a:endParaRPr lang="en-US" sz="3600" dirty="0" smtClean="0"/>
          </a:p>
        </p:txBody>
      </p:sp>
      <p:sp>
        <p:nvSpPr>
          <p:cNvPr id="37890" name="Content Placeholder 3"/>
          <p:cNvSpPr>
            <a:spLocks noGrp="1"/>
          </p:cNvSpPr>
          <p:nvPr>
            <p:ph idx="1"/>
          </p:nvPr>
        </p:nvSpPr>
        <p:spPr>
          <a:xfrm>
            <a:off x="457200" y="1219200"/>
            <a:ext cx="8305800" cy="5486400"/>
          </a:xfrm>
        </p:spPr>
        <p:txBody>
          <a:bodyPr/>
          <a:lstStyle/>
          <a:p>
            <a:pPr marL="0" indent="0" algn="ctr" eaLnBrk="1" hangingPunct="1">
              <a:buFont typeface="Arial" charset="0"/>
              <a:buNone/>
            </a:pPr>
            <a:endParaRPr lang="en-US" sz="3600" dirty="0" smtClean="0">
              <a:latin typeface="Bookman Old Style" pitchFamily="18" charset="0"/>
            </a:endParaRPr>
          </a:p>
          <a:p>
            <a:pPr marL="0" indent="0" algn="ctr" eaLnBrk="1" hangingPunct="1">
              <a:buFont typeface="Arial" charset="0"/>
              <a:buNone/>
            </a:pPr>
            <a:endParaRPr lang="en-US" sz="36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do languages diffuse?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1264653"/>
            <a:ext cx="8534400" cy="4755147"/>
          </a:xfrm>
          <a:prstGeom prst="rect">
            <a:avLst/>
          </a:prstGeom>
          <a:noFill/>
        </p:spPr>
        <p:txBody>
          <a:bodyPr>
            <a:spAutoFit/>
          </a:bodyPr>
          <a:lstStyle/>
          <a:p>
            <a:pPr marL="457200" indent="-457200">
              <a:spcAft>
                <a:spcPts val="600"/>
              </a:spcAft>
              <a:buFont typeface="Arial" pitchFamily="34" charset="0"/>
              <a:buChar char="•"/>
              <a:defRPr/>
            </a:pPr>
            <a:r>
              <a:rPr lang="en-US" sz="2400" dirty="0">
                <a:latin typeface="Bookman Old Style" pitchFamily="18" charset="0"/>
              </a:rPr>
              <a:t>By </a:t>
            </a:r>
            <a:r>
              <a:rPr lang="en-US" sz="2400" dirty="0" smtClean="0">
                <a:latin typeface="Bookman Old Style" pitchFamily="18" charset="0"/>
              </a:rPr>
              <a:t>2,000 </a:t>
            </a:r>
            <a:r>
              <a:rPr lang="en-US" sz="2400" dirty="0">
                <a:latin typeface="Bookman Old Style" pitchFamily="18" charset="0"/>
              </a:rPr>
              <a:t>years ago, languages such as Chinese and Latin had successfully diffused over large </a:t>
            </a:r>
            <a:r>
              <a:rPr lang="en-US" sz="2400" dirty="0" smtClean="0">
                <a:latin typeface="Bookman Old Style" pitchFamily="18" charset="0"/>
              </a:rPr>
              <a:t>regions.</a:t>
            </a:r>
            <a:endParaRPr lang="en-US" sz="2400" dirty="0">
              <a:latin typeface="Bookman Old Style" pitchFamily="18" charset="0"/>
            </a:endParaRPr>
          </a:p>
          <a:p>
            <a:pPr marL="457200" indent="-457200">
              <a:spcAft>
                <a:spcPts val="600"/>
              </a:spcAft>
              <a:buFont typeface="Arial" pitchFamily="34" charset="0"/>
              <a:buChar char="•"/>
              <a:defRPr/>
            </a:pPr>
            <a:r>
              <a:rPr lang="en-US" sz="2400" dirty="0">
                <a:latin typeface="Bookman Old Style" pitchFamily="18" charset="0"/>
              </a:rPr>
              <a:t>In the late Middle Ages, the invention of the Gutenberg printing press and the rise of nation-states worked to spread literacy and stabilize certain languages through widely distributed written </a:t>
            </a:r>
            <a:r>
              <a:rPr lang="en-US" sz="2400" dirty="0" smtClean="0">
                <a:latin typeface="Bookman Old Style" pitchFamily="18" charset="0"/>
              </a:rPr>
              <a:t>forms.</a:t>
            </a:r>
            <a:endParaRPr lang="en-US" sz="2400" dirty="0">
              <a:latin typeface="Bookman Old Style" pitchFamily="18" charset="0"/>
            </a:endParaRPr>
          </a:p>
          <a:p>
            <a:pPr marL="457200" indent="-457200">
              <a:spcAft>
                <a:spcPts val="600"/>
              </a:spcAft>
              <a:buFont typeface="Arial" pitchFamily="34" charset="0"/>
              <a:buChar char="•"/>
              <a:defRPr/>
            </a:pPr>
            <a:r>
              <a:rPr lang="en-US" sz="2400" dirty="0">
                <a:latin typeface="Bookman Old Style" pitchFamily="18" charset="0"/>
              </a:rPr>
              <a:t>The rise of relatively large independent states was equally important, for these political entities had a strong interest in promoting a common culture, often through a common </a:t>
            </a:r>
            <a:r>
              <a:rPr lang="en-US" sz="2400" dirty="0" smtClean="0">
                <a:latin typeface="Bookman Old Style" pitchFamily="18" charset="0"/>
              </a:rPr>
              <a:t>language.</a:t>
            </a:r>
          </a:p>
          <a:p>
            <a:pPr marL="457200" indent="-457200">
              <a:spcAft>
                <a:spcPts val="600"/>
              </a:spcAft>
              <a:buFont typeface="Arial" pitchFamily="34" charset="0"/>
              <a:buChar char="•"/>
              <a:defRPr/>
            </a:pPr>
            <a:r>
              <a:rPr lang="en-US" sz="2400" dirty="0" smtClean="0">
                <a:latin typeface="Bookman Old Style" pitchFamily="18" charset="0"/>
              </a:rPr>
              <a:t>Globalization </a:t>
            </a:r>
            <a:r>
              <a:rPr lang="en-US" sz="2400" dirty="0">
                <a:latin typeface="Bookman Old Style" pitchFamily="18" charset="0"/>
              </a:rPr>
              <a:t>is shrinking the world’s linguistic </a:t>
            </a:r>
            <a:r>
              <a:rPr lang="en-US" sz="2400" dirty="0" smtClean="0">
                <a:latin typeface="Bookman Old Style" pitchFamily="18" charset="0"/>
              </a:rPr>
              <a:t>heritage.</a:t>
            </a:r>
            <a:endParaRPr lang="en-US" sz="24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228600" y="381000"/>
            <a:ext cx="8763000" cy="646331"/>
          </a:xfrm>
          <a:prstGeom prst="rect">
            <a:avLst/>
          </a:prstGeom>
        </p:spPr>
        <p:txBody>
          <a:bodyPr wrap="square">
            <a:spAutoFit/>
          </a:bodyPr>
          <a:lstStyle/>
          <a:p>
            <a:pPr algn="ctr"/>
            <a:r>
              <a:rPr lang="en-US" sz="3600" b="1" dirty="0" smtClean="0">
                <a:latin typeface="Bookman Old Style" pitchFamily="18" charset="0"/>
              </a:rPr>
              <a:t>How Do Languages Diffuse?</a:t>
            </a:r>
            <a:endParaRPr lang="en-US"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8434" name="Rectangle 3"/>
          <p:cNvSpPr>
            <a:spLocks noGrp="1" noChangeArrowheads="1"/>
          </p:cNvSpPr>
          <p:nvPr>
            <p:ph idx="1"/>
          </p:nvPr>
        </p:nvSpPr>
        <p:spPr>
          <a:xfrm>
            <a:off x="457200" y="2370137"/>
            <a:ext cx="8229600" cy="4525963"/>
          </a:xfrm>
        </p:spPr>
        <p:txBody>
          <a:bodyPr/>
          <a:lstStyle/>
          <a:p>
            <a:pPr marL="0" indent="0" algn="ctr" eaLnBrk="1" hangingPunct="1">
              <a:buNone/>
            </a:pPr>
            <a:r>
              <a:rPr lang="en-US" sz="4000" dirty="0" smtClean="0">
                <a:latin typeface="Bookman Old Style" pitchFamily="18" charset="0"/>
              </a:rPr>
              <a:t>What Are Languages, and What Role Do Languages Play in Cultures?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457200" y="990600"/>
            <a:ext cx="8229600" cy="1143000"/>
          </a:xfrm>
        </p:spPr>
        <p:txBody>
          <a:bodyPr/>
          <a:lstStyle/>
          <a:p>
            <a:pPr algn="l" eaLnBrk="1" hangingPunct="1"/>
            <a:r>
              <a:rPr lang="en-US" sz="3200" b="1" dirty="0" smtClean="0">
                <a:latin typeface="Bookman Old Style" pitchFamily="18" charset="0"/>
              </a:rPr>
              <a:t>Lingua Franca</a:t>
            </a:r>
          </a:p>
        </p:txBody>
      </p:sp>
      <p:sp>
        <p:nvSpPr>
          <p:cNvPr id="41986" name="Content Placeholder 4"/>
          <p:cNvSpPr>
            <a:spLocks noGrp="1"/>
          </p:cNvSpPr>
          <p:nvPr>
            <p:ph idx="1"/>
          </p:nvPr>
        </p:nvSpPr>
        <p:spPr>
          <a:xfrm>
            <a:off x="457200" y="1828800"/>
            <a:ext cx="8229600" cy="4724400"/>
          </a:xfrm>
        </p:spPr>
        <p:txBody>
          <a:bodyPr/>
          <a:lstStyle/>
          <a:p>
            <a:pPr eaLnBrk="1" hangingPunct="1"/>
            <a:r>
              <a:rPr lang="en-US" sz="2400" dirty="0" smtClean="0">
                <a:latin typeface="Bookman Old Style" pitchFamily="18" charset="0"/>
              </a:rPr>
              <a:t>A </a:t>
            </a:r>
            <a:r>
              <a:rPr lang="en-US" sz="2400" b="1" dirty="0" smtClean="0">
                <a:latin typeface="Bookman Old Style" pitchFamily="18" charset="0"/>
              </a:rPr>
              <a:t>lingua franca </a:t>
            </a:r>
            <a:r>
              <a:rPr lang="en-US" sz="2400" dirty="0" smtClean="0">
                <a:latin typeface="Bookman Old Style" pitchFamily="18" charset="0"/>
              </a:rPr>
              <a:t>is a language used among speakers of different languages for the purposes of trade and commerce.</a:t>
            </a:r>
          </a:p>
          <a:p>
            <a:pPr eaLnBrk="1" hangingPunct="1"/>
            <a:r>
              <a:rPr lang="en-US" sz="2400" dirty="0" smtClean="0">
                <a:latin typeface="Bookman Old Style" pitchFamily="18" charset="0"/>
              </a:rPr>
              <a:t>Can be a single language or a mixture of two or more languages.</a:t>
            </a:r>
          </a:p>
          <a:p>
            <a:pPr eaLnBrk="1" hangingPunct="1"/>
            <a:r>
              <a:rPr lang="en-US" sz="2400" b="1" dirty="0" smtClean="0">
                <a:latin typeface="Bookman Old Style" pitchFamily="18" charset="0"/>
              </a:rPr>
              <a:t>Pidgin language: </a:t>
            </a:r>
            <a:r>
              <a:rPr lang="en-US" sz="2400" dirty="0" smtClean="0">
                <a:latin typeface="Bookman Old Style" pitchFamily="18" charset="0"/>
              </a:rPr>
              <a:t>When people speaking two or more languages are in contact and they combine parts of their languages in a simplified structure and vocabulary.</a:t>
            </a:r>
            <a:r>
              <a:rPr lang="en-US" sz="2400" dirty="0">
                <a:latin typeface="Bookman Old Style" pitchFamily="18" charset="0"/>
              </a:rPr>
              <a:t> </a:t>
            </a:r>
            <a:endParaRPr lang="en-US" sz="2400" dirty="0" smtClean="0">
              <a:latin typeface="Bookman Old Style" pitchFamily="18" charset="0"/>
            </a:endParaRPr>
          </a:p>
          <a:p>
            <a:pPr eaLnBrk="1" hangingPunct="1"/>
            <a:r>
              <a:rPr lang="en-US" sz="2400" b="1" dirty="0" smtClean="0">
                <a:latin typeface="Bookman Old Style" pitchFamily="18" charset="0"/>
              </a:rPr>
              <a:t>Creole </a:t>
            </a:r>
            <a:r>
              <a:rPr lang="en-US" sz="2400" b="1" dirty="0">
                <a:latin typeface="Bookman Old Style" pitchFamily="18" charset="0"/>
              </a:rPr>
              <a:t>language </a:t>
            </a:r>
            <a:r>
              <a:rPr lang="en-US" sz="2400" dirty="0">
                <a:latin typeface="Bookman Old Style" pitchFamily="18" charset="0"/>
              </a:rPr>
              <a:t>is </a:t>
            </a:r>
            <a:r>
              <a:rPr lang="en-US" sz="2400" dirty="0" smtClean="0">
                <a:latin typeface="Bookman Old Style" pitchFamily="18" charset="0"/>
              </a:rPr>
              <a:t>a pidgin </a:t>
            </a:r>
            <a:r>
              <a:rPr lang="en-US" sz="2400" dirty="0">
                <a:latin typeface="Bookman Old Style" pitchFamily="18" charset="0"/>
              </a:rPr>
              <a:t>language </a:t>
            </a:r>
            <a:r>
              <a:rPr lang="en-US" sz="2400" dirty="0" smtClean="0">
                <a:latin typeface="Bookman Old Style" pitchFamily="18" charset="0"/>
              </a:rPr>
              <a:t>with </a:t>
            </a:r>
            <a:r>
              <a:rPr lang="en-US" sz="2400" dirty="0">
                <a:latin typeface="Bookman Old Style" pitchFamily="18" charset="0"/>
              </a:rPr>
              <a:t>a more complex structure and vocabulary </a:t>
            </a:r>
            <a:r>
              <a:rPr lang="en-US" sz="2400" dirty="0" smtClean="0">
                <a:latin typeface="Bookman Old Style" pitchFamily="18" charset="0"/>
              </a:rPr>
              <a:t>that </a:t>
            </a:r>
            <a:r>
              <a:rPr lang="en-US" sz="2400" dirty="0">
                <a:latin typeface="Bookman Old Style" pitchFamily="18" charset="0"/>
              </a:rPr>
              <a:t>has become the native language of a group of </a:t>
            </a:r>
            <a:r>
              <a:rPr lang="en-US" sz="2400" dirty="0" smtClean="0">
                <a:latin typeface="Bookman Old Style" pitchFamily="18" charset="0"/>
              </a:rPr>
              <a:t>people.</a:t>
            </a:r>
            <a:endParaRPr lang="en-US" sz="2400" dirty="0">
              <a:latin typeface="Bookman Old Style" pitchFamily="18" charset="0"/>
            </a:endParaRPr>
          </a:p>
          <a:p>
            <a:pPr eaLnBrk="1" hangingPunct="1"/>
            <a:endParaRPr lang="en-US" sz="2400" dirty="0" smtClean="0">
              <a:solidFill>
                <a:srgbClr val="4BACC6"/>
              </a:solidFill>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smtClean="0">
                <a:latin typeface="Bookman Old Style" pitchFamily="18" charset="0"/>
              </a:rPr>
              <a:t>How Do Languages Diffuse?</a:t>
            </a:r>
            <a:endParaRPr lang="en-US" sz="3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381000" y="5257800"/>
            <a:ext cx="8229600" cy="1143000"/>
          </a:xfrm>
        </p:spPr>
        <p:txBody>
          <a:bodyPr/>
          <a:lstStyle/>
          <a:p>
            <a:pPr algn="l" eaLnBrk="1" hangingPunct="1"/>
            <a:r>
              <a:rPr lang="en-US" sz="1800" b="1" dirty="0" smtClean="0">
                <a:latin typeface="Bookman Old Style" pitchFamily="18" charset="0"/>
              </a:rPr>
              <a:t>Figure 6.16</a:t>
            </a:r>
            <a:br>
              <a:rPr lang="en-US" sz="1800" b="1" dirty="0" smtClean="0">
                <a:latin typeface="Bookman Old Style" pitchFamily="18" charset="0"/>
              </a:rPr>
            </a:br>
            <a:r>
              <a:rPr lang="en-US" sz="1800" b="1" dirty="0" smtClean="0">
                <a:latin typeface="Bookman Old Style" pitchFamily="18" charset="0"/>
              </a:rPr>
              <a:t>Dubai, United Arab Emirates. </a:t>
            </a:r>
            <a:r>
              <a:rPr lang="en-US" sz="1800" dirty="0" smtClean="0">
                <a:latin typeface="Bookman Old Style" pitchFamily="18" charset="0"/>
              </a:rPr>
              <a:t>The message on the back of the bench is written in the lingua franca known to virtually all Indian migrants to the Arabian Peninsula. © Alexander B. Murphy.</a:t>
            </a:r>
          </a:p>
        </p:txBody>
      </p:sp>
      <p:pic>
        <p:nvPicPr>
          <p:cNvPr id="2" name="Picture 1" descr="fou10e_fig_06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619" y="304800"/>
            <a:ext cx="6036981" cy="48006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9"/>
          <p:cNvSpPr txBox="1">
            <a:spLocks noChangeArrowheads="1"/>
          </p:cNvSpPr>
          <p:nvPr/>
        </p:nvSpPr>
        <p:spPr bwMode="auto">
          <a:xfrm>
            <a:off x="457200" y="1219200"/>
            <a:ext cx="7315200" cy="584776"/>
          </a:xfrm>
          <a:prstGeom prst="rect">
            <a:avLst/>
          </a:prstGeom>
          <a:noFill/>
          <a:ln w="9525">
            <a:noFill/>
            <a:miter lim="800000"/>
            <a:headEnd/>
            <a:tailEnd/>
          </a:ln>
        </p:spPr>
        <p:txBody>
          <a:bodyPr>
            <a:spAutoFit/>
          </a:bodyPr>
          <a:lstStyle/>
          <a:p>
            <a:r>
              <a:rPr lang="en-US" sz="3200" b="1" dirty="0">
                <a:latin typeface="Bookman Old Style" pitchFamily="18" charset="0"/>
              </a:rPr>
              <a:t>Multilingualism</a:t>
            </a:r>
          </a:p>
        </p:txBody>
      </p:sp>
      <p:sp>
        <p:nvSpPr>
          <p:cNvPr id="11" name="TextBox 10"/>
          <p:cNvSpPr txBox="1"/>
          <p:nvPr/>
        </p:nvSpPr>
        <p:spPr>
          <a:xfrm>
            <a:off x="457200" y="1981200"/>
            <a:ext cx="8458200" cy="3108544"/>
          </a:xfrm>
          <a:prstGeom prst="rect">
            <a:avLst/>
          </a:prstGeom>
          <a:noFill/>
        </p:spPr>
        <p:txBody>
          <a:bodyPr>
            <a:spAutoFit/>
          </a:bodyPr>
          <a:lstStyle/>
          <a:p>
            <a:pPr marL="285750" indent="-285750">
              <a:buFont typeface="Arial" charset="0"/>
              <a:buChar char="•"/>
            </a:pPr>
            <a:r>
              <a:rPr lang="en-US" sz="2800" b="1" dirty="0">
                <a:latin typeface="Bookman Old Style" pitchFamily="18" charset="0"/>
              </a:rPr>
              <a:t>Monolingual states</a:t>
            </a:r>
            <a:r>
              <a:rPr lang="en-US" sz="2800" dirty="0">
                <a:latin typeface="Bookman Old Style" pitchFamily="18" charset="0"/>
              </a:rPr>
              <a:t> are countries where almost everyone speaks the same </a:t>
            </a:r>
            <a:r>
              <a:rPr lang="en-US" sz="2800" dirty="0" smtClean="0">
                <a:latin typeface="Bookman Old Style" pitchFamily="18" charset="0"/>
              </a:rPr>
              <a:t>language. </a:t>
            </a:r>
            <a:endParaRPr lang="en-US" sz="2800" dirty="0">
              <a:latin typeface="Bookman Old Style" pitchFamily="18" charset="0"/>
            </a:endParaRPr>
          </a:p>
          <a:p>
            <a:pPr marL="285750" indent="-285750"/>
            <a:r>
              <a:rPr lang="en-US" sz="2800" dirty="0">
                <a:latin typeface="Bookman Old Style" pitchFamily="18" charset="0"/>
              </a:rPr>
              <a:t>	</a:t>
            </a:r>
            <a:r>
              <a:rPr lang="en-US" sz="2800" dirty="0" smtClean="0">
                <a:latin typeface="Bookman Old Style" pitchFamily="18" charset="0"/>
              </a:rPr>
              <a:t>Ex.: </a:t>
            </a:r>
            <a:r>
              <a:rPr lang="en-US" sz="2800" dirty="0">
                <a:latin typeface="Bookman Old Style" pitchFamily="18" charset="0"/>
              </a:rPr>
              <a:t>Japan, Uruguay, Iceland, Denmark,  	Portugal, Poland, </a:t>
            </a:r>
            <a:r>
              <a:rPr lang="en-US" sz="2800" dirty="0" smtClean="0">
                <a:latin typeface="Bookman Old Style" pitchFamily="18" charset="0"/>
              </a:rPr>
              <a:t>Lesotho</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Countries in which more than one language is in use are called </a:t>
            </a:r>
            <a:r>
              <a:rPr lang="en-US" sz="2800" b="1" dirty="0">
                <a:latin typeface="Bookman Old Style" pitchFamily="18" charset="0"/>
              </a:rPr>
              <a:t>multilingual </a:t>
            </a:r>
            <a:r>
              <a:rPr lang="en-US" sz="2800" b="1" dirty="0" smtClean="0">
                <a:latin typeface="Bookman Old Style" pitchFamily="18" charset="0"/>
              </a:rPr>
              <a:t>states.</a:t>
            </a:r>
            <a:endParaRPr lang="en-US" sz="2800" dirty="0">
              <a:latin typeface="Bookman Old Style" pitchFamily="18" charset="0"/>
            </a:endParaRPr>
          </a:p>
          <a:p>
            <a:pPr marL="285750" indent="-285750"/>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646331"/>
          </a:xfrm>
          <a:prstGeom prst="rect">
            <a:avLst/>
          </a:prstGeom>
        </p:spPr>
        <p:txBody>
          <a:bodyPr wrap="square">
            <a:spAutoFit/>
          </a:bodyPr>
          <a:lstStyle/>
          <a:p>
            <a:pPr algn="ctr"/>
            <a:r>
              <a:rPr lang="en-US" sz="3600" b="1" dirty="0" smtClean="0">
                <a:latin typeface="Bookman Old Style" pitchFamily="18" charset="0"/>
              </a:rPr>
              <a:t>How Do Languages Diffuse?</a:t>
            </a:r>
            <a:endParaRPr lang="en-US" sz="3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4114800"/>
          </a:xfrm>
        </p:spPr>
        <p:txBody>
          <a:bodyPr/>
          <a:lstStyle/>
          <a:p>
            <a:pPr eaLnBrk="1" hangingPunct="1">
              <a:defRPr/>
            </a:pPr>
            <a:r>
              <a:rPr lang="en-US" sz="2800" dirty="0">
                <a:latin typeface="Bookman Old Style" pitchFamily="18" charset="0"/>
              </a:rPr>
              <a:t>Countries with linguistic fragmentation often </a:t>
            </a:r>
            <a:r>
              <a:rPr lang="en-US" sz="2800" dirty="0" smtClean="0">
                <a:latin typeface="Bookman Old Style" pitchFamily="18" charset="0"/>
              </a:rPr>
              <a:t>adopt an </a:t>
            </a:r>
            <a:r>
              <a:rPr lang="en-US" sz="2800" b="1" dirty="0" smtClean="0">
                <a:latin typeface="Bookman Old Style" pitchFamily="18" charset="0"/>
              </a:rPr>
              <a:t>official </a:t>
            </a:r>
            <a:r>
              <a:rPr lang="en-US" sz="2800" b="1" dirty="0">
                <a:latin typeface="Bookman Old Style" pitchFamily="18" charset="0"/>
              </a:rPr>
              <a:t>language </a:t>
            </a:r>
            <a:r>
              <a:rPr lang="en-US" sz="2800" dirty="0">
                <a:latin typeface="Bookman Old Style" pitchFamily="18" charset="0"/>
              </a:rPr>
              <a:t>(or languages) to tie the </a:t>
            </a:r>
            <a:r>
              <a:rPr lang="en-US" sz="2800" dirty="0" smtClean="0">
                <a:latin typeface="Bookman Old Style" pitchFamily="18" charset="0"/>
              </a:rPr>
              <a:t>people together.</a:t>
            </a:r>
          </a:p>
          <a:p>
            <a:pPr eaLnBrk="1" hangingPunct="1">
              <a:defRPr/>
            </a:pPr>
            <a:r>
              <a:rPr lang="en-US" sz="2800" dirty="0">
                <a:latin typeface="Bookman Old Style" pitchFamily="18" charset="0"/>
              </a:rPr>
              <a:t>A State adopts an </a:t>
            </a:r>
            <a:r>
              <a:rPr lang="en-US" sz="2800" dirty="0" smtClean="0">
                <a:latin typeface="Bookman Old Style" pitchFamily="18" charset="0"/>
              </a:rPr>
              <a:t>official language </a:t>
            </a:r>
            <a:r>
              <a:rPr lang="en-US" sz="2800" dirty="0">
                <a:latin typeface="Bookman Old Style" pitchFamily="18" charset="0"/>
              </a:rPr>
              <a:t>in the hope of promoting communication </a:t>
            </a:r>
            <a:r>
              <a:rPr lang="en-US" sz="2800" dirty="0" smtClean="0">
                <a:latin typeface="Bookman Old Style" pitchFamily="18" charset="0"/>
              </a:rPr>
              <a:t>and interaction </a:t>
            </a:r>
            <a:r>
              <a:rPr lang="en-US" sz="2800" dirty="0">
                <a:latin typeface="Bookman Old Style" pitchFamily="18" charset="0"/>
              </a:rPr>
              <a:t>among peoples who speak different local </a:t>
            </a:r>
            <a:r>
              <a:rPr lang="en-US" sz="2800" dirty="0" smtClean="0">
                <a:latin typeface="Bookman Old Style" pitchFamily="18" charset="0"/>
              </a:rPr>
              <a:t>and regional </a:t>
            </a:r>
            <a:r>
              <a:rPr lang="en-US" sz="2800" dirty="0">
                <a:latin typeface="Bookman Old Style" pitchFamily="18" charset="0"/>
              </a:rPr>
              <a:t>languages</a:t>
            </a:r>
            <a:r>
              <a:rPr lang="en-US" sz="2800" dirty="0" smtClean="0">
                <a:latin typeface="Bookman Old Style" pitchFamily="18" charset="0"/>
              </a:rPr>
              <a:t>.</a:t>
            </a:r>
          </a:p>
          <a:p>
            <a:pPr eaLnBrk="1" hangingPunct="1">
              <a:defRPr/>
            </a:pPr>
            <a:r>
              <a:rPr lang="en-US" sz="2800" dirty="0">
                <a:latin typeface="Bookman Old Style" pitchFamily="18" charset="0"/>
              </a:rPr>
              <a:t>The </a:t>
            </a:r>
            <a:r>
              <a:rPr lang="en-US" sz="2800" dirty="0" smtClean="0">
                <a:latin typeface="Bookman Old Style" pitchFamily="18" charset="0"/>
              </a:rPr>
              <a:t>official </a:t>
            </a:r>
            <a:r>
              <a:rPr lang="en-US" sz="2800" dirty="0">
                <a:latin typeface="Bookman Old Style" pitchFamily="18" charset="0"/>
              </a:rPr>
              <a:t>languages in a country are a </a:t>
            </a:r>
            <a:r>
              <a:rPr lang="en-US" sz="2800" dirty="0" smtClean="0">
                <a:latin typeface="Bookman Old Style" pitchFamily="18" charset="0"/>
              </a:rPr>
              <a:t>reflection</a:t>
            </a:r>
            <a:r>
              <a:rPr lang="en-US" sz="2800" dirty="0">
                <a:latin typeface="Bookman Old Style" pitchFamily="18" charset="0"/>
              </a:rPr>
              <a:t> </a:t>
            </a:r>
            <a:r>
              <a:rPr lang="en-US" sz="2800" dirty="0" smtClean="0">
                <a:latin typeface="Bookman Old Style" pitchFamily="18" charset="0"/>
              </a:rPr>
              <a:t>of </a:t>
            </a:r>
            <a:r>
              <a:rPr lang="en-US" sz="2800" dirty="0">
                <a:latin typeface="Bookman Old Style" pitchFamily="18" charset="0"/>
              </a:rPr>
              <a:t>the country’s </a:t>
            </a:r>
            <a:r>
              <a:rPr lang="en-US" sz="2800" dirty="0" smtClean="0">
                <a:latin typeface="Bookman Old Style" pitchFamily="18" charset="0"/>
              </a:rPr>
              <a:t>history.</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9"/>
          <p:cNvSpPr txBox="1">
            <a:spLocks noChangeArrowheads="1"/>
          </p:cNvSpPr>
          <p:nvPr/>
        </p:nvSpPr>
        <p:spPr bwMode="auto">
          <a:xfrm>
            <a:off x="457200" y="1219200"/>
            <a:ext cx="7315200" cy="584776"/>
          </a:xfrm>
          <a:prstGeom prst="rect">
            <a:avLst/>
          </a:prstGeom>
          <a:noFill/>
          <a:ln w="9525">
            <a:noFill/>
            <a:miter lim="800000"/>
            <a:headEnd/>
            <a:tailEnd/>
          </a:ln>
        </p:spPr>
        <p:txBody>
          <a:bodyPr>
            <a:spAutoFit/>
          </a:bodyPr>
          <a:lstStyle/>
          <a:p>
            <a:r>
              <a:rPr lang="en-US" sz="3200" b="1" dirty="0" smtClean="0">
                <a:latin typeface="Bookman Old Style" pitchFamily="18" charset="0"/>
              </a:rPr>
              <a:t>Official Languages</a:t>
            </a:r>
            <a:endParaRPr lang="en-US" sz="3200" b="1" dirty="0">
              <a:latin typeface="Bookman Old Style" pitchFamily="18" charset="0"/>
            </a:endParaRPr>
          </a:p>
        </p:txBody>
      </p:sp>
      <p:sp>
        <p:nvSpPr>
          <p:cNvPr id="7" name="Rectangle 6"/>
          <p:cNvSpPr/>
          <p:nvPr/>
        </p:nvSpPr>
        <p:spPr>
          <a:xfrm>
            <a:off x="228600" y="381000"/>
            <a:ext cx="8763000" cy="646331"/>
          </a:xfrm>
          <a:prstGeom prst="rect">
            <a:avLst/>
          </a:prstGeom>
        </p:spPr>
        <p:txBody>
          <a:bodyPr wrap="square">
            <a:spAutoFit/>
          </a:bodyPr>
          <a:lstStyle/>
          <a:p>
            <a:pPr algn="ctr"/>
            <a:r>
              <a:rPr lang="en-US" sz="3600" b="1" dirty="0" smtClean="0">
                <a:latin typeface="Bookman Old Style" pitchFamily="18" charset="0"/>
              </a:rPr>
              <a:t>How Do Languages Diffuse?</a:t>
            </a:r>
            <a:endParaRPr lang="en-US"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276600"/>
          </a:xfrm>
        </p:spPr>
        <p:txBody>
          <a:bodyPr/>
          <a:lstStyle/>
          <a:p>
            <a:pPr eaLnBrk="1" hangingPunct="1"/>
            <a:r>
              <a:rPr lang="en-US" sz="2800" dirty="0" smtClean="0">
                <a:latin typeface="Bookman Old Style" pitchFamily="18" charset="0"/>
              </a:rPr>
              <a:t>The principal language people use around the world in their day-to-day activities</a:t>
            </a:r>
          </a:p>
          <a:p>
            <a:pPr eaLnBrk="1" hangingPunct="1"/>
            <a:r>
              <a:rPr lang="en-US" sz="2800" dirty="0" smtClean="0">
                <a:latin typeface="Bookman Old Style" pitchFamily="18" charset="0"/>
              </a:rPr>
              <a:t>A common language of trade and commerce used around the world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9"/>
          <p:cNvSpPr txBox="1">
            <a:spLocks noChangeArrowheads="1"/>
          </p:cNvSpPr>
          <p:nvPr/>
        </p:nvSpPr>
        <p:spPr bwMode="auto">
          <a:xfrm>
            <a:off x="457200" y="1219200"/>
            <a:ext cx="7315200" cy="584776"/>
          </a:xfrm>
          <a:prstGeom prst="rect">
            <a:avLst/>
          </a:prstGeom>
          <a:noFill/>
          <a:ln w="9525">
            <a:noFill/>
            <a:miter lim="800000"/>
            <a:headEnd/>
            <a:tailEnd/>
          </a:ln>
        </p:spPr>
        <p:txBody>
          <a:bodyPr>
            <a:spAutoFit/>
          </a:bodyPr>
          <a:lstStyle/>
          <a:p>
            <a:r>
              <a:rPr lang="en-US" sz="3200" b="1" dirty="0" smtClean="0">
                <a:latin typeface="Bookman Old Style" pitchFamily="18" charset="0"/>
              </a:rPr>
              <a:t>Global Languages</a:t>
            </a:r>
            <a:endParaRPr lang="en-US" sz="3200" b="1" dirty="0">
              <a:latin typeface="Bookman Old Style" pitchFamily="18" charset="0"/>
            </a:endParaRPr>
          </a:p>
        </p:txBody>
      </p:sp>
      <p:sp>
        <p:nvSpPr>
          <p:cNvPr id="7" name="Rectangle 6"/>
          <p:cNvSpPr/>
          <p:nvPr/>
        </p:nvSpPr>
        <p:spPr>
          <a:xfrm>
            <a:off x="228600" y="381000"/>
            <a:ext cx="8763000" cy="646331"/>
          </a:xfrm>
          <a:prstGeom prst="rect">
            <a:avLst/>
          </a:prstGeom>
        </p:spPr>
        <p:txBody>
          <a:bodyPr wrap="square">
            <a:spAutoFit/>
          </a:bodyPr>
          <a:lstStyle/>
          <a:p>
            <a:pPr algn="ctr"/>
            <a:r>
              <a:rPr lang="en-US" sz="3600" b="1" dirty="0" smtClean="0">
                <a:latin typeface="Bookman Old Style" pitchFamily="18" charset="0"/>
              </a:rPr>
              <a:t>How Do Languages Diffuse?</a:t>
            </a:r>
            <a:endParaRPr lang="en-US" sz="3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3600" dirty="0" smtClean="0">
                <a:latin typeface="Bookman Old Style" pitchFamily="18" charset="0"/>
              </a:rPr>
              <a:t>Field Note</a:t>
            </a:r>
          </a:p>
        </p:txBody>
      </p:sp>
      <p:sp>
        <p:nvSpPr>
          <p:cNvPr id="16386" name="Content Placeholder 2"/>
          <p:cNvSpPr>
            <a:spLocks noGrp="1"/>
          </p:cNvSpPr>
          <p:nvPr>
            <p:ph idx="1"/>
          </p:nvPr>
        </p:nvSpPr>
        <p:spPr>
          <a:xfrm>
            <a:off x="228600" y="1752600"/>
            <a:ext cx="3886200" cy="4724400"/>
          </a:xfrm>
        </p:spPr>
        <p:txBody>
          <a:bodyPr/>
          <a:lstStyle/>
          <a:p>
            <a:pPr marL="0" indent="0" algn="just" eaLnBrk="1" hangingPunct="1">
              <a:buFont typeface="Arial" charset="0"/>
              <a:buNone/>
            </a:pPr>
            <a:r>
              <a:rPr lang="en-US" sz="1600" dirty="0" smtClean="0">
                <a:latin typeface="Bookman Old Style" pitchFamily="18" charset="0"/>
              </a:rPr>
              <a:t>“</a:t>
            </a:r>
            <a:r>
              <a:rPr lang="en-US" sz="1800" dirty="0" smtClean="0">
                <a:latin typeface="Bookman Old Style" pitchFamily="18" charset="0"/>
              </a:rPr>
              <a:t>English is an important part of the curriculum even at a small school for deaf children in remote Bhutan. The  children and I began communicating by writing questions to each other on the blackboard. Their English is quite good, and I am reminded once again of the incredible global reach of English, despite its idiosyncrasies. In English, light is pronounced as if it were </a:t>
            </a:r>
            <a:r>
              <a:rPr lang="en-US" sz="1800" dirty="0" err="1" smtClean="0">
                <a:latin typeface="Bookman Old Style" pitchFamily="18" charset="0"/>
              </a:rPr>
              <a:t>lite</a:t>
            </a:r>
            <a:r>
              <a:rPr lang="en-US" sz="1800" dirty="0" smtClean="0">
                <a:latin typeface="Bookman Old Style" pitchFamily="18" charset="0"/>
              </a:rPr>
              <a:t>, the past tense of the verb to read is read, but the past tense of the word to lead is led.”</a:t>
            </a:r>
          </a:p>
        </p:txBody>
      </p:sp>
      <p:cxnSp>
        <p:nvCxnSpPr>
          <p:cNvPr id="5" name="Straight Connector 4"/>
          <p:cNvCxnSpPr/>
          <p:nvPr/>
        </p:nvCxnSpPr>
        <p:spPr>
          <a:xfrm>
            <a:off x="457200" y="15240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6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905000"/>
            <a:ext cx="4708045" cy="33528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19458" name="Content Placeholder 2"/>
          <p:cNvSpPr>
            <a:spLocks noGrp="1"/>
          </p:cNvSpPr>
          <p:nvPr>
            <p:ph idx="1"/>
          </p:nvPr>
        </p:nvSpPr>
        <p:spPr>
          <a:xfrm>
            <a:off x="533400" y="2332038"/>
            <a:ext cx="8229600" cy="1401762"/>
          </a:xfrm>
        </p:spPr>
        <p:txBody>
          <a:bodyPr/>
          <a:lstStyle/>
          <a:p>
            <a:pPr marL="0" indent="0" algn="ctr" eaLnBrk="1" hangingPunct="1">
              <a:buFont typeface="Arial" charset="0"/>
              <a:buNone/>
            </a:pPr>
            <a:r>
              <a:rPr lang="en-US" sz="4000" dirty="0" smtClean="0">
                <a:latin typeface="Bookman Old Style" pitchFamily="18" charset="0"/>
              </a:rPr>
              <a:t>What Role Does Language Play in Making Places?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676400"/>
            <a:ext cx="8229600" cy="4648200"/>
          </a:xfrm>
        </p:spPr>
        <p:txBody>
          <a:bodyPr/>
          <a:lstStyle/>
          <a:p>
            <a:pPr eaLnBrk="1" hangingPunct="1"/>
            <a:r>
              <a:rPr lang="en-US" sz="2800" dirty="0" smtClean="0">
                <a:latin typeface="Bookman Old Style" pitchFamily="18" charset="0"/>
              </a:rPr>
              <a:t>Cultural geographer Yi-Fu Tuan has studied the role and function of language in the shaping of places.</a:t>
            </a:r>
          </a:p>
          <a:p>
            <a:pPr eaLnBrk="1" hangingPunct="1"/>
            <a:r>
              <a:rPr lang="en-US" sz="2800" dirty="0" smtClean="0">
                <a:latin typeface="Bookman Old Style" pitchFamily="18" charset="0"/>
              </a:rPr>
              <a:t>Each </a:t>
            </a:r>
            <a:r>
              <a:rPr lang="en-US" sz="2800" b="1" dirty="0" smtClean="0">
                <a:latin typeface="Bookman Old Style" pitchFamily="18" charset="0"/>
              </a:rPr>
              <a:t>place </a:t>
            </a:r>
            <a:r>
              <a:rPr lang="en-US" sz="2800" dirty="0" smtClean="0">
                <a:latin typeface="Bookman Old Style" pitchFamily="18" charset="0"/>
              </a:rPr>
              <a:t>has a unique location and constitutes a reflection of human activities, ideas, and tangible, durable creations.</a:t>
            </a:r>
          </a:p>
          <a:p>
            <a:pPr eaLnBrk="1" hangingPunct="1"/>
            <a:r>
              <a:rPr lang="en-US" sz="2800" dirty="0" smtClean="0">
                <a:latin typeface="Bookman Old Style" pitchFamily="18" charset="0"/>
              </a:rPr>
              <a:t>Tuan argued that by simply naming a place, people in effect call that place into being, and thereby impart a certain character to it = </a:t>
            </a:r>
            <a:r>
              <a:rPr lang="en-US" sz="2800" b="1" dirty="0" err="1" smtClean="0">
                <a:latin typeface="Bookman Old Style" pitchFamily="18" charset="0"/>
              </a:rPr>
              <a:t>toponyms</a:t>
            </a:r>
            <a:r>
              <a:rPr lang="en-US" sz="2800" b="1" dirty="0" smtClean="0">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228600" y="381000"/>
            <a:ext cx="8763000" cy="1200329"/>
          </a:xfrm>
          <a:prstGeom prst="rect">
            <a:avLst/>
          </a:prstGeom>
        </p:spPr>
        <p:txBody>
          <a:bodyPr wrap="square">
            <a:spAutoFit/>
          </a:bodyPr>
          <a:lstStyle/>
          <a:p>
            <a:pPr algn="ctr"/>
            <a:r>
              <a:rPr lang="en-US" sz="3600" b="1" dirty="0" smtClean="0">
                <a:latin typeface="Bookman Old Style" pitchFamily="18" charset="0"/>
              </a:rPr>
              <a:t>What Role Does Language Play in Making Places?</a:t>
            </a:r>
            <a:endParaRPr lang="en-US" sz="3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077200" cy="1752600"/>
          </a:xfrm>
        </p:spPr>
        <p:txBody>
          <a:bodyPr/>
          <a:lstStyle/>
          <a:p>
            <a:pPr marL="0" indent="0" eaLnBrk="1" hangingPunct="1">
              <a:buNone/>
            </a:pPr>
            <a:r>
              <a:rPr lang="en-US" b="1" dirty="0" smtClean="0">
                <a:latin typeface="Bookman Old Style" pitchFamily="18" charset="0"/>
              </a:rPr>
              <a:t>The Ten </a:t>
            </a:r>
            <a:r>
              <a:rPr lang="en-US" b="1" dirty="0" err="1" smtClean="0">
                <a:latin typeface="Bookman Old Style" pitchFamily="18" charset="0"/>
              </a:rPr>
              <a:t>Toponyms</a:t>
            </a:r>
            <a:endParaRPr lang="en-US" b="1" dirty="0" smtClean="0">
              <a:latin typeface="Bookman Old Style" pitchFamily="18" charset="0"/>
            </a:endParaRPr>
          </a:p>
          <a:p>
            <a:pPr eaLnBrk="1" hangingPunct="1"/>
            <a:r>
              <a:rPr lang="en-US" sz="2800" dirty="0" smtClean="0">
                <a:latin typeface="Bookman Old Style" pitchFamily="18" charset="0"/>
              </a:rPr>
              <a:t>English Professor George Stewart</a:t>
            </a:r>
          </a:p>
          <a:p>
            <a:pPr eaLnBrk="1" hangingPunct="1"/>
            <a:endParaRPr lang="en-US" dirty="0" smtClean="0"/>
          </a:p>
          <a:p>
            <a:pPr eaLnBrk="1" hangingPunct="1">
              <a:buFont typeface="Arial" charset="0"/>
              <a:buNone/>
            </a:pPr>
            <a:r>
              <a:rPr lang="en-US" dirty="0" smtClean="0"/>
              <a:t>    </a:t>
            </a:r>
            <a:endParaRPr lang="en-US" b="1" dirty="0" smtClean="0">
              <a:solidFill>
                <a:srgbClr val="FF0000"/>
              </a:solidFill>
            </a:endParaRPr>
          </a:p>
        </p:txBody>
      </p:sp>
      <p:pic>
        <p:nvPicPr>
          <p:cNvPr id="2" name="Picture 1" descr="fou10e_tab_06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52600"/>
            <a:ext cx="6130311" cy="46482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477962"/>
            <a:ext cx="6781800" cy="808038"/>
          </a:xfrm>
        </p:spPr>
        <p:txBody>
          <a:bodyPr/>
          <a:lstStyle/>
          <a:p>
            <a:pPr algn="l" eaLnBrk="1" hangingPunct="1"/>
            <a:r>
              <a:rPr lang="en-US" sz="3200" b="1" dirty="0" err="1" smtClean="0">
                <a:latin typeface="Bookman Old Style" pitchFamily="18" charset="0"/>
              </a:rPr>
              <a:t>Toponyms</a:t>
            </a:r>
            <a:r>
              <a:rPr lang="en-US" sz="3200" b="1" dirty="0" smtClean="0">
                <a:latin typeface="Bookman Old Style" pitchFamily="18" charset="0"/>
              </a:rPr>
              <a:t> and Globalization</a:t>
            </a:r>
          </a:p>
        </p:txBody>
      </p:sp>
      <p:sp>
        <p:nvSpPr>
          <p:cNvPr id="3" name="Content Placeholder 2"/>
          <p:cNvSpPr>
            <a:spLocks noGrp="1"/>
          </p:cNvSpPr>
          <p:nvPr>
            <p:ph idx="1"/>
          </p:nvPr>
        </p:nvSpPr>
        <p:spPr>
          <a:xfrm>
            <a:off x="457200" y="2286000"/>
            <a:ext cx="8229600" cy="4419600"/>
          </a:xfrm>
        </p:spPr>
        <p:txBody>
          <a:bodyPr/>
          <a:lstStyle/>
          <a:p>
            <a:pPr eaLnBrk="1" hangingPunct="1">
              <a:defRPr/>
            </a:pPr>
            <a:r>
              <a:rPr lang="en-US" sz="2800" dirty="0">
                <a:latin typeface="Bookman Old Style" pitchFamily="18" charset="0"/>
              </a:rPr>
              <a:t>The toponyms we see on a map depend in large </a:t>
            </a:r>
            <a:r>
              <a:rPr lang="en-US" sz="2800" dirty="0" smtClean="0">
                <a:latin typeface="Bookman Old Style" pitchFamily="18" charset="0"/>
              </a:rPr>
              <a:t>part on </a:t>
            </a:r>
            <a:r>
              <a:rPr lang="en-US" sz="2800" dirty="0">
                <a:latin typeface="Bookman Old Style" pitchFamily="18" charset="0"/>
              </a:rPr>
              <a:t>who produced the </a:t>
            </a:r>
            <a:r>
              <a:rPr lang="en-US" sz="2800" dirty="0" smtClean="0">
                <a:latin typeface="Bookman Old Style" pitchFamily="18" charset="0"/>
              </a:rPr>
              <a:t>map.</a:t>
            </a:r>
          </a:p>
          <a:p>
            <a:pPr eaLnBrk="1" hangingPunct="1">
              <a:defRPr/>
            </a:pPr>
            <a:r>
              <a:rPr lang="en-US" sz="2800" dirty="0">
                <a:latin typeface="Bookman Old Style" pitchFamily="18" charset="0"/>
              </a:rPr>
              <a:t>Some embattled locales </a:t>
            </a:r>
            <a:r>
              <a:rPr lang="en-US" sz="2800" dirty="0" smtClean="0">
                <a:latin typeface="Bookman Old Style" pitchFamily="18" charset="0"/>
              </a:rPr>
              <a:t>have more </a:t>
            </a:r>
            <a:r>
              <a:rPr lang="en-US" sz="2800" dirty="0">
                <a:latin typeface="Bookman Old Style" pitchFamily="18" charset="0"/>
              </a:rPr>
              <a:t>than one name at the same </a:t>
            </a:r>
            <a:r>
              <a:rPr lang="en-US" sz="2800" dirty="0" smtClean="0">
                <a:latin typeface="Bookman Old Style" pitchFamily="18" charset="0"/>
              </a:rPr>
              <a:t>time.</a:t>
            </a:r>
          </a:p>
          <a:p>
            <a:pPr eaLnBrk="1" hangingPunct="1">
              <a:defRPr/>
            </a:pPr>
            <a:r>
              <a:rPr lang="en-US" sz="2800" dirty="0" smtClean="0">
                <a:latin typeface="Bookman Old Style" pitchFamily="18" charset="0"/>
              </a:rPr>
              <a:t>Ex.: </a:t>
            </a:r>
            <a:r>
              <a:rPr lang="en-US" sz="2800" dirty="0">
                <a:latin typeface="Bookman Old Style" pitchFamily="18" charset="0"/>
              </a:rPr>
              <a:t>Argentineans </a:t>
            </a:r>
            <a:r>
              <a:rPr lang="en-US" sz="2800" dirty="0" smtClean="0">
                <a:latin typeface="Bookman Old Style" pitchFamily="18" charset="0"/>
              </a:rPr>
              <a:t>refer to </a:t>
            </a:r>
            <a:r>
              <a:rPr lang="en-US" sz="2800" dirty="0">
                <a:latin typeface="Bookman Old Style" pitchFamily="18" charset="0"/>
              </a:rPr>
              <a:t>a small cluster (archipelago) of islands off the </a:t>
            </a:r>
            <a:r>
              <a:rPr lang="en-US" sz="2800" dirty="0" smtClean="0">
                <a:latin typeface="Bookman Old Style" pitchFamily="18" charset="0"/>
              </a:rPr>
              <a:t>southeast coast </a:t>
            </a:r>
            <a:r>
              <a:rPr lang="en-US" sz="2800" dirty="0">
                <a:latin typeface="Bookman Old Style" pitchFamily="18" charset="0"/>
              </a:rPr>
              <a:t>of South America as the Malvinas, but the </a:t>
            </a:r>
            <a:r>
              <a:rPr lang="en-US" sz="2800" dirty="0" smtClean="0">
                <a:latin typeface="Bookman Old Style" pitchFamily="18" charset="0"/>
              </a:rPr>
              <a:t>British call </a:t>
            </a:r>
            <a:r>
              <a:rPr lang="en-US" sz="2800" dirty="0">
                <a:latin typeface="Bookman Old Style" pitchFamily="18" charset="0"/>
              </a:rPr>
              <a:t>the same cluster of islands the Falkland </a:t>
            </a:r>
            <a:r>
              <a:rPr lang="en-US" sz="2800" dirty="0" smtClean="0">
                <a:latin typeface="Bookman Old Style" pitchFamily="18" charset="0"/>
              </a:rPr>
              <a:t>Islands.</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228600" y="381000"/>
            <a:ext cx="8763000" cy="1200329"/>
          </a:xfrm>
          <a:prstGeom prst="rect">
            <a:avLst/>
          </a:prstGeom>
        </p:spPr>
        <p:txBody>
          <a:bodyPr wrap="square">
            <a:spAutoFit/>
          </a:bodyPr>
          <a:lstStyle/>
          <a:p>
            <a:pPr algn="ctr"/>
            <a:r>
              <a:rPr lang="en-US" sz="3600" b="1" dirty="0" smtClean="0">
                <a:latin typeface="Bookman Old Style" pitchFamily="18" charset="0"/>
              </a:rPr>
              <a:t>What Role Does Language Play in Making Places?</a:t>
            </a: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r>
              <a:rPr lang="en-US" sz="2800" b="1" dirty="0">
                <a:latin typeface="Bookman Old Style" pitchFamily="18" charset="0"/>
              </a:rPr>
              <a:t>Language </a:t>
            </a:r>
            <a:r>
              <a:rPr lang="en-US" sz="2800" dirty="0">
                <a:latin typeface="Bookman Old Style" pitchFamily="18" charset="0"/>
              </a:rPr>
              <a:t>is a set of sounds and symbols that </a:t>
            </a:r>
            <a:r>
              <a:rPr lang="en-US" sz="2800" dirty="0" smtClean="0">
                <a:latin typeface="Bookman Old Style" pitchFamily="18" charset="0"/>
              </a:rPr>
              <a:t>is </a:t>
            </a:r>
            <a:r>
              <a:rPr lang="en-US" sz="2800" dirty="0">
                <a:latin typeface="Bookman Old Style" pitchFamily="18" charset="0"/>
              </a:rPr>
              <a:t>used for </a:t>
            </a:r>
            <a:r>
              <a:rPr lang="en-US" sz="2800" dirty="0" smtClean="0">
                <a:latin typeface="Bookman Old Style" pitchFamily="18" charset="0"/>
              </a:rPr>
              <a:t>communication.</a:t>
            </a:r>
          </a:p>
          <a:p>
            <a:r>
              <a:rPr lang="en-US" sz="2800" dirty="0" smtClean="0">
                <a:latin typeface="Bookman Old Style" pitchFamily="18" charset="0"/>
              </a:rPr>
              <a:t>Language is an integral part of culture.</a:t>
            </a:r>
          </a:p>
          <a:p>
            <a:pPr marL="0" indent="0">
              <a:buNone/>
            </a:pPr>
            <a:r>
              <a:rPr lang="en-US" b="1" dirty="0" smtClean="0">
                <a:latin typeface="Bookman Old Style" pitchFamily="18" charset="0"/>
              </a:rPr>
              <a:t>Language and Culture</a:t>
            </a:r>
          </a:p>
          <a:p>
            <a:r>
              <a:rPr lang="en-US" sz="2800" dirty="0" smtClean="0">
                <a:latin typeface="Bookman Old Style" pitchFamily="18" charset="0"/>
              </a:rPr>
              <a:t>Language reflects where a culture has been and what it values.</a:t>
            </a:r>
          </a:p>
          <a:p>
            <a:r>
              <a:rPr lang="en-US" sz="2800" dirty="0">
                <a:latin typeface="Bookman Old Style" pitchFamily="18" charset="0"/>
              </a:rPr>
              <a:t>L</a:t>
            </a:r>
            <a:r>
              <a:rPr lang="en-US" sz="2800" dirty="0" smtClean="0">
                <a:latin typeface="Bookman Old Style" pitchFamily="18" charset="0"/>
              </a:rPr>
              <a:t>anguage makes people in a culture visible to each other and to the world.</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What Are Languages, and What Role Do Languages Play in Cultures?</a:t>
            </a:r>
            <a:endParaRPr lang="en-US" sz="3600" b="1" dirty="0"/>
          </a:p>
        </p:txBody>
      </p:sp>
    </p:spTree>
    <p:extLst>
      <p:ext uri="{BB962C8B-B14F-4D97-AF65-F5344CB8AC3E}">
        <p14:creationId xmlns:p14="http://schemas.microsoft.com/office/powerpoint/2010/main" val="858441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81000"/>
            <a:ext cx="7772400" cy="715962"/>
          </a:xfrm>
        </p:spPr>
        <p:txBody>
          <a:bodyPr/>
          <a:lstStyle/>
          <a:p>
            <a:pPr algn="l" eaLnBrk="1" hangingPunct="1"/>
            <a:r>
              <a:rPr lang="en-US" sz="3200" b="1" dirty="0" smtClean="0">
                <a:latin typeface="Bookman Old Style" pitchFamily="18" charset="0"/>
              </a:rPr>
              <a:t>Changing </a:t>
            </a:r>
            <a:r>
              <a:rPr lang="en-US" sz="3200" b="1" dirty="0" err="1" smtClean="0">
                <a:latin typeface="Bookman Old Style" pitchFamily="18" charset="0"/>
              </a:rPr>
              <a:t>Toponyms</a:t>
            </a:r>
            <a:endParaRPr lang="en-US" sz="3200" b="1" dirty="0" smtClean="0">
              <a:latin typeface="Bookman Old Style" pitchFamily="18" charset="0"/>
            </a:endParaRPr>
          </a:p>
        </p:txBody>
      </p:sp>
      <p:sp>
        <p:nvSpPr>
          <p:cNvPr id="3" name="Content Placeholder 2"/>
          <p:cNvSpPr>
            <a:spLocks noGrp="1"/>
          </p:cNvSpPr>
          <p:nvPr>
            <p:ph idx="1"/>
          </p:nvPr>
        </p:nvSpPr>
        <p:spPr>
          <a:xfrm>
            <a:off x="457200" y="1066800"/>
            <a:ext cx="8305800" cy="1676400"/>
          </a:xfrm>
        </p:spPr>
        <p:txBody>
          <a:bodyPr/>
          <a:lstStyle/>
          <a:p>
            <a:pPr eaLnBrk="1" hangingPunct="1">
              <a:defRPr/>
            </a:pPr>
            <a:r>
              <a:rPr lang="en-US" sz="2800" dirty="0">
                <a:latin typeface="Bookman Old Style" pitchFamily="18" charset="0"/>
              </a:rPr>
              <a:t>Tuan </a:t>
            </a:r>
            <a:r>
              <a:rPr lang="en-US" sz="2800" dirty="0" smtClean="0">
                <a:latin typeface="Bookman Old Style" pitchFamily="18" charset="0"/>
              </a:rPr>
              <a:t>said when </a:t>
            </a:r>
            <a:r>
              <a:rPr lang="en-US" sz="2800" dirty="0">
                <a:latin typeface="Bookman Old Style" pitchFamily="18" charset="0"/>
              </a:rPr>
              <a:t>people </a:t>
            </a:r>
            <a:r>
              <a:rPr lang="en-US" sz="2800" i="1" dirty="0">
                <a:latin typeface="Bookman Old Style" pitchFamily="18" charset="0"/>
              </a:rPr>
              <a:t>change the toponym </a:t>
            </a:r>
            <a:r>
              <a:rPr lang="en-US" sz="2800" dirty="0" smtClean="0">
                <a:latin typeface="Bookman Old Style" pitchFamily="18" charset="0"/>
              </a:rPr>
              <a:t>of a </a:t>
            </a:r>
            <a:r>
              <a:rPr lang="en-US" sz="2800" dirty="0">
                <a:latin typeface="Bookman Old Style" pitchFamily="18" charset="0"/>
              </a:rPr>
              <a:t>place, they have the power to “wipe out the past </a:t>
            </a:r>
            <a:r>
              <a:rPr lang="en-US" sz="2800" dirty="0" smtClean="0">
                <a:latin typeface="Bookman Old Style" pitchFamily="18" charset="0"/>
              </a:rPr>
              <a:t>and call </a:t>
            </a:r>
            <a:r>
              <a:rPr lang="en-US" sz="2800" dirty="0">
                <a:latin typeface="Bookman Old Style" pitchFamily="18" charset="0"/>
              </a:rPr>
              <a:t>forth the new</a:t>
            </a:r>
            <a:r>
              <a:rPr lang="en-US" sz="2800" dirty="0" smtClean="0">
                <a:latin typeface="Bookman Old Style" pitchFamily="18" charset="0"/>
              </a:rPr>
              <a:t>.”</a:t>
            </a: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pic>
        <p:nvPicPr>
          <p:cNvPr id="2" name="Picture 1" descr="fou10e_fig_06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597" y="2514601"/>
            <a:ext cx="5709003" cy="38862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lstStyle/>
          <a:p>
            <a:pPr eaLnBrk="1" hangingPunct="1">
              <a:defRPr/>
            </a:pPr>
            <a:endParaRPr lang="en-US" sz="2400" dirty="0" smtClean="0">
              <a:latin typeface="Bookman Old Style" pitchFamily="18" charset="0"/>
            </a:endParaRPr>
          </a:p>
          <a:p>
            <a:pPr eaLnBrk="1" hangingPunct="1">
              <a:defRPr/>
            </a:pPr>
            <a:r>
              <a:rPr lang="en-US" sz="2800" b="1" dirty="0" smtClean="0">
                <a:latin typeface="Bookman Old Style" pitchFamily="18" charset="0"/>
              </a:rPr>
              <a:t>Postcolonial Toponyms: </a:t>
            </a:r>
            <a:r>
              <a:rPr lang="en-US" sz="2400" dirty="0" smtClean="0">
                <a:latin typeface="Bookman Old Style" pitchFamily="18" charset="0"/>
              </a:rPr>
              <a:t>New governments </a:t>
            </a:r>
            <a:r>
              <a:rPr lang="en-US" sz="2400" dirty="0">
                <a:latin typeface="Bookman Old Style" pitchFamily="18" charset="0"/>
              </a:rPr>
              <a:t>renamed several </a:t>
            </a:r>
            <a:r>
              <a:rPr lang="en-US" sz="2400" dirty="0" smtClean="0">
                <a:latin typeface="Bookman Old Style" pitchFamily="18" charset="0"/>
              </a:rPr>
              <a:t>countries and newly independent </a:t>
            </a:r>
            <a:r>
              <a:rPr lang="en-US" sz="2400" dirty="0">
                <a:latin typeface="Bookman Old Style" pitchFamily="18" charset="0"/>
              </a:rPr>
              <a:t>countries also changed </a:t>
            </a:r>
            <a:r>
              <a:rPr lang="en-US" sz="2400" dirty="0" smtClean="0">
                <a:latin typeface="Bookman Old Style" pitchFamily="18" charset="0"/>
              </a:rPr>
              <a:t>the names </a:t>
            </a:r>
            <a:r>
              <a:rPr lang="en-US" sz="2400" dirty="0">
                <a:latin typeface="Bookman Old Style" pitchFamily="18" charset="0"/>
              </a:rPr>
              <a:t>of cities and towns to </a:t>
            </a:r>
            <a:r>
              <a:rPr lang="en-US" sz="2400" dirty="0" smtClean="0">
                <a:latin typeface="Bookman Old Style" pitchFamily="18" charset="0"/>
              </a:rPr>
              <a:t>reflect </a:t>
            </a:r>
            <a:r>
              <a:rPr lang="en-US" sz="2400" dirty="0">
                <a:latin typeface="Bookman Old Style" pitchFamily="18" charset="0"/>
              </a:rPr>
              <a:t>their </a:t>
            </a:r>
            <a:r>
              <a:rPr lang="en-US" sz="2400" dirty="0" smtClean="0">
                <a:latin typeface="Bookman Old Style" pitchFamily="18" charset="0"/>
              </a:rPr>
              <a:t>independence.</a:t>
            </a:r>
          </a:p>
          <a:p>
            <a:pPr eaLnBrk="1" hangingPunct="1">
              <a:defRPr/>
            </a:pPr>
            <a:r>
              <a:rPr lang="en-US" sz="2800" b="1" dirty="0">
                <a:latin typeface="Bookman Old Style" pitchFamily="18" charset="0"/>
              </a:rPr>
              <a:t>Postrevolution </a:t>
            </a:r>
            <a:r>
              <a:rPr lang="en-US" sz="2800" b="1" dirty="0" smtClean="0">
                <a:latin typeface="Bookman Old Style" pitchFamily="18" charset="0"/>
              </a:rPr>
              <a:t>Toponyms: </a:t>
            </a:r>
            <a:r>
              <a:rPr lang="en-US" sz="2400" dirty="0" smtClean="0">
                <a:latin typeface="Bookman Old Style" pitchFamily="18" charset="0"/>
              </a:rPr>
              <a:t>Changes </a:t>
            </a:r>
            <a:r>
              <a:rPr lang="en-US" sz="2400" dirty="0">
                <a:latin typeface="Bookman Old Style" pitchFamily="18" charset="0"/>
              </a:rPr>
              <a:t>in power through coups and </a:t>
            </a:r>
            <a:r>
              <a:rPr lang="en-US" sz="2400" dirty="0" smtClean="0">
                <a:latin typeface="Bookman Old Style" pitchFamily="18" charset="0"/>
              </a:rPr>
              <a:t>revolutions prompt name changes.</a:t>
            </a:r>
          </a:p>
          <a:p>
            <a:pPr eaLnBrk="1" hangingPunct="1">
              <a:defRPr/>
            </a:pPr>
            <a:r>
              <a:rPr lang="en-US" sz="2800" b="1" dirty="0" smtClean="0">
                <a:latin typeface="Bookman Old Style" pitchFamily="18" charset="0"/>
              </a:rPr>
              <a:t>Memorial Toponyms: </a:t>
            </a:r>
            <a:r>
              <a:rPr lang="en-US" sz="2400" dirty="0">
                <a:latin typeface="Bookman Old Style" pitchFamily="18" charset="0"/>
              </a:rPr>
              <a:t>People </a:t>
            </a:r>
            <a:r>
              <a:rPr lang="en-US" sz="2400" dirty="0" smtClean="0">
                <a:latin typeface="Bookman Old Style" pitchFamily="18" charset="0"/>
              </a:rPr>
              <a:t>change </a:t>
            </a:r>
            <a:r>
              <a:rPr lang="en-US" sz="2400" dirty="0">
                <a:latin typeface="Bookman Old Style" pitchFamily="18" charset="0"/>
              </a:rPr>
              <a:t>a toponym to </a:t>
            </a:r>
            <a:r>
              <a:rPr lang="en-US" sz="2400" dirty="0" smtClean="0">
                <a:latin typeface="Bookman Old Style" pitchFamily="18" charset="0"/>
              </a:rPr>
              <a:t>memorialize an </a:t>
            </a:r>
            <a:r>
              <a:rPr lang="en-US" sz="2400" dirty="0">
                <a:latin typeface="Bookman Old Style" pitchFamily="18" charset="0"/>
              </a:rPr>
              <a:t>important person or </a:t>
            </a:r>
            <a:r>
              <a:rPr lang="en-US" sz="2400" dirty="0" smtClean="0">
                <a:latin typeface="Bookman Old Style" pitchFamily="18" charset="0"/>
              </a:rPr>
              <a:t>event.</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a:spLocks noGrp="1"/>
          </p:cNvSpPr>
          <p:nvPr>
            <p:ph type="title"/>
          </p:nvPr>
        </p:nvSpPr>
        <p:spPr>
          <a:xfrm>
            <a:off x="457200" y="1630362"/>
            <a:ext cx="6781800" cy="808038"/>
          </a:xfrm>
        </p:spPr>
        <p:txBody>
          <a:bodyPr/>
          <a:lstStyle/>
          <a:p>
            <a:pPr algn="l" eaLnBrk="1" hangingPunct="1"/>
            <a:r>
              <a:rPr lang="en-US" sz="3200" b="1" dirty="0" smtClean="0">
                <a:latin typeface="Bookman Old Style" pitchFamily="18" charset="0"/>
              </a:rPr>
              <a:t>Changing </a:t>
            </a:r>
            <a:r>
              <a:rPr lang="en-US" sz="3200" b="1" dirty="0" err="1" smtClean="0">
                <a:latin typeface="Bookman Old Style" pitchFamily="18" charset="0"/>
              </a:rPr>
              <a:t>Toponyms</a:t>
            </a:r>
            <a:endParaRPr lang="en-US" sz="3200" b="1" dirty="0" smtClean="0">
              <a:latin typeface="Bookman Old Style" pitchFamily="18" charset="0"/>
            </a:endParaRPr>
          </a:p>
        </p:txBody>
      </p:sp>
      <p:sp>
        <p:nvSpPr>
          <p:cNvPr id="6" name="Rectangle 5"/>
          <p:cNvSpPr/>
          <p:nvPr/>
        </p:nvSpPr>
        <p:spPr>
          <a:xfrm>
            <a:off x="228600" y="381000"/>
            <a:ext cx="8763000" cy="1200329"/>
          </a:xfrm>
          <a:prstGeom prst="rect">
            <a:avLst/>
          </a:prstGeom>
        </p:spPr>
        <p:txBody>
          <a:bodyPr wrap="square">
            <a:spAutoFit/>
          </a:bodyPr>
          <a:lstStyle/>
          <a:p>
            <a:pPr algn="ctr"/>
            <a:r>
              <a:rPr lang="en-US" sz="3600" b="1" dirty="0" smtClean="0">
                <a:latin typeface="Bookman Old Style" pitchFamily="18" charset="0"/>
              </a:rPr>
              <a:t>What Role Does Language Play in Making Places?</a:t>
            </a:r>
            <a:endParaRPr lang="en-US" sz="36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2400"/>
            <a:ext cx="8229600" cy="1143000"/>
          </a:xfrm>
        </p:spPr>
        <p:txBody>
          <a:bodyPr/>
          <a:lstStyle/>
          <a:p>
            <a:pPr eaLnBrk="1" hangingPunct="1"/>
            <a:r>
              <a:rPr lang="en-US" sz="3600" dirty="0" smtClean="0">
                <a:latin typeface="Bookman Old Style" pitchFamily="18" charset="0"/>
              </a:rPr>
              <a:t>Guest Field Note</a:t>
            </a:r>
            <a:r>
              <a:rPr lang="en-US" dirty="0" smtClean="0">
                <a:latin typeface="Bookman Old Style" pitchFamily="18" charset="0"/>
              </a:rPr>
              <a:t/>
            </a:r>
            <a:br>
              <a:rPr lang="en-US" dirty="0" smtClean="0">
                <a:latin typeface="Bookman Old Style" pitchFamily="18" charset="0"/>
              </a:rPr>
            </a:br>
            <a:r>
              <a:rPr lang="en-US" sz="3200" dirty="0" smtClean="0">
                <a:latin typeface="Bookman Old Style" pitchFamily="18" charset="0"/>
              </a:rPr>
              <a:t>Greenville, North Carolina</a:t>
            </a:r>
          </a:p>
        </p:txBody>
      </p:sp>
      <p:sp>
        <p:nvSpPr>
          <p:cNvPr id="28674" name="Content Placeholder 2"/>
          <p:cNvSpPr>
            <a:spLocks noGrp="1"/>
          </p:cNvSpPr>
          <p:nvPr>
            <p:ph idx="1"/>
          </p:nvPr>
        </p:nvSpPr>
        <p:spPr>
          <a:xfrm>
            <a:off x="228600" y="1828800"/>
            <a:ext cx="3962400" cy="5181600"/>
          </a:xfrm>
        </p:spPr>
        <p:txBody>
          <a:bodyPr/>
          <a:lstStyle/>
          <a:p>
            <a:pPr marL="0" indent="0" algn="just" eaLnBrk="1" hangingPunct="1">
              <a:buFont typeface="Arial" charset="0"/>
              <a:buNone/>
            </a:pPr>
            <a:r>
              <a:rPr lang="en-US" sz="1600" dirty="0" smtClean="0">
                <a:latin typeface="Bookman Old Style" pitchFamily="18" charset="0"/>
              </a:rPr>
              <a:t>“Greenville, North Carolina, changed West Fifth Street to Martin Luther King Jr. Drive in 1999. Originally, African American leaders wanted all of Fifth Street renamed—not just part of it—but residents and business owners on the eastern end strongly opposed the proposal. After driving and walking down the street, I quickly realized that King Drive marked an area that was predominantly black with limited commercial development, whereas East Fifth was mostly white and more upscale. When I interviewed members of Greenville’s African American community, they expressed deep frustration over the marginalization of the civil rights leader.”</a:t>
            </a:r>
          </a:p>
        </p:txBody>
      </p:sp>
      <p:cxnSp>
        <p:nvCxnSpPr>
          <p:cNvPr id="5" name="Straight Connector 4"/>
          <p:cNvCxnSpPr/>
          <p:nvPr/>
        </p:nvCxnSpPr>
        <p:spPr>
          <a:xfrm>
            <a:off x="3810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6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109161"/>
            <a:ext cx="4572000" cy="3305703"/>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828800"/>
            <a:ext cx="8229600" cy="4297363"/>
          </a:xfrm>
        </p:spPr>
        <p:txBody>
          <a:bodyPr/>
          <a:lstStyle/>
          <a:p>
            <a:pPr marL="0" indent="0" algn="just" eaLnBrk="1" hangingPunct="1">
              <a:buFont typeface="Arial" charset="0"/>
              <a:buNone/>
            </a:pPr>
            <a:r>
              <a:rPr lang="en-US" sz="2800" i="1" dirty="0" smtClean="0">
                <a:latin typeface="Bookman Old Style" pitchFamily="18" charset="0"/>
              </a:rPr>
              <a:t>This place was first named by </a:t>
            </a:r>
            <a:r>
              <a:rPr lang="en-US" sz="2800" i="1" dirty="0" err="1" smtClean="0">
                <a:latin typeface="Bookman Old Style" pitchFamily="18" charset="0"/>
              </a:rPr>
              <a:t>Gabrielino</a:t>
            </a:r>
            <a:r>
              <a:rPr lang="en-US" sz="2800" i="1" dirty="0" smtClean="0">
                <a:latin typeface="Bookman Old Style" pitchFamily="18" charset="0"/>
              </a:rPr>
              <a:t> Indians. In 1769, Spanish Franciscan priests renamed the place. In 1850, English speakers renamed the place. </a:t>
            </a:r>
            <a:r>
              <a:rPr lang="en-US" sz="2800" dirty="0" smtClean="0">
                <a:latin typeface="Bookman Old Style" pitchFamily="18" charset="0"/>
              </a:rPr>
              <a:t>Do not use the Internet to help you. Use only maps in this book or in atlases to help you deduce what this place is. Maps of European exploration and colonialism will help you the most. Look at the end of the chapter summary for the answer.</a:t>
            </a:r>
          </a:p>
        </p:txBody>
      </p:sp>
      <p:pic>
        <p:nvPicPr>
          <p:cNvPr id="27650" name="Picture 2"/>
          <p:cNvPicPr>
            <a:picLocks noChangeAspect="1" noChangeArrowheads="1"/>
          </p:cNvPicPr>
          <p:nvPr/>
        </p:nvPicPr>
        <p:blipFill>
          <a:blip r:embed="rId3" cstate="print"/>
          <a:srcRect/>
          <a:stretch>
            <a:fillRect/>
          </a:stretch>
        </p:blipFill>
        <p:spPr bwMode="auto">
          <a:xfrm>
            <a:off x="2286000" y="152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4294967295"/>
          </p:nvPr>
        </p:nvSpPr>
        <p:spPr>
          <a:xfrm>
            <a:off x="609600" y="152400"/>
            <a:ext cx="8077200" cy="914400"/>
          </a:xfrm>
        </p:spPr>
        <p:txBody>
          <a:bodyPr/>
          <a:lstStyle/>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b="1" dirty="0" smtClean="0">
              <a:solidFill>
                <a:srgbClr val="FF0000"/>
              </a:solidFill>
            </a:endParaRPr>
          </a:p>
        </p:txBody>
      </p:sp>
      <p:pic>
        <p:nvPicPr>
          <p:cNvPr id="2" name="Picture 1" descr="fou10e_fig_06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75172"/>
            <a:ext cx="6172200" cy="617802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533400" y="1905000"/>
            <a:ext cx="8229600" cy="4724400"/>
          </a:xfrm>
        </p:spPr>
        <p:txBody>
          <a:bodyPr/>
          <a:lstStyle/>
          <a:p>
            <a:pPr marL="0" indent="0" eaLnBrk="1" hangingPunct="1">
              <a:buNone/>
            </a:pPr>
            <a:endParaRPr lang="en-US" sz="2800" dirty="0" smtClean="0">
              <a:latin typeface="Bookman Old Style" pitchFamily="18" charset="0"/>
            </a:endParaRPr>
          </a:p>
          <a:p>
            <a:pPr eaLnBrk="1" hangingPunct="1"/>
            <a:r>
              <a:rPr lang="en-US" sz="2800" dirty="0" smtClean="0">
                <a:latin typeface="Bookman Old Style" pitchFamily="18" charset="0"/>
              </a:rPr>
              <a:t>American, Canadian, Australian, Russian, and New Zealand governments had policies of forced assimilation during the twentieth century, including not allowing indigenous peoples to speak native languages.</a:t>
            </a:r>
          </a:p>
          <a:p>
            <a:pPr eaLnBrk="1" hangingPunct="1"/>
            <a:r>
              <a:rPr lang="en-US" sz="2800" dirty="0" smtClean="0">
                <a:latin typeface="Bookman Old Style" pitchFamily="18" charset="0"/>
              </a:rPr>
              <a:t>Language is so closely tied to </a:t>
            </a:r>
            <a:r>
              <a:rPr lang="en-US" sz="2800" b="1" dirty="0" smtClean="0">
                <a:latin typeface="Bookman Old Style" pitchFamily="18" charset="0"/>
              </a:rPr>
              <a:t>culture </a:t>
            </a:r>
            <a:r>
              <a:rPr lang="en-US" sz="2800" dirty="0" smtClean="0">
                <a:latin typeface="Bookman Old Style" pitchFamily="18" charset="0"/>
              </a:rPr>
              <a:t>that people use language as a weapon in cultural conflict and political strife.</a:t>
            </a:r>
          </a:p>
        </p:txBody>
      </p:sp>
      <p:sp>
        <p:nvSpPr>
          <p:cNvPr id="22530" name="TextBox 4"/>
          <p:cNvSpPr txBox="1">
            <a:spLocks noChangeArrowheads="1"/>
          </p:cNvSpPr>
          <p:nvPr/>
        </p:nvSpPr>
        <p:spPr bwMode="auto">
          <a:xfrm>
            <a:off x="533400" y="1777424"/>
            <a:ext cx="6705600" cy="584776"/>
          </a:xfrm>
          <a:prstGeom prst="rect">
            <a:avLst/>
          </a:prstGeom>
          <a:noFill/>
          <a:ln w="9525">
            <a:noFill/>
            <a:miter lim="800000"/>
            <a:headEnd/>
            <a:tailEnd/>
          </a:ln>
        </p:spPr>
        <p:txBody>
          <a:bodyPr>
            <a:spAutoFit/>
          </a:bodyPr>
          <a:lstStyle/>
          <a:p>
            <a:r>
              <a:rPr lang="en-US" sz="3200" b="1" dirty="0">
                <a:latin typeface="Bookman Old Style" pitchFamily="18" charset="0"/>
              </a:rPr>
              <a:t>Language and Culture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What Are Languages, and What Role Do Languages Play in Cultures?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228600"/>
            <a:ext cx="8229600" cy="1371600"/>
          </a:xfrm>
        </p:spPr>
        <p:txBody>
          <a:bodyPr/>
          <a:lstStyle/>
          <a:p>
            <a:pPr eaLnBrk="1" hangingPunct="1">
              <a:defRPr/>
            </a:pPr>
            <a:r>
              <a:rPr lang="en-US" sz="2800" dirty="0">
                <a:latin typeface="Bookman Old Style" pitchFamily="18" charset="0"/>
              </a:rPr>
              <a:t>In 1993, the Quebec </a:t>
            </a:r>
            <a:r>
              <a:rPr lang="en-US" sz="2800" dirty="0" smtClean="0">
                <a:latin typeface="Bookman Old Style" pitchFamily="18" charset="0"/>
              </a:rPr>
              <a:t>government passed </a:t>
            </a:r>
            <a:r>
              <a:rPr lang="en-US" sz="2800" dirty="0">
                <a:latin typeface="Bookman Old Style" pitchFamily="18" charset="0"/>
              </a:rPr>
              <a:t>a law requiring the use of French in </a:t>
            </a:r>
            <a:r>
              <a:rPr lang="en-US" sz="2800" dirty="0" smtClean="0">
                <a:latin typeface="Bookman Old Style" pitchFamily="18" charset="0"/>
              </a:rPr>
              <a:t>advertising</a:t>
            </a:r>
            <a:r>
              <a:rPr lang="en-US" sz="2800" dirty="0" smtClean="0">
                <a:solidFill>
                  <a:srgbClr val="4BACC6"/>
                </a:solidFill>
                <a:latin typeface="Bookman Old Style" pitchFamily="18" charset="0"/>
              </a:rPr>
              <a:t>.</a:t>
            </a:r>
          </a:p>
          <a:p>
            <a:pPr eaLnBrk="1" hangingPunct="1">
              <a:defRPr/>
            </a:pPr>
            <a:endParaRPr lang="en-US" sz="2800" b="1" dirty="0">
              <a:latin typeface="Bookman Old Style" pitchFamily="18" charset="0"/>
            </a:endParaRPr>
          </a:p>
          <a:p>
            <a:pPr marL="0" indent="0" eaLnBrk="1" hangingPunct="1">
              <a:buFont typeface="Arial" charset="0"/>
              <a:buNone/>
              <a:defRPr/>
            </a:pPr>
            <a:endParaRPr lang="en-US" sz="2800" b="1" dirty="0" smtClean="0">
              <a:latin typeface="Bookman Old Style" pitchFamily="18" charset="0"/>
            </a:endParaRPr>
          </a:p>
        </p:txBody>
      </p:sp>
      <p:pic>
        <p:nvPicPr>
          <p:cNvPr id="2" name="Picture 1" descr="fou10e_fig_06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00200"/>
            <a:ext cx="6934200" cy="49530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489200"/>
            <a:ext cx="8229600" cy="3911600"/>
          </a:xfrm>
        </p:spPr>
        <p:txBody>
          <a:bodyPr/>
          <a:lstStyle/>
          <a:p>
            <a:pPr eaLnBrk="1" hangingPunct="1"/>
            <a:r>
              <a:rPr lang="en-US" sz="2800" b="1" dirty="0" smtClean="0">
                <a:latin typeface="Bookman Old Style" pitchFamily="18" charset="0"/>
              </a:rPr>
              <a:t>Mutual intelligibility:</a:t>
            </a:r>
            <a:endParaRPr lang="en-US" sz="1400" b="1" dirty="0" smtClean="0">
              <a:latin typeface="Bookman Old Style" pitchFamily="18" charset="0"/>
            </a:endParaRPr>
          </a:p>
          <a:p>
            <a:pPr lvl="1" eaLnBrk="1" hangingPunct="1">
              <a:buFont typeface="Arial"/>
              <a:buChar char="•"/>
            </a:pPr>
            <a:r>
              <a:rPr lang="en-US" dirty="0" smtClean="0">
                <a:latin typeface="Bookman Old Style" pitchFamily="18" charset="0"/>
              </a:rPr>
              <a:t>Two people can understand each other when speaking.</a:t>
            </a:r>
          </a:p>
          <a:p>
            <a:pPr lvl="1" eaLnBrk="1" hangingPunct="1">
              <a:buFont typeface="Arial"/>
              <a:buChar char="•"/>
            </a:pPr>
            <a:r>
              <a:rPr lang="en-US" dirty="0" smtClean="0">
                <a:latin typeface="Bookman Old Style" pitchFamily="18" charset="0"/>
              </a:rPr>
              <a:t>Is almost impossible to measure.</a:t>
            </a:r>
          </a:p>
          <a:p>
            <a:pPr lvl="1" eaLnBrk="1" hangingPunct="1">
              <a:buFont typeface="Arial"/>
              <a:buChar char="•"/>
            </a:pPr>
            <a:r>
              <a:rPr lang="en-US" dirty="0" smtClean="0">
                <a:latin typeface="Bookman Old Style" pitchFamily="18" charset="0"/>
              </a:rPr>
              <a:t>Some languages are separate but are mutually intelligible.</a:t>
            </a:r>
          </a:p>
          <a:p>
            <a:pPr lvl="1" eaLnBrk="1" hangingPunct="1">
              <a:buFont typeface="Arial"/>
              <a:buChar char="•"/>
            </a:pPr>
            <a:r>
              <a:rPr lang="en-US" dirty="0" smtClean="0">
                <a:latin typeface="Bookman Old Style" pitchFamily="18" charset="0"/>
              </a:rPr>
              <a:t>Decision of what a standard language will be has to do with influence and power.</a:t>
            </a:r>
            <a:endParaRPr lang="en-US" dirty="0" smtClean="0"/>
          </a:p>
        </p:txBody>
      </p:sp>
      <p:sp>
        <p:nvSpPr>
          <p:cNvPr id="26626" name="TextBox 7"/>
          <p:cNvSpPr txBox="1">
            <a:spLocks noChangeArrowheads="1"/>
          </p:cNvSpPr>
          <p:nvPr/>
        </p:nvSpPr>
        <p:spPr bwMode="auto">
          <a:xfrm>
            <a:off x="533400" y="1803400"/>
            <a:ext cx="5029200" cy="584200"/>
          </a:xfrm>
          <a:prstGeom prst="rect">
            <a:avLst/>
          </a:prstGeom>
          <a:noFill/>
          <a:ln w="9525">
            <a:noFill/>
            <a:miter lim="800000"/>
            <a:headEnd/>
            <a:tailEnd/>
          </a:ln>
        </p:spPr>
        <p:txBody>
          <a:bodyPr>
            <a:spAutoFit/>
          </a:bodyPr>
          <a:lstStyle/>
          <a:p>
            <a:r>
              <a:rPr lang="en-US" sz="3200" b="1" dirty="0" smtClean="0">
                <a:latin typeface="Bookman Old Style" pitchFamily="18" charset="0"/>
              </a:rPr>
              <a:t>What Is a Language?</a:t>
            </a:r>
            <a:endParaRPr lang="en-US" sz="3200" b="1"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What Are Languages, and What Role Do Languages Play in Cultures?</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schemeClr val="tx1"/>
                </a:solidFill>
              </a:rPr>
              <a:t>© 2012 John Wiley &amp; Sons, Inc. All rights reserved.</a:t>
            </a:r>
            <a:endParaRPr lang="en-US">
              <a:solidFill>
                <a:schemeClr val="tx1"/>
              </a:solidFill>
            </a:endParaRPr>
          </a:p>
        </p:txBody>
      </p:sp>
      <p:sp>
        <p:nvSpPr>
          <p:cNvPr id="5" name="TextBox 7"/>
          <p:cNvSpPr txBox="1">
            <a:spLocks noChangeArrowheads="1"/>
          </p:cNvSpPr>
          <p:nvPr/>
        </p:nvSpPr>
        <p:spPr bwMode="auto">
          <a:xfrm>
            <a:off x="609600" y="1828800"/>
            <a:ext cx="5029200" cy="584200"/>
          </a:xfrm>
          <a:prstGeom prst="rect">
            <a:avLst/>
          </a:prstGeom>
          <a:noFill/>
          <a:ln w="9525">
            <a:noFill/>
            <a:miter lim="800000"/>
            <a:headEnd/>
            <a:tailEnd/>
          </a:ln>
        </p:spPr>
        <p:txBody>
          <a:bodyPr>
            <a:spAutoFit/>
          </a:bodyPr>
          <a:lstStyle/>
          <a:p>
            <a:r>
              <a:rPr lang="en-US" sz="3200" b="1" dirty="0" smtClean="0">
                <a:latin typeface="Bookman Old Style" pitchFamily="18" charset="0"/>
              </a:rPr>
              <a:t>Dialects</a:t>
            </a:r>
            <a:endParaRPr lang="en-US" sz="3200" b="1" dirty="0">
              <a:latin typeface="Bookman Old Style" pitchFamily="18" charset="0"/>
            </a:endParaRPr>
          </a:p>
        </p:txBody>
      </p:sp>
      <p:sp>
        <p:nvSpPr>
          <p:cNvPr id="6" name="Rectangle 5"/>
          <p:cNvSpPr/>
          <p:nvPr/>
        </p:nvSpPr>
        <p:spPr>
          <a:xfrm>
            <a:off x="228600" y="381000"/>
            <a:ext cx="8763000" cy="1200329"/>
          </a:xfrm>
          <a:prstGeom prst="rect">
            <a:avLst/>
          </a:prstGeom>
        </p:spPr>
        <p:txBody>
          <a:bodyPr wrap="square">
            <a:spAutoFit/>
          </a:bodyPr>
          <a:lstStyle/>
          <a:p>
            <a:pPr algn="ctr"/>
            <a:r>
              <a:rPr lang="en-US" sz="3600" b="1" dirty="0">
                <a:latin typeface="Bookman Old Style" pitchFamily="18" charset="0"/>
              </a:rPr>
              <a:t>What Are Languages, and What Role Do Languages Play in Cultures?</a:t>
            </a:r>
            <a:endParaRPr lang="en-US" sz="3600" b="1" dirty="0"/>
          </a:p>
        </p:txBody>
      </p:sp>
      <p:sp>
        <p:nvSpPr>
          <p:cNvPr id="7" name="TextBox 6"/>
          <p:cNvSpPr txBox="1"/>
          <p:nvPr/>
        </p:nvSpPr>
        <p:spPr>
          <a:xfrm>
            <a:off x="609600" y="2438400"/>
            <a:ext cx="8210550" cy="3970318"/>
          </a:xfrm>
          <a:prstGeom prst="rect">
            <a:avLst/>
          </a:prstGeom>
          <a:noFill/>
        </p:spPr>
        <p:txBody>
          <a:bodyPr wrap="square">
            <a:spAutoFit/>
          </a:bodyPr>
          <a:lstStyle/>
          <a:p>
            <a:pPr marL="285750" indent="-285750">
              <a:buFont typeface="Arial" charset="0"/>
              <a:buChar char="•"/>
            </a:pPr>
            <a:r>
              <a:rPr lang="en-US" sz="2800" dirty="0">
                <a:latin typeface="Bookman Old Style" pitchFamily="18" charset="0"/>
              </a:rPr>
              <a:t>Variants of a standard language along regional or ethnic lines</a:t>
            </a:r>
          </a:p>
          <a:p>
            <a:pPr marL="285750" indent="-285750">
              <a:buFont typeface="Arial" charset="0"/>
              <a:buChar char="•"/>
            </a:pPr>
            <a:r>
              <a:rPr lang="en-US" sz="2800" dirty="0">
                <a:latin typeface="Bookman Old Style" pitchFamily="18" charset="0"/>
              </a:rPr>
              <a:t>Differences in vocabulary, syntax, pronunciation, cadence, and </a:t>
            </a:r>
            <a:r>
              <a:rPr lang="en-US" sz="2800" dirty="0" smtClean="0">
                <a:latin typeface="Bookman Old Style" pitchFamily="18" charset="0"/>
              </a:rPr>
              <a:t>pace </a:t>
            </a:r>
            <a:r>
              <a:rPr lang="en-US" sz="2800" dirty="0">
                <a:latin typeface="Bookman Old Style" pitchFamily="18" charset="0"/>
              </a:rPr>
              <a:t>of speech</a:t>
            </a:r>
          </a:p>
          <a:p>
            <a:pPr marL="285750" indent="-285750">
              <a:buFont typeface="Arial" charset="0"/>
              <a:buChar char="•"/>
            </a:pPr>
            <a:r>
              <a:rPr lang="en-US" sz="2800" b="1" dirty="0">
                <a:latin typeface="Bookman Old Style" pitchFamily="18" charset="0"/>
              </a:rPr>
              <a:t>Dialect chains </a:t>
            </a:r>
            <a:r>
              <a:rPr lang="en-US" sz="2800" dirty="0">
                <a:latin typeface="Bookman Old Style" pitchFamily="18" charset="0"/>
              </a:rPr>
              <a:t>across space</a:t>
            </a:r>
          </a:p>
          <a:p>
            <a:pPr marL="285750" indent="-285750">
              <a:buFont typeface="Arial" charset="0"/>
              <a:buChar char="•"/>
            </a:pPr>
            <a:r>
              <a:rPr lang="en-US" sz="2800" dirty="0">
                <a:latin typeface="Bookman Old Style" pitchFamily="18" charset="0"/>
              </a:rPr>
              <a:t>Dialects frequently </a:t>
            </a:r>
            <a:r>
              <a:rPr lang="en-US" sz="2800" dirty="0" smtClean="0">
                <a:latin typeface="Bookman Old Style" pitchFamily="18" charset="0"/>
              </a:rPr>
              <a:t>marked </a:t>
            </a:r>
            <a:r>
              <a:rPr lang="en-US" sz="2800" dirty="0">
                <a:latin typeface="Bookman Old Style" pitchFamily="18" charset="0"/>
              </a:rPr>
              <a:t>by actual differences in vocabulary</a:t>
            </a:r>
          </a:p>
          <a:p>
            <a:pPr marL="285750" indent="-285750">
              <a:buFont typeface="Arial" charset="0"/>
              <a:buChar char="•"/>
            </a:pPr>
            <a:r>
              <a:rPr lang="en-US" sz="2800" b="1" dirty="0">
                <a:latin typeface="Bookman Old Style" pitchFamily="18" charset="0"/>
              </a:rPr>
              <a:t>Isogloss: </a:t>
            </a:r>
            <a:r>
              <a:rPr lang="en-US" sz="2800" dirty="0" smtClean="0">
                <a:latin typeface="Bookman Old Style" pitchFamily="18" charset="0"/>
              </a:rPr>
              <a:t>geographic boundary within </a:t>
            </a:r>
            <a:r>
              <a:rPr lang="en-US" sz="2800" dirty="0">
                <a:latin typeface="Bookman Old Style" pitchFamily="18" charset="0"/>
              </a:rPr>
              <a:t>which a particular linguistic feature occurs</a:t>
            </a:r>
            <a:endParaRPr lang="en-US" sz="2800" b="1" dirty="0">
              <a:latin typeface="Bookman Old Style" pitchFamily="18" charset="0"/>
            </a:endParaRPr>
          </a:p>
        </p:txBody>
      </p:sp>
    </p:spTree>
    <p:extLst>
      <p:ext uri="{BB962C8B-B14F-4D97-AF65-F5344CB8AC3E}">
        <p14:creationId xmlns:p14="http://schemas.microsoft.com/office/powerpoint/2010/main" val="31225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TotalTime>
  <Words>2983</Words>
  <Application>Microsoft Office PowerPoint</Application>
  <PresentationFormat>On-screen Show (4:3)</PresentationFormat>
  <Paragraphs>281</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Language</vt:lpstr>
      <vt:lpstr>Field Note:  What Should I Say?</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and Debate</vt:lpstr>
      <vt:lpstr>PowerPoint Presentation</vt:lpstr>
      <vt:lpstr>PowerPoint Presentation</vt:lpstr>
      <vt:lpstr>PowerPoint Presentation</vt:lpstr>
      <vt:lpstr>PowerPoint Presentation</vt:lpstr>
      <vt:lpstr>PowerPoint Presentation</vt:lpstr>
      <vt:lpstr>Tracing the Routes of Diffusion of  Proto-Indo-European</vt:lpstr>
      <vt:lpstr>PowerPoint Presentation</vt:lpstr>
      <vt:lpstr>PowerPoint Presentation</vt:lpstr>
      <vt:lpstr>The Languages of Europe</vt:lpstr>
      <vt:lpstr>The Languages of Europe</vt:lpstr>
      <vt:lpstr>The Languages of Europe</vt:lpstr>
      <vt:lpstr>PowerPoint Presentation</vt:lpstr>
      <vt:lpstr>PowerPoint Presentation</vt:lpstr>
      <vt:lpstr>PowerPoint Presentation</vt:lpstr>
      <vt:lpstr>Key Question </vt:lpstr>
      <vt:lpstr>PowerPoint Presentation</vt:lpstr>
      <vt:lpstr>Lingua Franca</vt:lpstr>
      <vt:lpstr>Figure 6.16 Dubai, United Arab Emirates. The message on the back of the bench is written in the lingua franca known to virtually all Indian migrants to the Arabian Peninsula. © Alexander B. Murphy.</vt:lpstr>
      <vt:lpstr>PowerPoint Presentation</vt:lpstr>
      <vt:lpstr>PowerPoint Presentation</vt:lpstr>
      <vt:lpstr>PowerPoint Presentation</vt:lpstr>
      <vt:lpstr>Field Note</vt:lpstr>
      <vt:lpstr>Key Question</vt:lpstr>
      <vt:lpstr>PowerPoint Presentation</vt:lpstr>
      <vt:lpstr>PowerPoint Presentation</vt:lpstr>
      <vt:lpstr>Toponyms and Globalization</vt:lpstr>
      <vt:lpstr>Changing Toponyms</vt:lpstr>
      <vt:lpstr>Changing Toponyms</vt:lpstr>
      <vt:lpstr>Guest Field Note Greenville, North Carolina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273</cp:revision>
  <dcterms:created xsi:type="dcterms:W3CDTF">2012-02-02T20:54:57Z</dcterms:created>
  <dcterms:modified xsi:type="dcterms:W3CDTF">2014-12-03T14:38:16Z</dcterms:modified>
</cp:coreProperties>
</file>