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0" r:id="rId4"/>
    <p:sldId id="263" r:id="rId5"/>
    <p:sldId id="367" r:id="rId6"/>
    <p:sldId id="288" r:id="rId7"/>
    <p:sldId id="264" r:id="rId8"/>
    <p:sldId id="401" r:id="rId9"/>
    <p:sldId id="275" r:id="rId10"/>
    <p:sldId id="340" r:id="rId11"/>
    <p:sldId id="369" r:id="rId12"/>
    <p:sldId id="370" r:id="rId13"/>
    <p:sldId id="371" r:id="rId14"/>
    <p:sldId id="276" r:id="rId15"/>
    <p:sldId id="372" r:id="rId16"/>
    <p:sldId id="374" r:id="rId17"/>
    <p:sldId id="373" r:id="rId18"/>
    <p:sldId id="375" r:id="rId19"/>
    <p:sldId id="402" r:id="rId20"/>
    <p:sldId id="376" r:id="rId21"/>
    <p:sldId id="377" r:id="rId22"/>
    <p:sldId id="403" r:id="rId23"/>
    <p:sldId id="379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gby" initials="" lastIdx="2" clrIdx="0"/>
  <p:cmAuthor id="1" name="William/Cheryl Ferguson" initials="CF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2517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2-02T15:18:53.115" idx="2">
    <p:pos x="10" y="10"/>
    <p:text>This is 8.2, not 5.2.  I don't think the caption below is correct?  Editorial, please QA.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15FC1-ECAE-9243-BEB3-FFCB501D3E10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F042-9622-4347-9955-25FF6525F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8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okman Old Style"/>
                <a:cs typeface="Bookman Old Style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man Old Style"/>
                <a:cs typeface="Bookman Old Style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okman Old Style"/>
                <a:cs typeface="Bookman Old Style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man Old Style"/>
                <a:cs typeface="Bookman Old Style"/>
              </a:defRPr>
            </a:lvl1pPr>
          </a:lstStyle>
          <a:p>
            <a:pPr>
              <a:defRPr/>
            </a:pPr>
            <a:fld id="{E5914544-AB72-4AAC-94C1-5DB1AE0F8E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92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/>
        <a:ea typeface="+mn-ea"/>
        <a:cs typeface="Bookman Old Style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/>
        <a:ea typeface="+mn-ea"/>
        <a:cs typeface="Bookman Old Style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/>
        <a:ea typeface="+mn-ea"/>
        <a:cs typeface="Bookman Old Style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/>
        <a:ea typeface="+mn-ea"/>
        <a:cs typeface="Bookman Old Style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man Old Style"/>
        <a:ea typeface="+mn-ea"/>
        <a:cs typeface="Bookman Old Style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421E3-A80D-4130-9D27-0177707F006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*Could be an audio file.</a:t>
            </a:r>
          </a:p>
          <a:p>
            <a:r>
              <a:rPr lang="en-US" b="1" smtClean="0"/>
              <a:t>Figure 8.5</a:t>
            </a:r>
          </a:p>
          <a:p>
            <a:r>
              <a:rPr lang="en-US" smtClean="0"/>
              <a:t>Credit: George White, South Dakota State University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8B44-EA3C-472A-844E-DBA531E10DC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79B6F-0E2F-4EED-8A91-84339B10B92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Figure 8.6</a:t>
            </a:r>
          </a:p>
          <a:p>
            <a:r>
              <a:rPr lang="en-US" b="1" smtClean="0"/>
              <a:t>Kurdish Region of the Middle East. </a:t>
            </a:r>
            <a:r>
              <a:rPr lang="en-US" smtClean="0"/>
              <a:t>© H. J.</a:t>
            </a:r>
          </a:p>
          <a:p>
            <a:r>
              <a:rPr lang="en-US" smtClean="0"/>
              <a:t>de Blij , P. O. Muller, and John W i ley &amp; Sons.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Figure 8.8</a:t>
            </a:r>
          </a:p>
          <a:p>
            <a:r>
              <a:rPr lang="en-US" b="1" smtClean="0"/>
              <a:t>Dominant Colonial Infl uences, 1550–1950. </a:t>
            </a:r>
            <a:r>
              <a:rPr lang="en-US" smtClean="0"/>
              <a:t>The map shows the </a:t>
            </a:r>
            <a:r>
              <a:rPr lang="en-US" i="1" smtClean="0"/>
              <a:t>dominant </a:t>
            </a:r>
            <a:r>
              <a:rPr lang="en-US" smtClean="0"/>
              <a:t>European or</a:t>
            </a:r>
          </a:p>
          <a:p>
            <a:r>
              <a:rPr lang="en-US" smtClean="0"/>
              <a:t>Japanese colonial infl uence in each country over the four centuries. © H. J. de Blij , John W i ley &amp; Sons.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ACA59-B9A7-4651-8812-4965EBF7396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76EEC-B0CF-419C-858B-41F2C8E908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*Could be an audio file. </a:t>
            </a:r>
          </a:p>
          <a:p>
            <a:r>
              <a:rPr lang="en-US" b="1" smtClean="0"/>
              <a:t>Figure 8.1</a:t>
            </a:r>
          </a:p>
          <a:p>
            <a:r>
              <a:rPr lang="en-US" b="1" smtClean="0"/>
              <a:t>Accra, Ghana. </a:t>
            </a:r>
            <a:r>
              <a:rPr lang="en-US" smtClean="0"/>
              <a:t>Statue of Kwame Nkrumah, the fi rst president</a:t>
            </a:r>
          </a:p>
          <a:p>
            <a:r>
              <a:rPr lang="nl-NL" smtClean="0"/>
              <a:t>of Ghana. © H. J. de Blij.</a:t>
            </a: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BBA4-E172-4AD0-A356-639F6DB1FB2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C81D5-C703-46C3-94F6-A920EA15570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22E31-4DB9-472C-B5A5-2744D6FDF31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74DFB-1898-4C1B-99BA-41D87EB87D2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4EC92-39B7-4B26-859E-B898DC3FB2F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Figure 5.2</a:t>
            </a:r>
          </a:p>
          <a:p>
            <a:r>
              <a:rPr lang="en-US" b="1" dirty="0" smtClean="0"/>
              <a:t>United States. </a:t>
            </a:r>
            <a:r>
              <a:rPr lang="en-US" dirty="0" smtClean="0"/>
              <a:t>Although biologically there is only one human</a:t>
            </a:r>
          </a:p>
          <a:p>
            <a:r>
              <a:rPr lang="en-US" dirty="0" smtClean="0"/>
              <a:t>race, we are constantly asked to choose race “boxes” for ourselves.</a:t>
            </a:r>
          </a:p>
          <a:p>
            <a:r>
              <a:rPr lang="en-US" dirty="0" smtClean="0"/>
              <a:t>This page of the 2010 United States Census asks the</a:t>
            </a:r>
          </a:p>
          <a:p>
            <a:r>
              <a:rPr lang="en-US" dirty="0" smtClean="0"/>
              <a:t>individual, “What is your race?” and directs the individual to</a:t>
            </a:r>
          </a:p>
          <a:p>
            <a:r>
              <a:rPr lang="en-US" dirty="0" smtClean="0"/>
              <a:t>“Mark one or more races to indicate what you consider yourself to be.” © U.S. Census Bureau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D55E3-8DE8-4AEC-8866-72C66E617C9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3FA3-51D6-45D3-BE25-396D0E85D22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3FA3-51D6-45D3-BE25-396D0E85D22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E3E94-0423-4A55-AB7F-172327DBD9F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2E56-15B6-48A7-93FB-3D21AAF59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AB04-5E8C-4F3A-982F-4BA87599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D34A-1ACC-4219-A613-7B63E121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AB38-7F98-4457-A1AB-0A19728DA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F7F8-1599-4D51-B0C1-242575563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180A-5A59-4F78-A2A5-F8268872C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BC6C-9CF3-42DB-AF58-30335A40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824A-697D-474E-BF7D-2EC8A95CF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8627-B4D8-432A-80A8-32C5406E2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26769-1921-4D73-93D8-AC579E1B3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7B65-EA62-4CBF-9401-71A81A44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Bookman Old Style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492875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Bookman Old Style"/>
              </a:defRPr>
            </a:lvl1pPr>
          </a:lstStyle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Bookman Old Style"/>
              </a:defRPr>
            </a:lvl1pPr>
          </a:lstStyle>
          <a:p>
            <a:pPr>
              <a:defRPr/>
            </a:pPr>
            <a:fld id="{91C9A5F1-C0FB-4E4B-BBF6-9E36D6807D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eptcaching.com/view_a_cache.php?cid=33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Political Geography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429000" y="1752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cs typeface="Bookman Old Style"/>
              </a:rPr>
              <a:t>Concept Caching: Burma, Myanmar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2012 John Wiley &amp; Sons, Inc. All rights reserved.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1595439"/>
            <a:ext cx="6096000" cy="4853760"/>
            <a:chOff x="1371600" y="1595439"/>
            <a:chExt cx="6096000" cy="4853760"/>
          </a:xfrm>
        </p:grpSpPr>
        <p:pic>
          <p:nvPicPr>
            <p:cNvPr id="14338" name="Picture 2" descr="http://www.conceptcaching.com/ccache_img/0415771_0415771-R1-E049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71600" y="1595439"/>
              <a:ext cx="6096000" cy="458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733800" y="6172200"/>
              <a:ext cx="3733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© Barbara Weightman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458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Bookman Old Style" pitchFamily="18" charset="0"/>
                <a:cs typeface="Bookman Old Style"/>
              </a:rPr>
              <a:t>A </a:t>
            </a:r>
            <a:r>
              <a:rPr lang="en-US" sz="2800" b="1" dirty="0">
                <a:latin typeface="Bookman Old Style" pitchFamily="18" charset="0"/>
                <a:cs typeface="Bookman Old Style"/>
              </a:rPr>
              <a:t>nation-state </a:t>
            </a:r>
            <a:r>
              <a:rPr lang="en-US" sz="2800" dirty="0">
                <a:latin typeface="Bookman Old Style" pitchFamily="18" charset="0"/>
                <a:cs typeface="Bookman Old Style"/>
              </a:rPr>
              <a:t>is a politically organized area in which nation and state occupy the same space</a:t>
            </a:r>
            <a:r>
              <a:rPr lang="en-US" sz="2800" dirty="0" smtClean="0">
                <a:latin typeface="Bookman Old Style" pitchFamily="18" charset="0"/>
                <a:cs typeface="Bookman Old Style"/>
              </a:rPr>
              <a:t>.</a:t>
            </a:r>
            <a:endParaRPr lang="en-US" sz="2800" dirty="0">
              <a:latin typeface="Bookman Old Style" pitchFamily="18" charset="0"/>
              <a:cs typeface="Bookman Old Style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Bookman Old Style" pitchFamily="18" charset="0"/>
                <a:cs typeface="Bookman Old Style"/>
              </a:rPr>
              <a:t>The goal of creating nation-states dates to the French Revolution: </a:t>
            </a:r>
            <a:r>
              <a:rPr lang="en-US" sz="2800" b="1" dirty="0" smtClean="0">
                <a:latin typeface="Bookman Old Style" pitchFamily="18" charset="0"/>
                <a:cs typeface="Bookman Old Style"/>
              </a:rPr>
              <a:t>democracy</a:t>
            </a:r>
            <a:endParaRPr lang="en-US" sz="2800" b="1" dirty="0">
              <a:latin typeface="Bookman Old Style" pitchFamily="18" charset="0"/>
              <a:cs typeface="Bookman Old Style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Bookman Old Style" pitchFamily="18" charset="0"/>
                <a:cs typeface="Bookman Old Style"/>
              </a:rPr>
              <a:t>Key problem </a:t>
            </a:r>
            <a:r>
              <a:rPr lang="en-US" sz="2800" dirty="0">
                <a:latin typeface="Bookman Old Style" pitchFamily="18" charset="0"/>
                <a:cs typeface="Bookman Old Style"/>
              </a:rPr>
              <a:t>associated with the idea of the nation-state is that it assumes the presence of reasonably well-defined, stable nations living contiguously </a:t>
            </a:r>
            <a:r>
              <a:rPr lang="en-US" sz="2800" dirty="0" smtClean="0">
                <a:latin typeface="Bookman Old Style" pitchFamily="18" charset="0"/>
                <a:cs typeface="Bookman Old Style"/>
              </a:rPr>
              <a:t>in </a:t>
            </a:r>
            <a:r>
              <a:rPr lang="en-US" sz="2800" dirty="0">
                <a:latin typeface="Bookman Old Style" pitchFamily="18" charset="0"/>
                <a:cs typeface="Bookman Old Style"/>
              </a:rPr>
              <a:t>discrete territories.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630362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Nation-State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2800" dirty="0" smtClean="0">
                <a:latin typeface="Bookman Old Style" pitchFamily="18" charset="0"/>
              </a:rPr>
              <a:t>When </a:t>
            </a:r>
            <a:r>
              <a:rPr lang="en-US" sz="2800" i="1" dirty="0" smtClean="0">
                <a:latin typeface="Bookman Old Style" pitchFamily="18" charset="0"/>
              </a:rPr>
              <a:t>people </a:t>
            </a:r>
            <a:r>
              <a:rPr lang="en-US" sz="2800" dirty="0" smtClean="0">
                <a:latin typeface="Bookman Old Style" pitchFamily="18" charset="0"/>
              </a:rPr>
              <a:t>have a strong sense of nationalism, they have a loyalty to and a belief in the nation itself.</a:t>
            </a:r>
          </a:p>
          <a:p>
            <a:pPr eaLnBrk="1" hangingPunct="1">
              <a:spcBef>
                <a:spcPts val="500"/>
              </a:spcBef>
            </a:pPr>
            <a:r>
              <a:rPr lang="en-US" sz="2800" dirty="0" smtClean="0">
                <a:latin typeface="Bookman Old Style" pitchFamily="18" charset="0"/>
              </a:rPr>
              <a:t>A </a:t>
            </a:r>
            <a:r>
              <a:rPr lang="en-US" sz="2800" i="1" dirty="0" smtClean="0">
                <a:latin typeface="Bookman Old Style" pitchFamily="18" charset="0"/>
              </a:rPr>
              <a:t>state</a:t>
            </a:r>
            <a:r>
              <a:rPr lang="en-US" sz="2800" dirty="0" smtClean="0">
                <a:latin typeface="Bookman Old Style" pitchFamily="18" charset="0"/>
              </a:rPr>
              <a:t>, in contrast, seeks to promote a sense of nationhood that coincides with its own borders.</a:t>
            </a:r>
          </a:p>
          <a:p>
            <a:pPr eaLnBrk="1" hangingPunct="1">
              <a:spcBef>
                <a:spcPts val="500"/>
              </a:spcBef>
            </a:pPr>
            <a:r>
              <a:rPr lang="en-US" sz="2800" dirty="0" smtClean="0">
                <a:latin typeface="Bookman Old Style" pitchFamily="18" charset="0"/>
              </a:rPr>
              <a:t>To help people within the borders relate to the dominant national ideal, states provide security, infrastructure, and goods and services for their citizens.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Nation-State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Bookman Old Style" pitchFamily="18" charset="0"/>
              </a:rPr>
              <a:t>Guest Field Note</a:t>
            </a:r>
            <a:r>
              <a:rPr lang="en-US" sz="3600" dirty="0" smtClean="0">
                <a:solidFill>
                  <a:srgbClr val="4BACC6"/>
                </a:solidFill>
                <a:latin typeface="Bookman Old Style" pitchFamily="18" charset="0"/>
              </a:rPr>
              <a:t>:</a:t>
            </a:r>
            <a:r>
              <a:rPr lang="en-US" sz="4000" dirty="0" smtClean="0">
                <a:latin typeface="Bookman Old Style" pitchFamily="18" charset="0"/>
              </a:rPr>
              <a:t/>
            </a:r>
            <a:br>
              <a:rPr lang="en-US" sz="40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Cluj-Napoca, Romania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352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dirty="0" smtClean="0">
                <a:latin typeface="Bookman Old Style" pitchFamily="18" charset="0"/>
              </a:rPr>
              <a:t>“To Hungarians, Transylvania is significant because it was an important part of the Hungarian Kingdom for a thousand years. Many of their great leaders were born and buried there, and many of their great churches, colleges, and architectural achievements are located there too.”</a:t>
            </a:r>
          </a:p>
        </p:txBody>
      </p:sp>
      <p:pic>
        <p:nvPicPr>
          <p:cNvPr id="2" name="Picture 1" descr="fou10e_fig_08_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12689"/>
            <a:ext cx="4876800" cy="344511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Multistate Nations, Multinational States, and Stateless Nations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05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Nearly every state in the world is a </a:t>
            </a:r>
            <a:r>
              <a:rPr lang="en-US" sz="2400" b="1" dirty="0" smtClean="0">
                <a:latin typeface="Bookman Old Style" pitchFamily="18" charset="0"/>
              </a:rPr>
              <a:t>multinational state</a:t>
            </a:r>
            <a:r>
              <a:rPr lang="en-US" sz="2400" dirty="0" smtClean="0">
                <a:latin typeface="Bookman Old Style" pitchFamily="18" charset="0"/>
              </a:rPr>
              <a:t>, a state with more than one nation inside its borders.</a:t>
            </a: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When a nation stretches across borders and across states, the nation is called a </a:t>
            </a:r>
            <a:r>
              <a:rPr lang="en-US" sz="2400" b="1" dirty="0" smtClean="0">
                <a:latin typeface="Bookman Old Style" pitchFamily="18" charset="0"/>
              </a:rPr>
              <a:t>multistate nation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When multiple nations or states claim attachments to the same piece of territory, the potential for conflict is significant.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Bookman Old Style" pitchFamily="18" charset="0"/>
              </a:rPr>
              <a:t>Another complication that arises from the lack of </a:t>
            </a:r>
            <a:r>
              <a:rPr lang="en-US" sz="2400" dirty="0" smtClean="0">
                <a:latin typeface="Bookman Old Style" pitchFamily="18" charset="0"/>
              </a:rPr>
              <a:t>fit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between </a:t>
            </a:r>
            <a:r>
              <a:rPr lang="en-US" sz="2400" dirty="0">
                <a:latin typeface="Bookman Old Style" pitchFamily="18" charset="0"/>
              </a:rPr>
              <a:t>nations and states is that some nations do not </a:t>
            </a:r>
            <a:r>
              <a:rPr lang="en-US" sz="2400" dirty="0" smtClean="0">
                <a:latin typeface="Bookman Old Style" pitchFamily="18" charset="0"/>
              </a:rPr>
              <a:t>have a </a:t>
            </a:r>
            <a:r>
              <a:rPr lang="en-US" sz="2400" dirty="0">
                <a:latin typeface="Bookman Old Style" pitchFamily="18" charset="0"/>
              </a:rPr>
              <a:t>state; they are </a:t>
            </a:r>
            <a:r>
              <a:rPr lang="en-US" sz="2400" b="1" dirty="0">
                <a:latin typeface="Bookman Old Style" pitchFamily="18" charset="0"/>
              </a:rPr>
              <a:t>stateless </a:t>
            </a:r>
            <a:r>
              <a:rPr lang="en-US" sz="2400" b="1" dirty="0" smtClean="0">
                <a:latin typeface="Bookman Old Style" pitchFamily="18" charset="0"/>
              </a:rPr>
              <a:t>nations.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4BACC6"/>
                </a:solidFill>
                <a:latin typeface="Bookman Old Style" pitchFamily="18" charset="0"/>
              </a:rPr>
              <a:t>Ex.: </a:t>
            </a:r>
            <a:r>
              <a:rPr lang="en-US" sz="2400" b="1" dirty="0" smtClean="0">
                <a:latin typeface="Bookman Old Style" pitchFamily="18" charset="0"/>
              </a:rPr>
              <a:t>the Kurds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" name="Picture 1" descr="fou10e_fig_08_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4800600" cy="42124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European Colonialism and the Diffusion of the Nation-State Model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534400" cy="3581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Europe exported its concepts of state, sovereignty, and the desire for nation-states to much of the rest of the world through two waves of colonialism.</a:t>
            </a: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During the heyday of </a:t>
            </a:r>
            <a:r>
              <a:rPr lang="en-US" sz="2400" b="1" dirty="0" smtClean="0">
                <a:latin typeface="Bookman Old Style" pitchFamily="18" charset="0"/>
              </a:rPr>
              <a:t>colonialism</a:t>
            </a:r>
            <a:r>
              <a:rPr lang="en-US" sz="2400" dirty="0" smtClean="0">
                <a:latin typeface="Bookman Old Style" pitchFamily="18" charset="0"/>
              </a:rPr>
              <a:t>, imperial powers exercised ruthless control over their domains and organized them for maximum economic exploitation.</a:t>
            </a: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Despite the end of colonialism, the political organization of space and the global world economy persist.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10e_fig_08_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2852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Construction of the Capitalist World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Bookman Old Style" pitchFamily="18" charset="0"/>
              </a:rPr>
              <a:t>One of the most powerful impacts of </a:t>
            </a:r>
            <a:r>
              <a:rPr lang="en-US" sz="2400" dirty="0" smtClean="0">
                <a:latin typeface="Bookman Old Style" pitchFamily="18" charset="0"/>
              </a:rPr>
              <a:t>colonialism was </a:t>
            </a:r>
            <a:r>
              <a:rPr lang="en-US" sz="2400" dirty="0">
                <a:latin typeface="Bookman Old Style" pitchFamily="18" charset="0"/>
              </a:rPr>
              <a:t>the construction of a global order characterized </a:t>
            </a:r>
            <a:r>
              <a:rPr lang="en-US" sz="2400" dirty="0" smtClean="0">
                <a:latin typeface="Bookman Old Style" pitchFamily="18" charset="0"/>
              </a:rPr>
              <a:t>by great </a:t>
            </a:r>
            <a:r>
              <a:rPr lang="en-US" sz="2400" dirty="0">
                <a:latin typeface="Bookman Old Style" pitchFamily="18" charset="0"/>
              </a:rPr>
              <a:t>differences in economic and political </a:t>
            </a:r>
            <a:r>
              <a:rPr lang="en-US" sz="2400" dirty="0" smtClean="0">
                <a:latin typeface="Bookman Old Style" pitchFamily="18" charset="0"/>
              </a:rPr>
              <a:t>power.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man Old Style" pitchFamily="18" charset="0"/>
              </a:rPr>
              <a:t>The concentration of wealth </a:t>
            </a:r>
            <a:r>
              <a:rPr lang="en-US" sz="2400" dirty="0">
                <a:latin typeface="Bookman Old Style" pitchFamily="18" charset="0"/>
              </a:rPr>
              <a:t>that </a:t>
            </a:r>
            <a:r>
              <a:rPr lang="en-US" sz="2400" dirty="0" smtClean="0">
                <a:latin typeface="Bookman Old Style" pitchFamily="18" charset="0"/>
              </a:rPr>
              <a:t>colonialism </a:t>
            </a:r>
            <a:r>
              <a:rPr lang="en-US" sz="2400" dirty="0">
                <a:latin typeface="Bookman Old Style" pitchFamily="18" charset="0"/>
              </a:rPr>
              <a:t>brought to Europe, and to </a:t>
            </a:r>
            <a:r>
              <a:rPr lang="en-US" sz="2400" dirty="0" smtClean="0">
                <a:latin typeface="Bookman Old Style" pitchFamily="18" charset="0"/>
              </a:rPr>
              <a:t>parts of </a:t>
            </a:r>
            <a:r>
              <a:rPr lang="en-US" sz="2400" dirty="0">
                <a:latin typeface="Bookman Old Style" pitchFamily="18" charset="0"/>
              </a:rPr>
              <a:t>the world dominated by European </a:t>
            </a:r>
            <a:r>
              <a:rPr lang="en-US" sz="2400" dirty="0" smtClean="0">
                <a:latin typeface="Bookman Old Style" pitchFamily="18" charset="0"/>
              </a:rPr>
              <a:t>settlers.</a:t>
            </a:r>
          </a:p>
          <a:p>
            <a:pPr eaLnBrk="1" hangingPunct="1">
              <a:defRPr/>
            </a:pPr>
            <a:r>
              <a:rPr lang="en-US" sz="2400" dirty="0" smtClean="0">
                <a:latin typeface="Bookman Old Style" pitchFamily="18" charset="0"/>
              </a:rPr>
              <a:t>Colonialism is </a:t>
            </a:r>
            <a:r>
              <a:rPr lang="en-US" sz="2400" dirty="0">
                <a:latin typeface="Bookman Old Style" pitchFamily="18" charset="0"/>
              </a:rPr>
              <a:t>at the </a:t>
            </a:r>
            <a:r>
              <a:rPr lang="en-US" sz="2400" dirty="0" smtClean="0">
                <a:latin typeface="Bookman Old Style" pitchFamily="18" charset="0"/>
              </a:rPr>
              <a:t>heart of highly </a:t>
            </a:r>
            <a:r>
              <a:rPr lang="en-US" sz="2400" dirty="0">
                <a:latin typeface="Bookman Old Style" pitchFamily="18" charset="0"/>
              </a:rPr>
              <a:t>uneven global distribution of power </a:t>
            </a:r>
            <a:r>
              <a:rPr lang="en-US" sz="2400" dirty="0" smtClean="0">
                <a:latin typeface="Bookman Old Style" pitchFamily="18" charset="0"/>
              </a:rPr>
              <a:t>that continues </a:t>
            </a:r>
            <a:r>
              <a:rPr lang="en-US" sz="2400" dirty="0">
                <a:latin typeface="Bookman Old Style" pitchFamily="18" charset="0"/>
              </a:rPr>
              <a:t>even </a:t>
            </a:r>
            <a:r>
              <a:rPr lang="en-US" sz="2400" dirty="0" smtClean="0">
                <a:latin typeface="Bookman Old Style" pitchFamily="18" charset="0"/>
              </a:rPr>
              <a:t>today</a:t>
            </a:r>
            <a:r>
              <a:rPr lang="en-US" sz="2400" dirty="0">
                <a:latin typeface="Bookman Old Style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971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Social scientists seek to see how each “dot” fits into the whole.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 Proponents of </a:t>
            </a:r>
            <a:r>
              <a:rPr lang="en-US" sz="2800" b="1" dirty="0" smtClean="0">
                <a:latin typeface="Bookman Old Style" pitchFamily="18" charset="0"/>
              </a:rPr>
              <a:t>world-systems theory </a:t>
            </a:r>
            <a:r>
              <a:rPr lang="en-US" sz="2800" dirty="0" smtClean="0">
                <a:latin typeface="Bookman Old Style" pitchFamily="18" charset="0"/>
              </a:rPr>
              <a:t>view the world as much more than the sum total of the world’s states.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Bookman Old Style" pitchFamily="18" charset="0"/>
              </a:rPr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Construction of the Capitalist World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Bookman Old Style" pitchFamily="18" charset="0"/>
              </a:rPr>
              <a:t>The three basic tenets of world-systems theory, as Immanuel </a:t>
            </a:r>
            <a:r>
              <a:rPr lang="en-US" sz="2400" dirty="0" err="1" smtClean="0">
                <a:latin typeface="Bookman Old Style" pitchFamily="18" charset="0"/>
              </a:rPr>
              <a:t>Wallerstein</a:t>
            </a:r>
            <a:r>
              <a:rPr lang="en-US" sz="2400" dirty="0" smtClean="0">
                <a:latin typeface="Bookman Old Style" pitchFamily="18" charset="0"/>
              </a:rPr>
              <a:t> defines them: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latin typeface="Bookman Old Style" pitchFamily="18" charset="0"/>
              </a:rPr>
              <a:t>	1. The world economy has one market and a global division of labor.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Bookman Old Style" pitchFamily="18" charset="0"/>
              </a:rPr>
              <a:t>Capitalism: </a:t>
            </a:r>
            <a:r>
              <a:rPr lang="en-US" sz="2400" dirty="0" smtClean="0">
                <a:latin typeface="Bookman Old Style" pitchFamily="18" charset="0"/>
              </a:rPr>
              <a:t>in the world economy, individuals, corporations, and states produce goods and services that are exchanged for profit.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Bookman Old Style" pitchFamily="18" charset="0"/>
              </a:rPr>
              <a:t>Commodification </a:t>
            </a:r>
            <a:r>
              <a:rPr lang="en-US" sz="2400" dirty="0" smtClean="0">
                <a:latin typeface="Bookman Old Style" pitchFamily="18" charset="0"/>
              </a:rPr>
              <a:t>is the process of placing a price on a good, service, or idea and then buying, selling, and trading that item</a:t>
            </a:r>
            <a:r>
              <a:rPr lang="en-US" sz="2400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Bookman Old Style" pitchFamily="18" charset="0"/>
              </a:rPr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Construction of the Capitalist World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9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Bookman Old Style" pitchFamily="18" charset="0"/>
              </a:rPr>
              <a:t>Field </a:t>
            </a:r>
            <a:r>
              <a:rPr lang="en-US" sz="3600" dirty="0" smtClean="0">
                <a:latin typeface="Bookman Old Style" pitchFamily="18" charset="0"/>
              </a:rPr>
              <a:t>Note: </a:t>
            </a:r>
            <a:r>
              <a:rPr lang="en-US" sz="3200" dirty="0" smtClean="0">
                <a:latin typeface="Bookman Old Style" pitchFamily="18" charset="0"/>
              </a:rPr>
              <a:t/>
            </a:r>
            <a:br>
              <a:rPr lang="en-US" sz="3200" dirty="0" smtClean="0">
                <a:latin typeface="Bookman Old Style" pitchFamily="18" charset="0"/>
              </a:rPr>
            </a:br>
            <a:r>
              <a:rPr lang="en-US" sz="3200" dirty="0" smtClean="0">
                <a:latin typeface="Bookman Old Style" pitchFamily="18" charset="0"/>
              </a:rPr>
              <a:t>Independence Is Better than Servitude</a:t>
            </a:r>
            <a:endParaRPr lang="en-US" sz="3200" dirty="0">
              <a:latin typeface="Bookman Old Style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954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914400" y="1467683"/>
            <a:ext cx="373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“I arrived in Ghana just after an assassination attempt on the country’s first president, </a:t>
            </a:r>
            <a:r>
              <a:rPr lang="en-US" dirty="0" err="1" smtClean="0">
                <a:latin typeface="Bookman Old Style"/>
                <a:cs typeface="Bookman Old Style"/>
              </a:rPr>
              <a:t>Kwame</a:t>
            </a:r>
            <a:r>
              <a:rPr lang="en-US" dirty="0" smtClean="0">
                <a:latin typeface="Bookman Old Style"/>
                <a:cs typeface="Bookman Old Style"/>
              </a:rPr>
              <a:t> Nkrumah. As I drove through the capital city of Accra in 1962, I stopped short when I saw a statue of President Nkrumah in the middle of the street. I have seen plenty of statues of leaders in my travels, but this one was unique. Ghanaians had dressed their hospital-ridden president in a hospital gown and bandaged his head!”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2" name="Picture 1" descr="fou10e_fig_08_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26" y="1447800"/>
            <a:ext cx="3398874" cy="505302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124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 smtClean="0">
                <a:latin typeface="Bookman Old Style" pitchFamily="18" charset="0"/>
              </a:rPr>
              <a:t>2. Although the world has multiple states, almost everything takes place within the context of the world economy: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 smtClean="0">
                <a:latin typeface="Bookman Old Style" pitchFamily="18" charset="0"/>
              </a:rPr>
              <a:t>Colonialism played a major role in establishing this system by exporting the European state idea and facilitating the construction of an interdependent global economy.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Construction of the Capitalist World Economy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dirty="0" smtClean="0">
                <a:latin typeface="Bookman Old Style" pitchFamily="18" charset="0"/>
              </a:rPr>
              <a:t>3. The world economy has a three-tier structure: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Bookman Old Style" pitchFamily="18" charset="0"/>
              </a:rPr>
              <a:t>Core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is where one is most likely to find higher levels of education, higher salaries, and more technology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smtClean="0">
                <a:latin typeface="Bookman Old Style" pitchFamily="18" charset="0"/>
              </a:rPr>
              <a:t>Periphery</a:t>
            </a:r>
            <a:r>
              <a:rPr lang="en-US" sz="2400" dirty="0">
                <a:latin typeface="Bookman Old Style" pitchFamily="18" charset="0"/>
              </a:rPr>
              <a:t>: processes associated with a more marginal position in the world economy</a:t>
            </a:r>
          </a:p>
          <a:p>
            <a:pPr lvl="1" eaLnBrk="1" hangingPunct="1">
              <a:buFont typeface="Arial"/>
              <a:buChar char="•"/>
            </a:pPr>
            <a:r>
              <a:rPr lang="en-US" sz="2400" b="1" dirty="0" err="1" smtClean="0">
                <a:latin typeface="Bookman Old Style" pitchFamily="18" charset="0"/>
              </a:rPr>
              <a:t>Semiperiphery</a:t>
            </a:r>
            <a:r>
              <a:rPr lang="en-US" sz="2400" b="1" dirty="0">
                <a:latin typeface="Bookman Old Style" pitchFamily="18" charset="0"/>
              </a:rPr>
              <a:t>: </a:t>
            </a:r>
            <a:r>
              <a:rPr lang="en-US" sz="2400" dirty="0">
                <a:latin typeface="Bookman Old Style" pitchFamily="18" charset="0"/>
              </a:rPr>
              <a:t>places where </a:t>
            </a:r>
            <a:r>
              <a:rPr lang="en-US" sz="2400" dirty="0" smtClean="0">
                <a:latin typeface="Bookman Old Style" pitchFamily="18" charset="0"/>
              </a:rPr>
              <a:t>core and </a:t>
            </a:r>
            <a:r>
              <a:rPr lang="en-US" sz="2400" dirty="0">
                <a:latin typeface="Bookman Old Style" pitchFamily="18" charset="0"/>
              </a:rPr>
              <a:t>periphery processes are both </a:t>
            </a:r>
            <a:r>
              <a:rPr lang="en-US" sz="2400" dirty="0" smtClean="0">
                <a:latin typeface="Bookman Old Style" pitchFamily="18" charset="0"/>
              </a:rPr>
              <a:t>occurring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Construction of the Capitalist World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Bookman Old Style" pitchFamily="18" charset="0"/>
              </a:rPr>
              <a:t>Major concerns of the world-systems theory: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Overemphasizes </a:t>
            </a:r>
            <a:r>
              <a:rPr lang="en-US" sz="2800" dirty="0">
                <a:latin typeface="Bookman Old Style" pitchFamily="18" charset="0"/>
              </a:rPr>
              <a:t>economic factors in political </a:t>
            </a:r>
            <a:r>
              <a:rPr lang="en-US" sz="2800" dirty="0" smtClean="0">
                <a:latin typeface="Bookman Old Style" pitchFamily="18" charset="0"/>
              </a:rPr>
              <a:t>development</a:t>
            </a:r>
            <a:endParaRPr lang="en-US" sz="2800" dirty="0">
              <a:latin typeface="Bookman Old Style" pitchFamily="18" charset="0"/>
            </a:endParaRPr>
          </a:p>
          <a:p>
            <a:pPr eaLnBrk="1" hangingPunct="1"/>
            <a:r>
              <a:rPr lang="en-US" sz="2800" dirty="0">
                <a:latin typeface="Bookman Old Style" pitchFamily="18" charset="0"/>
              </a:rPr>
              <a:t>Very state-</a:t>
            </a:r>
            <a:r>
              <a:rPr lang="en-US" sz="2800" dirty="0" smtClean="0">
                <a:latin typeface="Bookman Old Style" pitchFamily="18" charset="0"/>
              </a:rPr>
              <a:t>centric</a:t>
            </a:r>
            <a:endParaRPr lang="en-US" sz="2800" dirty="0">
              <a:latin typeface="Bookman Old Style" pitchFamily="18" charset="0"/>
            </a:endParaRP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Does </a:t>
            </a:r>
            <a:r>
              <a:rPr lang="en-US" sz="2800" dirty="0">
                <a:latin typeface="Bookman Old Style" pitchFamily="18" charset="0"/>
              </a:rPr>
              <a:t>not fully account for how places move from one category to another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Construction of the Capitalist World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4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610600" cy="4495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2400" dirty="0">
                <a:latin typeface="Bookman Old Style" pitchFamily="18" charset="0"/>
              </a:rPr>
              <a:t>Each state is </a:t>
            </a:r>
            <a:r>
              <a:rPr lang="en-US" sz="2400" dirty="0" smtClean="0">
                <a:latin typeface="Bookman Old Style" pitchFamily="18" charset="0"/>
              </a:rPr>
              <a:t>theoretically sovereign, but </a:t>
            </a:r>
            <a:r>
              <a:rPr lang="en-US" sz="2400" dirty="0">
                <a:latin typeface="Bookman Old Style" pitchFamily="18" charset="0"/>
              </a:rPr>
              <a:t>not all states have the same </a:t>
            </a:r>
            <a:r>
              <a:rPr lang="en-US" sz="2400" b="1" dirty="0">
                <a:latin typeface="Bookman Old Style" pitchFamily="18" charset="0"/>
              </a:rPr>
              <a:t>ability </a:t>
            </a:r>
            <a:r>
              <a:rPr lang="en-US" sz="2400" dirty="0">
                <a:latin typeface="Bookman Old Style" pitchFamily="18" charset="0"/>
              </a:rPr>
              <a:t>to </a:t>
            </a:r>
            <a:r>
              <a:rPr lang="en-US" sz="2400" dirty="0" smtClean="0">
                <a:latin typeface="Bookman Old Style" pitchFamily="18" charset="0"/>
              </a:rPr>
              <a:t>influence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others </a:t>
            </a:r>
            <a:r>
              <a:rPr lang="en-US" sz="2400" dirty="0">
                <a:latin typeface="Bookman Old Style" pitchFamily="18" charset="0"/>
              </a:rPr>
              <a:t>or achieve their political </a:t>
            </a:r>
            <a:r>
              <a:rPr lang="en-US" sz="2400" dirty="0" smtClean="0">
                <a:latin typeface="Bookman Old Style" pitchFamily="18" charset="0"/>
              </a:rPr>
              <a:t>goals.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2400" dirty="0">
                <a:latin typeface="Bookman Old Style" pitchFamily="18" charset="0"/>
              </a:rPr>
              <a:t>World-systems theory helps </a:t>
            </a:r>
            <a:r>
              <a:rPr lang="en-US" sz="2400" dirty="0" smtClean="0">
                <a:latin typeface="Bookman Old Style" pitchFamily="18" charset="0"/>
              </a:rPr>
              <a:t>explain how Europe </a:t>
            </a:r>
            <a:r>
              <a:rPr lang="en-US" sz="2400" dirty="0">
                <a:latin typeface="Bookman Old Style" pitchFamily="18" charset="0"/>
              </a:rPr>
              <a:t>politically reorganized the world during </a:t>
            </a:r>
            <a:r>
              <a:rPr lang="en-US" sz="2400" dirty="0" smtClean="0">
                <a:latin typeface="Bookman Old Style" pitchFamily="18" charset="0"/>
              </a:rPr>
              <a:t>colonialism.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3600" dirty="0">
              <a:latin typeface="Bookman Old Style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3600" dirty="0" smtClean="0">
              <a:latin typeface="Bookman Old Style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2400" dirty="0" smtClean="0">
                <a:latin typeface="Bookman Old Style" pitchFamily="18" charset="0"/>
              </a:rPr>
              <a:t>Regardless of many problems </a:t>
            </a:r>
            <a:r>
              <a:rPr lang="en-US" sz="2400" dirty="0">
                <a:latin typeface="Bookman Old Style" pitchFamily="18" charset="0"/>
              </a:rPr>
              <a:t>and </a:t>
            </a:r>
            <a:r>
              <a:rPr lang="en-US" sz="2400" dirty="0" smtClean="0">
                <a:latin typeface="Bookman Old Style" pitchFamily="18" charset="0"/>
              </a:rPr>
              <a:t>lack </a:t>
            </a:r>
            <a:r>
              <a:rPr lang="en-US" sz="2400" dirty="0">
                <a:latin typeface="Bookman Old Style" pitchFamily="18" charset="0"/>
              </a:rPr>
              <a:t>of </a:t>
            </a:r>
            <a:r>
              <a:rPr lang="en-US" sz="2400" dirty="0" smtClean="0">
                <a:latin typeface="Bookman Old Style" pitchFamily="18" charset="0"/>
              </a:rPr>
              <a:t>simple solutions </a:t>
            </a:r>
            <a:r>
              <a:rPr lang="en-US" sz="2400" dirty="0">
                <a:latin typeface="Bookman Old Style" pitchFamily="18" charset="0"/>
              </a:rPr>
              <a:t>to nation and </a:t>
            </a:r>
            <a:r>
              <a:rPr lang="en-US" sz="2400" dirty="0" smtClean="0">
                <a:latin typeface="Bookman Old Style" pitchFamily="18" charset="0"/>
              </a:rPr>
              <a:t>state conflicts</a:t>
            </a:r>
            <a:r>
              <a:rPr lang="en-US" sz="2400" dirty="0">
                <a:latin typeface="Bookman Old Style" pitchFamily="18" charset="0"/>
              </a:rPr>
              <a:t>, the </a:t>
            </a:r>
            <a:r>
              <a:rPr lang="en-US" sz="2400" dirty="0" smtClean="0">
                <a:latin typeface="Bookman Old Style" pitchFamily="18" charset="0"/>
              </a:rPr>
              <a:t>European territorial </a:t>
            </a:r>
            <a:r>
              <a:rPr lang="en-US" sz="2400" dirty="0">
                <a:latin typeface="Bookman Old Style" pitchFamily="18" charset="0"/>
              </a:rPr>
              <a:t>state idea </a:t>
            </a:r>
            <a:r>
              <a:rPr lang="en-US" sz="2400" dirty="0" smtClean="0">
                <a:latin typeface="Bookman Old Style" pitchFamily="18" charset="0"/>
              </a:rPr>
              <a:t>became </a:t>
            </a:r>
            <a:r>
              <a:rPr lang="en-US" sz="2400" dirty="0">
                <a:latin typeface="Bookman Old Style" pitchFamily="18" charset="0"/>
              </a:rPr>
              <a:t>the world </a:t>
            </a:r>
            <a:r>
              <a:rPr lang="en-US" sz="2400" dirty="0" smtClean="0">
                <a:latin typeface="Bookman Old Style" pitchFamily="18" charset="0"/>
              </a:rPr>
              <a:t>model </a:t>
            </a:r>
            <a:r>
              <a:rPr lang="en-US" sz="2400" dirty="0">
                <a:latin typeface="Bookman Old Style" pitchFamily="18" charset="0"/>
              </a:rPr>
              <a:t>and </a:t>
            </a:r>
            <a:r>
              <a:rPr lang="en-US" sz="2400" dirty="0" smtClean="0">
                <a:latin typeface="Bookman Old Style" pitchFamily="18" charset="0"/>
              </a:rPr>
              <a:t>still shapes </a:t>
            </a:r>
            <a:r>
              <a:rPr lang="en-US" sz="2400" dirty="0">
                <a:latin typeface="Bookman Old Style" pitchFamily="18" charset="0"/>
              </a:rPr>
              <a:t>the political </a:t>
            </a:r>
            <a:r>
              <a:rPr lang="en-US" sz="2400" dirty="0" smtClean="0">
                <a:latin typeface="Bookman Old Style" pitchFamily="18" charset="0"/>
              </a:rPr>
              <a:t>organization </a:t>
            </a:r>
            <a:r>
              <a:rPr lang="en-US" sz="2400" dirty="0">
                <a:latin typeface="Bookman Old Style" pitchFamily="18" charset="0"/>
              </a:rPr>
              <a:t>of </a:t>
            </a:r>
            <a:r>
              <a:rPr lang="en-US" sz="2400" dirty="0" smtClean="0">
                <a:latin typeface="Bookman Old Style" pitchFamily="18" charset="0"/>
              </a:rPr>
              <a:t>space worldwide. 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00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World-Systems and Political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03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sz="3200" b="1" dirty="0">
                <a:latin typeface="Bookman Old Style" pitchFamily="18" charset="0"/>
              </a:rPr>
              <a:t>The Enduring Impact of the Nation</a:t>
            </a:r>
            <a:r>
              <a:rPr lang="en-US" sz="3200" b="1" dirty="0" smtClean="0">
                <a:latin typeface="Bookman Old Style" pitchFamily="18" charset="0"/>
              </a:rPr>
              <a:t>-State </a:t>
            </a:r>
            <a:r>
              <a:rPr lang="en-US" sz="3200" b="1" dirty="0">
                <a:latin typeface="Bookman Old Style" pitchFamily="18" charset="0"/>
              </a:rPr>
              <a:t>Idea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6"/>
          <p:cNvSpPr txBox="1">
            <a:spLocks noChangeArrowheads="1"/>
          </p:cNvSpPr>
          <p:nvPr/>
        </p:nvSpPr>
        <p:spPr bwMode="auto">
          <a:xfrm>
            <a:off x="419100" y="28194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  <a:cs typeface="Bookman Old Style"/>
              </a:rPr>
              <a:t>How </a:t>
            </a:r>
            <a:r>
              <a:rPr lang="en-US" sz="4000" dirty="0" smtClean="0">
                <a:latin typeface="Bookman Old Style" pitchFamily="18" charset="0"/>
                <a:cs typeface="Bookman Old Style"/>
              </a:rPr>
              <a:t>do states spatially organize their governments?</a:t>
            </a:r>
            <a:endParaRPr lang="en-US" sz="4000" dirty="0">
              <a:latin typeface="Bookman Old Style" pitchFamily="18" charset="0"/>
              <a:cs typeface="Bookman Old Style"/>
            </a:endParaRPr>
          </a:p>
        </p:txBody>
      </p:sp>
      <p:sp>
        <p:nvSpPr>
          <p:cNvPr id="53250" name="TextBox 7"/>
          <p:cNvSpPr txBox="1">
            <a:spLocks noChangeArrowheads="1"/>
          </p:cNvSpPr>
          <p:nvPr/>
        </p:nvSpPr>
        <p:spPr bwMode="auto">
          <a:xfrm>
            <a:off x="971550" y="762000"/>
            <a:ext cx="7086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Bookman Old Style" pitchFamily="18" charset="0"/>
                <a:cs typeface="Bookman Old Style"/>
              </a:rPr>
              <a:t>Key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P</a:t>
            </a:r>
            <a:r>
              <a:rPr lang="en-US" dirty="0" smtClean="0">
                <a:latin typeface="Bookman Old Style" pitchFamily="18" charset="0"/>
              </a:rPr>
              <a:t>olitical geographer Richard Hartshorne described </a:t>
            </a:r>
            <a:r>
              <a:rPr lang="en-US" dirty="0">
                <a:latin typeface="Bookman Old Style" pitchFamily="18" charset="0"/>
              </a:rPr>
              <a:t>the forces within the state </a:t>
            </a:r>
            <a:r>
              <a:rPr lang="en-US" dirty="0" smtClean="0">
                <a:latin typeface="Bookman Old Style" pitchFamily="18" charset="0"/>
              </a:rPr>
              <a:t>that unify </a:t>
            </a:r>
            <a:r>
              <a:rPr lang="en-US" dirty="0">
                <a:latin typeface="Bookman Old Style" pitchFamily="18" charset="0"/>
              </a:rPr>
              <a:t>the people as </a:t>
            </a:r>
            <a:r>
              <a:rPr lang="en-US" b="1" dirty="0">
                <a:latin typeface="Bookman Old Style" pitchFamily="18" charset="0"/>
              </a:rPr>
              <a:t>centripetal </a:t>
            </a:r>
            <a:r>
              <a:rPr lang="en-US" dirty="0">
                <a:latin typeface="Bookman Old Style" pitchFamily="18" charset="0"/>
              </a:rPr>
              <a:t>and the forces that </a:t>
            </a:r>
            <a:r>
              <a:rPr lang="en-US" dirty="0" smtClean="0">
                <a:latin typeface="Bookman Old Style" pitchFamily="18" charset="0"/>
              </a:rPr>
              <a:t>divide them </a:t>
            </a:r>
            <a:r>
              <a:rPr lang="en-US" dirty="0">
                <a:latin typeface="Bookman Old Style" pitchFamily="18" charset="0"/>
              </a:rPr>
              <a:t>as </a:t>
            </a:r>
            <a:r>
              <a:rPr lang="en-US" b="1" dirty="0" smtClean="0">
                <a:latin typeface="Bookman Old Style" pitchFamily="18" charset="0"/>
              </a:rPr>
              <a:t>centrifugal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latin typeface="Bookman Old Style" pitchFamily="18" charset="0"/>
              </a:rPr>
              <a:t>According to Hartshorne, whether </a:t>
            </a:r>
            <a:r>
              <a:rPr lang="en-US" dirty="0">
                <a:latin typeface="Bookman Old Style" pitchFamily="18" charset="0"/>
              </a:rPr>
              <a:t>a state continues to </a:t>
            </a:r>
            <a:r>
              <a:rPr lang="en-US" dirty="0" smtClean="0">
                <a:latin typeface="Bookman Old Style" pitchFamily="18" charset="0"/>
              </a:rPr>
              <a:t>exist depends </a:t>
            </a:r>
            <a:r>
              <a:rPr lang="en-US" dirty="0">
                <a:latin typeface="Bookman Old Style" pitchFamily="18" charset="0"/>
              </a:rPr>
              <a:t>on the balance </a:t>
            </a:r>
            <a:r>
              <a:rPr lang="en-US" dirty="0" smtClean="0">
                <a:latin typeface="Bookman Old Style" pitchFamily="18" charset="0"/>
              </a:rPr>
              <a:t>between centripetal </a:t>
            </a:r>
            <a:r>
              <a:rPr lang="en-US" dirty="0">
                <a:latin typeface="Bookman Old Style" pitchFamily="18" charset="0"/>
              </a:rPr>
              <a:t>and centrifugal </a:t>
            </a:r>
            <a:r>
              <a:rPr lang="en-US" dirty="0" smtClean="0">
                <a:latin typeface="Bookman Old Style" pitchFamily="18" charset="0"/>
              </a:rPr>
              <a:t>forces.</a:t>
            </a:r>
          </a:p>
          <a:p>
            <a:pPr eaLnBrk="1" hangingPunct="1">
              <a:defRPr/>
            </a:pPr>
            <a:endParaRPr lang="en-US" sz="2400" b="1" dirty="0" smtClean="0">
              <a:latin typeface="Bookman Old Style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3400" y="3048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  <a:cs typeface="Bookman Old Style"/>
              </a:rPr>
              <a:t>How </a:t>
            </a:r>
            <a:r>
              <a:rPr lang="en-US" sz="3600" b="1" dirty="0" smtClean="0">
                <a:latin typeface="Bookman Old Style" pitchFamily="18" charset="0"/>
                <a:cs typeface="Bookman Old Style"/>
              </a:rPr>
              <a:t>Do States Spatially Organize Their Governments?</a:t>
            </a:r>
            <a:endParaRPr lang="en-US" sz="3600" b="1" dirty="0">
              <a:latin typeface="Bookman Old Style" pitchFamily="18" charset="0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1570037"/>
            <a:ext cx="4876800" cy="4873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Form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atin typeface="Bookman Old Style" pitchFamily="18" charset="0"/>
              </a:rPr>
              <a:t>Unitary </a:t>
            </a:r>
            <a:r>
              <a:rPr lang="en-US" sz="2400" dirty="0" smtClean="0">
                <a:latin typeface="Bookman Old Style" pitchFamily="18" charset="0"/>
              </a:rPr>
              <a:t>governments: centralized states whose administrative framework is designed to ensure the central government’s authority over all of the state.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Bookman Old Style" pitchFamily="18" charset="0"/>
              </a:rPr>
              <a:t>In a strong </a:t>
            </a:r>
            <a:r>
              <a:rPr lang="en-US" sz="2400" b="1" dirty="0" smtClean="0">
                <a:latin typeface="Bookman Old Style" pitchFamily="18" charset="0"/>
              </a:rPr>
              <a:t>federal </a:t>
            </a:r>
            <a:r>
              <a:rPr lang="en-US" sz="2400" dirty="0" smtClean="0">
                <a:latin typeface="Bookman Old Style" pitchFamily="18" charset="0"/>
              </a:rPr>
              <a:t>system, the regions have much control over government policies and funds, and in a weak federal system, the central government retains a significant measure of power.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Bookman Old Style" pitchFamily="18" charset="0"/>
              </a:rPr>
              <a:t>Federalism accommodates regional interests by vesting primary power in provinces, States, or other regional units over all matters except those explicitly given to the central government.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3400" y="3048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  <a:cs typeface="Bookman Old Style"/>
              </a:rPr>
              <a:t>How </a:t>
            </a:r>
            <a:r>
              <a:rPr lang="en-US" sz="3600" b="1" dirty="0" smtClean="0">
                <a:latin typeface="Bookman Old Style" pitchFamily="18" charset="0"/>
                <a:cs typeface="Bookman Old Style"/>
              </a:rPr>
              <a:t>Do States Spatially Organize Their Governments?</a:t>
            </a:r>
            <a:endParaRPr lang="en-US" sz="3600" b="1" dirty="0">
              <a:latin typeface="Bookman Old Style" pitchFamily="18" charset="0"/>
              <a:cs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Key Question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4400" dirty="0" smtClean="0">
              <a:latin typeface="Bookman Old Style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4000" dirty="0" smtClean="0">
                <a:latin typeface="Bookman Old Style" pitchFamily="18" charset="0"/>
              </a:rPr>
              <a:t>How is space politically organized into states and nations?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Bookman Old Style" pitchFamily="18" charset="0"/>
              </a:rPr>
              <a:t>Political geography </a:t>
            </a:r>
            <a:r>
              <a:rPr lang="en-US" sz="2800" dirty="0">
                <a:latin typeface="Bookman Old Style" pitchFamily="18" charset="0"/>
              </a:rPr>
              <a:t>is the study of the </a:t>
            </a:r>
            <a:r>
              <a:rPr lang="en-US" sz="2800" dirty="0" smtClean="0">
                <a:latin typeface="Bookman Old Style" pitchFamily="18" charset="0"/>
              </a:rPr>
              <a:t>political organization </a:t>
            </a:r>
            <a:r>
              <a:rPr lang="en-US" sz="2800" dirty="0">
                <a:latin typeface="Bookman Old Style" pitchFamily="18" charset="0"/>
              </a:rPr>
              <a:t>of the </a:t>
            </a:r>
            <a:r>
              <a:rPr lang="en-US" sz="2800" dirty="0" smtClean="0">
                <a:latin typeface="Bookman Old Style" pitchFamily="18" charset="0"/>
              </a:rPr>
              <a:t>world.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Bookman Old Style" pitchFamily="18" charset="0"/>
              </a:rPr>
              <a:t>A </a:t>
            </a:r>
            <a:r>
              <a:rPr lang="en-US" sz="2800" b="1" dirty="0">
                <a:latin typeface="Bookman Old Style" pitchFamily="18" charset="0"/>
              </a:rPr>
              <a:t>state </a:t>
            </a:r>
            <a:r>
              <a:rPr lang="en-US" sz="2800" dirty="0">
                <a:latin typeface="Bookman Old Style" pitchFamily="18" charset="0"/>
              </a:rPr>
              <a:t>is</a:t>
            </a:r>
            <a:r>
              <a:rPr lang="en-US" sz="2800" dirty="0" smtClean="0">
                <a:latin typeface="Bookman Old Style" pitchFamily="18" charset="0"/>
              </a:rPr>
              <a:t> a politically organized </a:t>
            </a:r>
            <a:r>
              <a:rPr lang="en-US" sz="2800" dirty="0">
                <a:latin typeface="Bookman Old Style" pitchFamily="18" charset="0"/>
              </a:rPr>
              <a:t>territory with a permanent </a:t>
            </a:r>
            <a:r>
              <a:rPr lang="en-US" sz="2800" dirty="0" smtClean="0">
                <a:latin typeface="Bookman Old Style" pitchFamily="18" charset="0"/>
              </a:rPr>
              <a:t>population, a defined </a:t>
            </a:r>
            <a:r>
              <a:rPr lang="en-US" sz="2800" dirty="0">
                <a:latin typeface="Bookman Old Style" pitchFamily="18" charset="0"/>
              </a:rPr>
              <a:t>territory, and a government</a:t>
            </a:r>
            <a:r>
              <a:rPr lang="en-US" sz="2800" dirty="0" smtClean="0">
                <a:latin typeface="Bookman Old Style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Bookman Old Style" pitchFamily="18" charset="0"/>
              </a:rPr>
              <a:t>G</a:t>
            </a:r>
            <a:r>
              <a:rPr lang="en-US" sz="2800" dirty="0" smtClean="0">
                <a:latin typeface="Bookman Old Style" pitchFamily="18" charset="0"/>
              </a:rPr>
              <a:t>eographer </a:t>
            </a:r>
            <a:r>
              <a:rPr lang="en-US" sz="2800" dirty="0">
                <a:latin typeface="Bookman Old Style" pitchFamily="18" charset="0"/>
              </a:rPr>
              <a:t>Stuart </a:t>
            </a:r>
            <a:r>
              <a:rPr lang="en-US" sz="2800" dirty="0" smtClean="0">
                <a:latin typeface="Bookman Old Style" pitchFamily="18" charset="0"/>
              </a:rPr>
              <a:t>Elden: modern </a:t>
            </a:r>
            <a:r>
              <a:rPr lang="en-US" sz="2800" dirty="0">
                <a:latin typeface="Bookman Old Style" pitchFamily="18" charset="0"/>
              </a:rPr>
              <a:t>concept of </a:t>
            </a:r>
            <a:r>
              <a:rPr lang="en-US" sz="2800" b="1" dirty="0">
                <a:latin typeface="Bookman Old Style" pitchFamily="18" charset="0"/>
              </a:rPr>
              <a:t>territory </a:t>
            </a:r>
            <a:r>
              <a:rPr lang="en-US" sz="2800" dirty="0">
                <a:latin typeface="Bookman Old Style" pitchFamily="18" charset="0"/>
              </a:rPr>
              <a:t>arose in early </a:t>
            </a:r>
            <a:r>
              <a:rPr lang="en-US" sz="2800" dirty="0" smtClean="0">
                <a:latin typeface="Bookman Old Style" pitchFamily="18" charset="0"/>
              </a:rPr>
              <a:t>modern Europe </a:t>
            </a:r>
            <a:r>
              <a:rPr lang="en-US" sz="2800" dirty="0">
                <a:latin typeface="Bookman Old Style" pitchFamily="18" charset="0"/>
              </a:rPr>
              <a:t>as a system of political units came into being </a:t>
            </a:r>
            <a:r>
              <a:rPr lang="en-US" sz="2800" dirty="0" smtClean="0">
                <a:latin typeface="Bookman Old Style" pitchFamily="18" charset="0"/>
              </a:rPr>
              <a:t>with fixed</a:t>
            </a:r>
            <a:r>
              <a:rPr lang="en-US" sz="2800" dirty="0">
                <a:latin typeface="Bookman Old Style" pitchFamily="18" charset="0"/>
              </a:rPr>
              <a:t>, distinct boundaries and at least a </a:t>
            </a:r>
            <a:r>
              <a:rPr lang="en-US" sz="2800" dirty="0" smtClean="0">
                <a:latin typeface="Bookman Old Style" pitchFamily="18" charset="0"/>
              </a:rPr>
              <a:t>quasi-independent government; process by which this happens is </a:t>
            </a:r>
            <a:r>
              <a:rPr lang="en-US" sz="2800" b="1" dirty="0" smtClean="0">
                <a:latin typeface="Bookman Old Style" pitchFamily="18" charset="0"/>
              </a:rPr>
              <a:t>territoriality</a:t>
            </a:r>
            <a:r>
              <a:rPr lang="en-US" sz="2800" dirty="0" smtClean="0">
                <a:latin typeface="Bookman Old Style" pitchFamily="18" charset="0"/>
              </a:rPr>
              <a:t>.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381000" y="19510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Today, territoriality is tied to the concept of sovereignty.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Sovereignty means having a recognized right to control a territory both politically and militarily.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Under international law, states are sovereign, and they have the right to defend their </a:t>
            </a:r>
            <a:r>
              <a:rPr lang="en-US" sz="2800" b="1" dirty="0" smtClean="0">
                <a:latin typeface="Bookman Old Style" pitchFamily="18" charset="0"/>
              </a:rPr>
              <a:t>territorial integrity </a:t>
            </a:r>
            <a:r>
              <a:rPr lang="en-US" sz="2800" dirty="0" smtClean="0">
                <a:latin typeface="Bookman Old Style" pitchFamily="18" charset="0"/>
              </a:rPr>
              <a:t>against incursion from other states.</a:t>
            </a:r>
            <a:endParaRPr lang="en-US" sz="2800" b="1" dirty="0" smtClean="0">
              <a:latin typeface="Bookman Old Style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10e_fig_08_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7408"/>
            <a:ext cx="8534400" cy="51937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457200" y="1630362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The Modern State Idea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687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Idea of the state appeared in various forms across world regions 400 or 500 years ago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The European state idea most influenced the development of the modern state system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Emerging political state was accompanied by </a:t>
            </a:r>
            <a:r>
              <a:rPr lang="en-US" sz="2800" b="1" dirty="0" smtClean="0">
                <a:latin typeface="Bookman Old Style" pitchFamily="18" charset="0"/>
              </a:rPr>
              <a:t>mercantilism</a:t>
            </a:r>
            <a:r>
              <a:rPr lang="en-US" sz="2800" dirty="0" smtClean="0">
                <a:latin typeface="Bookman Old Style" pitchFamily="18" charset="0"/>
              </a:rPr>
              <a:t>, which led to the accumulation of wealth through plunder, colonization, and the protection of home industries and foreign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xfrm>
            <a:off x="457200" y="1630362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The Modern State Idea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Bookman Old Style" pitchFamily="18" charset="0"/>
              </a:rPr>
              <a:t>The </a:t>
            </a:r>
            <a:r>
              <a:rPr lang="en-US" sz="2800" b="1" dirty="0">
                <a:latin typeface="Bookman Old Style" pitchFamily="18" charset="0"/>
              </a:rPr>
              <a:t>Peace of Westphalia</a:t>
            </a:r>
            <a:r>
              <a:rPr lang="en-US" sz="2800" dirty="0">
                <a:latin typeface="Bookman Old Style" pitchFamily="18" charset="0"/>
              </a:rPr>
              <a:t>, negotiated in 1648, marks the beginning of the modern state </a:t>
            </a:r>
            <a:r>
              <a:rPr lang="en-US" sz="2800" dirty="0" smtClean="0">
                <a:latin typeface="Bookman Old Style" pitchFamily="18" charset="0"/>
              </a:rPr>
              <a:t>system.</a:t>
            </a:r>
            <a:endParaRPr lang="en-US" sz="2800" dirty="0">
              <a:latin typeface="Bookman Old Style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Bookman Old Style" pitchFamily="18" charset="0"/>
              </a:rPr>
              <a:t>In the </a:t>
            </a:r>
            <a:r>
              <a:rPr lang="en-US" sz="2800" dirty="0" err="1">
                <a:latin typeface="Bookman Old Style" pitchFamily="18" charset="0"/>
              </a:rPr>
              <a:t>Westphalian</a:t>
            </a:r>
            <a:r>
              <a:rPr lang="en-US" sz="2800" dirty="0">
                <a:latin typeface="Bookman Old Style" pitchFamily="18" charset="0"/>
              </a:rPr>
              <a:t> system it became the </a:t>
            </a:r>
            <a:r>
              <a:rPr lang="en-US" sz="2800" i="1" dirty="0">
                <a:latin typeface="Bookman Old Style" pitchFamily="18" charset="0"/>
              </a:rPr>
              <a:t>territory </a:t>
            </a:r>
            <a:r>
              <a:rPr lang="en-US" sz="2800" dirty="0">
                <a:latin typeface="Bookman Old Style" pitchFamily="18" charset="0"/>
              </a:rPr>
              <a:t>that defined the </a:t>
            </a:r>
            <a:r>
              <a:rPr lang="en-US" sz="2800" i="1" dirty="0" smtClean="0">
                <a:latin typeface="Bookman Old Style" pitchFamily="18" charset="0"/>
              </a:rPr>
              <a:t>society.</a:t>
            </a:r>
            <a:endParaRPr lang="en-US" sz="2800" i="1" dirty="0">
              <a:latin typeface="Bookman Old Style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Bookman Old Style" pitchFamily="18" charset="0"/>
              </a:rPr>
              <a:t>Territory is treated as a fixed element of political identification, and states define exclusive, </a:t>
            </a:r>
            <a:r>
              <a:rPr lang="en-US" sz="2800" dirty="0" err="1">
                <a:latin typeface="Bookman Old Style" pitchFamily="18" charset="0"/>
              </a:rPr>
              <a:t>nonoverlapping</a:t>
            </a:r>
            <a:r>
              <a:rPr lang="en-US" sz="2800" dirty="0">
                <a:latin typeface="Bookman Old Style" pitchFamily="18" charset="0"/>
              </a:rPr>
              <a:t> territories.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5"/>
          <p:cNvSpPr>
            <a:spLocks noGrp="1"/>
          </p:cNvSpPr>
          <p:nvPr>
            <p:ph idx="1"/>
          </p:nvPr>
        </p:nvSpPr>
        <p:spPr>
          <a:xfrm>
            <a:off x="457200" y="2209801"/>
            <a:ext cx="8382000" cy="4267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i="1" dirty="0" smtClean="0">
                <a:latin typeface="Bookman Old Style" pitchFamily="18" charset="0"/>
              </a:rPr>
              <a:t>Nation</a:t>
            </a:r>
            <a:r>
              <a:rPr lang="en-US" sz="2400" dirty="0" smtClean="0">
                <a:latin typeface="Bookman Old Style" pitchFamily="18" charset="0"/>
              </a:rPr>
              <a:t> is a culturally defined term, and few people agree on exactly what it means.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Bookman Old Style" pitchFamily="18" charset="0"/>
              </a:rPr>
              <a:t>The term was originally meant to refer to a group of people who think of themselves as one based on a sense of shared culture and history, and who seek some degree of political-territorial autonomy.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Bookman Old Style" pitchFamily="18" charset="0"/>
              </a:rPr>
              <a:t>All nations are ultimately mixtures of different peoples.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Bookman Old Style" pitchFamily="18" charset="0"/>
              </a:rPr>
              <a:t>A nation is identified by its own membership; therefore, we cannot simply define a nation as the people within a territory</a:t>
            </a:r>
            <a:endParaRPr lang="en-US" sz="2400" b="1" dirty="0" smtClean="0">
              <a:latin typeface="Bookman Old Style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John Wiley &amp; Sons, Inc. All rights reserved.</a:t>
            </a:r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417637"/>
            <a:ext cx="6477000" cy="731838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1472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man Old Style" pitchFamily="18" charset="0"/>
              </a:rPr>
              <a:t>How </a:t>
            </a:r>
            <a:r>
              <a:rPr lang="en-US" sz="3600" b="1" dirty="0" smtClean="0">
                <a:latin typeface="Bookman Old Style" pitchFamily="18" charset="0"/>
              </a:rPr>
              <a:t>Is Space Politically Organized into States and Nations?</a:t>
            </a:r>
            <a:endParaRPr lang="en-US" sz="3600" b="1" dirty="0">
              <a:latin typeface="Bookman Old Styl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2018</Words>
  <Application>Microsoft Office PowerPoint</Application>
  <PresentationFormat>On-screen Show (4:3)</PresentationFormat>
  <Paragraphs>174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Political Geography</vt:lpstr>
      <vt:lpstr>Field Note:  Independence Is Better than Servitude</vt:lpstr>
      <vt:lpstr>Key Question</vt:lpstr>
      <vt:lpstr>PowerPoint Presentation</vt:lpstr>
      <vt:lpstr>PowerPoint Presentation</vt:lpstr>
      <vt:lpstr>PowerPoint Presentation</vt:lpstr>
      <vt:lpstr>The Modern State Idea</vt:lpstr>
      <vt:lpstr>The Modern State Idea</vt:lpstr>
      <vt:lpstr>Nations</vt:lpstr>
      <vt:lpstr>Nation-State</vt:lpstr>
      <vt:lpstr>Nation-State</vt:lpstr>
      <vt:lpstr>Guest Field Note: Cluj-Napoca, Romania</vt:lpstr>
      <vt:lpstr>Multistate Nations, Multinational States, and Stateless Nations</vt:lpstr>
      <vt:lpstr>PowerPoint Presentation</vt:lpstr>
      <vt:lpstr>European Colonialism and the Diffusion of the Nation-State Model</vt:lpstr>
      <vt:lpstr>PowerPoint Presentation</vt:lpstr>
      <vt:lpstr>Construction of the Capitalist World Economy</vt:lpstr>
      <vt:lpstr>Construction of the Capitalist World Economy</vt:lpstr>
      <vt:lpstr>Construction of the Capitalist World Economy</vt:lpstr>
      <vt:lpstr>Construction of the Capitalist World Economy</vt:lpstr>
      <vt:lpstr>Construction of the Capitalist World Economy</vt:lpstr>
      <vt:lpstr>Construction of the Capitalist World Economy</vt:lpstr>
      <vt:lpstr>PowerPoint Presentation</vt:lpstr>
      <vt:lpstr>PowerPoint Presentation</vt:lpstr>
      <vt:lpstr>PowerPoint Presentation</vt:lpstr>
      <vt:lpstr>Form of Government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Population</dc:title>
  <dc:creator>Carolyn Coulter</dc:creator>
  <cp:lastModifiedBy>acummings</cp:lastModifiedBy>
  <cp:revision>268</cp:revision>
  <dcterms:created xsi:type="dcterms:W3CDTF">2012-02-03T21:47:38Z</dcterms:created>
  <dcterms:modified xsi:type="dcterms:W3CDTF">2015-01-25T01:30:40Z</dcterms:modified>
</cp:coreProperties>
</file>