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1"/>
  </p:notesMasterIdLst>
  <p:handoutMasterIdLst>
    <p:handoutMasterId r:id="rId42"/>
  </p:handoutMasterIdLst>
  <p:sldIdLst>
    <p:sldId id="257" r:id="rId2"/>
    <p:sldId id="258" r:id="rId3"/>
    <p:sldId id="260" r:id="rId4"/>
    <p:sldId id="263" r:id="rId5"/>
    <p:sldId id="288" r:id="rId6"/>
    <p:sldId id="264" r:id="rId7"/>
    <p:sldId id="289" r:id="rId8"/>
    <p:sldId id="275" r:id="rId9"/>
    <p:sldId id="340" r:id="rId10"/>
    <p:sldId id="276" r:id="rId11"/>
    <p:sldId id="277" r:id="rId12"/>
    <p:sldId id="278" r:id="rId13"/>
    <p:sldId id="280" r:id="rId14"/>
    <p:sldId id="282" r:id="rId15"/>
    <p:sldId id="284" r:id="rId16"/>
    <p:sldId id="286" r:id="rId17"/>
    <p:sldId id="287"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4" r:id="rId31"/>
    <p:sldId id="355" r:id="rId32"/>
    <p:sldId id="356" r:id="rId33"/>
    <p:sldId id="357" r:id="rId34"/>
    <p:sldId id="358" r:id="rId35"/>
    <p:sldId id="359" r:id="rId36"/>
    <p:sldId id="360" r:id="rId37"/>
    <p:sldId id="361" r:id="rId38"/>
    <p:sldId id="362" r:id="rId39"/>
    <p:sldId id="36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811" autoAdjust="0"/>
  </p:normalViewPr>
  <p:slideViewPr>
    <p:cSldViewPr>
      <p:cViewPr>
        <p:scale>
          <a:sx n="100" d="100"/>
          <a:sy n="100" d="100"/>
        </p:scale>
        <p:origin x="-1092"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9C3FEC-A874-7E49-A61D-420B15C3791D}" type="datetimeFigureOut">
              <a:rPr lang="en-US" smtClean="0"/>
              <a:pPr/>
              <a:t>3/24/2015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A3F5FC-54C3-0843-A8FD-1589527186CE}" type="slidenum">
              <a:rPr lang="en-US" smtClean="0"/>
              <a:pPr/>
              <a:t>‹#›</a:t>
            </a:fld>
            <a:endParaRPr lang="en-US"/>
          </a:p>
        </p:txBody>
      </p:sp>
    </p:spTree>
    <p:extLst>
      <p:ext uri="{BB962C8B-B14F-4D97-AF65-F5344CB8AC3E}">
        <p14:creationId xmlns:p14="http://schemas.microsoft.com/office/powerpoint/2010/main" val="1601336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EAE9D8-587C-4723-AB86-1B852B3F9BB2}" type="slidenum">
              <a:rPr lang="en-US"/>
              <a:pPr>
                <a:defRPr/>
              </a:pPr>
              <a:t>‹#›</a:t>
            </a:fld>
            <a:endParaRPr lang="en-US"/>
          </a:p>
        </p:txBody>
      </p:sp>
    </p:spTree>
    <p:extLst>
      <p:ext uri="{BB962C8B-B14F-4D97-AF65-F5344CB8AC3E}">
        <p14:creationId xmlns:p14="http://schemas.microsoft.com/office/powerpoint/2010/main" val="6226676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952152E-4EED-464D-B481-56CB240E6769}"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smtClean="0"/>
              <a:t>Concept Caching: New Orleans, Louisiana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574FCF08-5347-4654-BBFA-A660DC9683A3}"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4C448FD-033C-4893-862B-9BCEB5E6FA23}"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003FDB5A-C80C-4C7D-B150-B131AB4C0693}"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b="1" smtClean="0"/>
              <a:t>Figure 10.5</a:t>
            </a:r>
          </a:p>
          <a:p>
            <a:r>
              <a:rPr lang="en-US" b="1" smtClean="0"/>
              <a:t>Rostow’s Ladder of Development. </a:t>
            </a:r>
            <a:r>
              <a:rPr lang="en-US" smtClean="0"/>
              <a:t>This ladder assumes that</a:t>
            </a:r>
          </a:p>
          <a:p>
            <a:r>
              <a:rPr lang="en-US" smtClean="0"/>
              <a:t>all countries can reach the same level of development and that</a:t>
            </a:r>
          </a:p>
          <a:p>
            <a:r>
              <a:rPr lang="en-US" smtClean="0"/>
              <a:t>all will follow a similar path. </a:t>
            </a:r>
            <a:r>
              <a:rPr lang="en-US" i="1" smtClean="0"/>
              <a:t>Adapted with permission from: </a:t>
            </a:r>
            <a:r>
              <a:rPr lang="en-US" smtClean="0"/>
              <a:t>P. J.</a:t>
            </a:r>
          </a:p>
          <a:p>
            <a:r>
              <a:rPr lang="en-US" smtClean="0"/>
              <a:t>Taylor. “Understanding Global Inequalities: A World-Systems</a:t>
            </a:r>
          </a:p>
          <a:p>
            <a:r>
              <a:rPr lang="en-US" smtClean="0"/>
              <a:t>Approach,” </a:t>
            </a:r>
            <a:r>
              <a:rPr lang="en-US" i="1" smtClean="0"/>
              <a:t>Geogr a phy </a:t>
            </a:r>
            <a:r>
              <a:rPr lang="en-US" smtClean="0"/>
              <a:t>, 77 (1992): 10–21.</a:t>
            </a:r>
          </a:p>
          <a:p>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835AFD2-4925-4D51-8B54-81D2DF9534C6}"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A27C4BF6-7D75-40E5-A9EB-CA3E9451E0AC}" type="slidenum">
              <a:rPr lang="en-US" smtClean="0"/>
              <a:pPr/>
              <a:t>14</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420212C-7A77-4911-9D4C-7D4A6842A7B3}" type="slidenum">
              <a:rPr lang="en-US" smtClean="0"/>
              <a:pPr/>
              <a:t>15</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4A6695E-C5AD-4117-BA45-689FCD41636E}" type="slidenum">
              <a:rPr lang="en-US" smtClean="0"/>
              <a:pPr/>
              <a:t>16</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F8BAD931-6102-4361-B5EF-B3D290755C4A}" type="slidenum">
              <a:rPr lang="en-US" smtClean="0"/>
              <a:pPr/>
              <a:t>17</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4A756A7-F372-4C61-A90F-1B5183E9E80F}"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10.1</a:t>
            </a:r>
          </a:p>
          <a:p>
            <a:r>
              <a:rPr lang="en-US" b="1" dirty="0" smtClean="0"/>
              <a:t>Central Square, Timbuktu, Mali. </a:t>
            </a:r>
            <a:r>
              <a:rPr lang="en-US" dirty="0" smtClean="0"/>
              <a:t>Sited along the Niger River on the edge of the Sahara</a:t>
            </a:r>
          </a:p>
          <a:p>
            <a:r>
              <a:rPr lang="en-US" dirty="0" smtClean="0"/>
              <a:t>Desert, Timbuktu was once a major trade center. Goods from the north carried on camels were</a:t>
            </a:r>
          </a:p>
          <a:p>
            <a:r>
              <a:rPr lang="en-US" dirty="0" smtClean="0"/>
              <a:t>traded with goods from the south brought in on boats. The development of sea trade routes in</a:t>
            </a:r>
          </a:p>
          <a:p>
            <a:r>
              <a:rPr lang="en-US" dirty="0" smtClean="0"/>
              <a:t>the sixteenth century allowed traders to circumvent Timbuktu. In turn, the city’s central trade</a:t>
            </a:r>
          </a:p>
          <a:p>
            <a:r>
              <a:rPr lang="en-US" dirty="0" smtClean="0"/>
              <a:t>role declined. © Alexander B. Murphy.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r>
              <a:rPr lang="en-US" b="1" dirty="0" smtClean="0"/>
              <a:t>Figure 10.9</a:t>
            </a:r>
          </a:p>
          <a:p>
            <a:r>
              <a:rPr lang="en-US" b="1" dirty="0" smtClean="0"/>
              <a:t>Buenos Aires, Argentina. </a:t>
            </a:r>
            <a:r>
              <a:rPr lang="en-US" dirty="0" smtClean="0"/>
              <a:t>© H. J. de Blij.</a:t>
            </a:r>
          </a:p>
        </p:txBody>
      </p:sp>
      <p:sp>
        <p:nvSpPr>
          <p:cNvPr id="57347" name="Slide Number Placeholder 3"/>
          <p:cNvSpPr>
            <a:spLocks noGrp="1"/>
          </p:cNvSpPr>
          <p:nvPr>
            <p:ph type="sldNum" sz="quarter" idx="5"/>
          </p:nvPr>
        </p:nvSpPr>
        <p:spPr>
          <a:noFill/>
        </p:spPr>
        <p:txBody>
          <a:bodyPr/>
          <a:lstStyle/>
          <a:p>
            <a:fld id="{AE3FD430-05AA-4F60-B8FA-FC4D9EB3DDE6}"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b="1" smtClean="0"/>
              <a:t>Figure 10.12</a:t>
            </a:r>
          </a:p>
          <a:p>
            <a:r>
              <a:rPr lang="en-US" b="1" smtClean="0"/>
              <a:t>Export Processing Zones. </a:t>
            </a:r>
            <a:r>
              <a:rPr lang="en-US" smtClean="0"/>
              <a:t>Number of export processing zones by country, 2006. </a:t>
            </a:r>
            <a:r>
              <a:rPr lang="en-US" i="1" smtClean="0"/>
              <a:t>Data from:</a:t>
            </a:r>
          </a:p>
          <a:p>
            <a:r>
              <a:rPr lang="en-US" smtClean="0"/>
              <a:t>International Labor Organization.</a:t>
            </a:r>
          </a:p>
        </p:txBody>
      </p:sp>
      <p:sp>
        <p:nvSpPr>
          <p:cNvPr id="62467" name="Slide Number Placeholder 3"/>
          <p:cNvSpPr>
            <a:spLocks noGrp="1"/>
          </p:cNvSpPr>
          <p:nvPr>
            <p:ph type="sldNum" sz="quarter" idx="5"/>
          </p:nvPr>
        </p:nvSpPr>
        <p:spPr>
          <a:noFill/>
        </p:spPr>
        <p:txBody>
          <a:bodyPr/>
          <a:lstStyle/>
          <a:p>
            <a:fld id="{BE59FAA9-29D2-43A2-80CF-2477AFD2760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AB0E645-EB4D-4AED-B1C6-6FA9F792E983}"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b="1" dirty="0" smtClean="0"/>
              <a:t>Figure 10.16</a:t>
            </a:r>
          </a:p>
          <a:p>
            <a:r>
              <a:rPr lang="en-US" b="1" dirty="0" smtClean="0"/>
              <a:t>Port Gentile, Gabon. </a:t>
            </a:r>
            <a:r>
              <a:rPr lang="en-US" dirty="0" smtClean="0"/>
              <a:t>© Alexander B. Murphy.</a:t>
            </a:r>
          </a:p>
        </p:txBody>
      </p:sp>
      <p:sp>
        <p:nvSpPr>
          <p:cNvPr id="72707" name="Slide Number Placeholder 3"/>
          <p:cNvSpPr>
            <a:spLocks noGrp="1"/>
          </p:cNvSpPr>
          <p:nvPr>
            <p:ph type="sldNum" sz="quarter" idx="5"/>
          </p:nvPr>
        </p:nvSpPr>
        <p:spPr>
          <a:noFill/>
        </p:spPr>
        <p:txBody>
          <a:bodyPr/>
          <a:lstStyle/>
          <a:p>
            <a:fld id="{CE6DEB91-178B-422E-9629-5BB6C7A3122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78851" name="Slide Number Placeholder 3"/>
          <p:cNvSpPr>
            <a:spLocks noGrp="1"/>
          </p:cNvSpPr>
          <p:nvPr>
            <p:ph type="sldNum" sz="quarter" idx="5"/>
          </p:nvPr>
        </p:nvSpPr>
        <p:spPr>
          <a:noFill/>
        </p:spPr>
        <p:txBody>
          <a:bodyPr/>
          <a:lstStyle/>
          <a:p>
            <a:fld id="{0F01F86F-F6CA-4EA0-948F-38F30B1D8821}"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63F02197-0B0D-4F68-9531-A9A7289A13E6}"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E2E1928-90BE-4B0B-8F20-2B8FBBCD9309}"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9831E3D-9A05-4C02-B851-92889FB585E8}" type="slidenum">
              <a:rPr lang="en-US" smtClean="0"/>
              <a:pPr/>
              <a:t>8</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b="1" smtClean="0"/>
              <a:t>Figure 10.2</a:t>
            </a:r>
          </a:p>
          <a:p>
            <a:r>
              <a:rPr lang="en-US" smtClean="0"/>
              <a:t>Credit: Rachel Silvey, University of Toronto</a:t>
            </a:r>
          </a:p>
        </p:txBody>
      </p:sp>
      <p:sp>
        <p:nvSpPr>
          <p:cNvPr id="30723" name="Slide Number Placeholder 3"/>
          <p:cNvSpPr>
            <a:spLocks noGrp="1"/>
          </p:cNvSpPr>
          <p:nvPr>
            <p:ph type="sldNum" sz="quarter" idx="5"/>
          </p:nvPr>
        </p:nvSpPr>
        <p:spPr>
          <a:noFill/>
        </p:spPr>
        <p:txBody>
          <a:bodyPr/>
          <a:lstStyle/>
          <a:p>
            <a:fld id="{BE5C4C01-A510-4C03-9EF9-EB91BE8016F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CA044824-C027-471A-9703-91431037B9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ECA441C6-7018-494B-AD8C-C1CA136019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5C03E34E-EF6C-4624-8EC4-B6D2209B35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89D54D7B-B826-4B29-8683-DD12DD2F41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92500EF6-C603-48E5-A5D6-7998D0990C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2F11B69F-BD65-4291-974D-ACF4AD85E4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66FF8DF3-FA6F-4257-A25E-CF4C80B2CC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p:txBody>
          <a:bodyPr/>
          <a:lstStyle>
            <a:lvl1pPr>
              <a:defRPr/>
            </a:lvl1pPr>
          </a:lstStyle>
          <a:p>
            <a:pPr>
              <a:defRPr/>
            </a:pPr>
            <a:fld id="{5938CDD9-5FC6-4194-B5AE-8CBB5BFE96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p:txBody>
          <a:bodyPr/>
          <a:lstStyle>
            <a:lvl1pPr>
              <a:defRPr/>
            </a:lvl1pPr>
          </a:lstStyle>
          <a:p>
            <a:pPr>
              <a:defRPr/>
            </a:pPr>
            <a:fld id="{A1C18C0F-749B-4F8C-8EE8-C30A6A9C33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p:txBody>
          <a:bodyPr/>
          <a:lstStyle>
            <a:lvl1pPr>
              <a:defRPr/>
            </a:lvl1pPr>
          </a:lstStyle>
          <a:p>
            <a:pPr>
              <a:defRPr/>
            </a:pPr>
            <a:fld id="{81ECC812-99B0-46EC-BFE1-B70F5D525A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98D7A44E-9815-4B43-AB78-41EB764981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79D50D54-769D-4FF5-811F-7CD52B325D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866900" y="6492875"/>
            <a:ext cx="5410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329956-4948-4135-A6EE-519B3BA793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onceptcaching.com/view_a_cache.php?cid=3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hyperlink" Target="http://www.worldbank.org/povert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learner.org/resources/series180.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74638"/>
            <a:ext cx="8229600" cy="1477962"/>
          </a:xfrm>
        </p:spPr>
        <p:txBody>
          <a:bodyPr/>
          <a:lstStyle/>
          <a:p>
            <a:pPr eaLnBrk="1" hangingPunct="1"/>
            <a:r>
              <a:rPr lang="en-US" dirty="0" smtClean="0">
                <a:latin typeface="Bookman Old Style" pitchFamily="18" charset="0"/>
              </a:rPr>
              <a:t>Development</a:t>
            </a:r>
          </a:p>
        </p:txBody>
      </p:sp>
      <p:pic>
        <p:nvPicPr>
          <p:cNvPr id="2" name="Picture 1" descr="fou10e_fig_10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200" y="1447800"/>
            <a:ext cx="6426200" cy="5110107"/>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457200" y="2484437"/>
            <a:ext cx="8229600" cy="3916363"/>
          </a:xfrm>
        </p:spPr>
        <p:txBody>
          <a:bodyPr/>
          <a:lstStyle/>
          <a:p>
            <a:pPr eaLnBrk="1" hangingPunct="1"/>
            <a:r>
              <a:rPr lang="en-US" sz="2800" dirty="0" smtClean="0">
                <a:latin typeface="Bookman Old Style" pitchFamily="18" charset="0"/>
              </a:rPr>
              <a:t>Criticism of the development model:</a:t>
            </a:r>
          </a:p>
          <a:p>
            <a:pPr lvl="1" eaLnBrk="1" hangingPunct="1">
              <a:buFont typeface="Arial"/>
              <a:buChar char="•"/>
            </a:pPr>
            <a:r>
              <a:rPr lang="en-US" dirty="0" smtClean="0">
                <a:latin typeface="Bookman Old Style" pitchFamily="18" charset="0"/>
              </a:rPr>
              <a:t>It does not take geographical differences very seriously.</a:t>
            </a:r>
          </a:p>
          <a:p>
            <a:pPr lvl="1" eaLnBrk="1" hangingPunct="1">
              <a:buFont typeface="Arial"/>
              <a:buChar char="•"/>
            </a:pPr>
            <a:r>
              <a:rPr lang="en-US" dirty="0" smtClean="0">
                <a:latin typeface="Bookman Old Style" pitchFamily="18" charset="0"/>
              </a:rPr>
              <a:t>The conceptualization of development has a Western bias.</a:t>
            </a:r>
          </a:p>
          <a:p>
            <a:pPr lvl="1" eaLnBrk="1" hangingPunct="1">
              <a:buFont typeface="Arial"/>
              <a:buChar char="•"/>
            </a:pPr>
            <a:r>
              <a:rPr lang="en-US" dirty="0" smtClean="0">
                <a:latin typeface="Bookman Old Style" pitchFamily="18" charset="0"/>
              </a:rPr>
              <a:t>It does not consider the ability of some countries to influence what happens in other countries.</a:t>
            </a:r>
            <a:endParaRPr lang="en-US" sz="96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extBox 1"/>
          <p:cNvSpPr txBox="1">
            <a:spLocks noChangeArrowheads="1"/>
          </p:cNvSpPr>
          <p:nvPr/>
        </p:nvSpPr>
        <p:spPr bwMode="auto">
          <a:xfrm>
            <a:off x="609600" y="1701224"/>
            <a:ext cx="70866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Development Models</a:t>
            </a:r>
            <a:endParaRPr lang="en-US" sz="3200" b="1" dirty="0">
              <a:latin typeface="Bookman Old Style" pitchFamily="18" charset="0"/>
            </a:endParaRPr>
          </a:p>
        </p:txBody>
      </p:sp>
      <p:sp>
        <p:nvSpPr>
          <p:cNvPr id="7" name="Rectangle 6"/>
          <p:cNvSpPr/>
          <p:nvPr/>
        </p:nvSpPr>
        <p:spPr>
          <a:xfrm>
            <a:off x="609600" y="304800"/>
            <a:ext cx="80772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Is Development Defined and Measured?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524000"/>
            <a:ext cx="8229600" cy="4953000"/>
          </a:xfrm>
        </p:spPr>
        <p:txBody>
          <a:bodyPr/>
          <a:lstStyle/>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2" name="TextBox 1"/>
          <p:cNvSpPr txBox="1"/>
          <p:nvPr/>
        </p:nvSpPr>
        <p:spPr>
          <a:xfrm>
            <a:off x="381000" y="457201"/>
            <a:ext cx="8458200" cy="6096000"/>
          </a:xfrm>
          <a:prstGeom prst="rect">
            <a:avLst/>
          </a:prstGeom>
          <a:noFill/>
        </p:spPr>
        <p:txBody>
          <a:bodyPr>
            <a:normAutofit fontScale="92500" lnSpcReduction="10000"/>
          </a:bodyPr>
          <a:lstStyle/>
          <a:p>
            <a:pPr>
              <a:spcAft>
                <a:spcPts val="600"/>
              </a:spcAft>
              <a:defRPr/>
            </a:pPr>
            <a:r>
              <a:rPr lang="en-US" sz="2600" dirty="0">
                <a:latin typeface="Bookman Old Style" pitchFamily="18" charset="0"/>
              </a:rPr>
              <a:t>Walt Rostow’s </a:t>
            </a:r>
            <a:r>
              <a:rPr lang="en-US" sz="2600" b="1" dirty="0">
                <a:latin typeface="Bookman Old Style" pitchFamily="18" charset="0"/>
              </a:rPr>
              <a:t>modernization model</a:t>
            </a:r>
            <a:r>
              <a:rPr lang="en-US" sz="2600" dirty="0">
                <a:latin typeface="Bookman Old Style" pitchFamily="18" charset="0"/>
              </a:rPr>
              <a:t>: assumes that all countries follow a similar path to development or modernization, advancing through five stages of </a:t>
            </a:r>
            <a:r>
              <a:rPr lang="en-US" sz="2600" dirty="0" smtClean="0">
                <a:latin typeface="Bookman Old Style" pitchFamily="18" charset="0"/>
              </a:rPr>
              <a:t>development:</a:t>
            </a:r>
            <a:endParaRPr lang="en-US" sz="2600" dirty="0">
              <a:latin typeface="Bookman Old Style" pitchFamily="18" charset="0"/>
            </a:endParaRPr>
          </a:p>
          <a:p>
            <a:pPr marL="514350" indent="-514350">
              <a:spcAft>
                <a:spcPts val="600"/>
              </a:spcAft>
              <a:buFont typeface="+mj-lt"/>
              <a:buAutoNum type="arabicPeriod"/>
              <a:defRPr/>
            </a:pPr>
            <a:r>
              <a:rPr lang="en-US" sz="2600" i="1" dirty="0" smtClean="0">
                <a:latin typeface="Bookman Old Style" pitchFamily="18" charset="0"/>
              </a:rPr>
              <a:t>The </a:t>
            </a:r>
            <a:r>
              <a:rPr lang="en-US" sz="2600" i="1" dirty="0">
                <a:latin typeface="Bookman Old Style" pitchFamily="18" charset="0"/>
              </a:rPr>
              <a:t>society is traditional</a:t>
            </a:r>
            <a:r>
              <a:rPr lang="en-US" sz="2600" dirty="0">
                <a:latin typeface="Bookman Old Style" pitchFamily="18" charset="0"/>
              </a:rPr>
              <a:t>, and the dominant </a:t>
            </a:r>
            <a:r>
              <a:rPr lang="en-US" sz="2600" dirty="0" smtClean="0">
                <a:latin typeface="Bookman Old Style" pitchFamily="18" charset="0"/>
              </a:rPr>
              <a:t>activity </a:t>
            </a:r>
            <a:r>
              <a:rPr lang="en-US" sz="2600" dirty="0">
                <a:latin typeface="Bookman Old Style" pitchFamily="18" charset="0"/>
              </a:rPr>
              <a:t>is subsistence </a:t>
            </a:r>
            <a:r>
              <a:rPr lang="en-US" sz="2600" dirty="0" smtClean="0">
                <a:latin typeface="Bookman Old Style" pitchFamily="18" charset="0"/>
              </a:rPr>
              <a:t>farming.</a:t>
            </a:r>
            <a:endParaRPr lang="en-US" sz="2600" dirty="0">
              <a:latin typeface="Bookman Old Style" pitchFamily="18" charset="0"/>
            </a:endParaRPr>
          </a:p>
          <a:p>
            <a:pPr marL="514350" indent="-514350">
              <a:spcAft>
                <a:spcPts val="600"/>
              </a:spcAft>
              <a:buFont typeface="+mj-lt"/>
              <a:buAutoNum type="arabicPeriod"/>
              <a:defRPr/>
            </a:pPr>
            <a:r>
              <a:rPr lang="en-US" sz="2600" i="1" dirty="0" smtClean="0">
                <a:latin typeface="Bookman Old Style" pitchFamily="18" charset="0"/>
              </a:rPr>
              <a:t>Preconditions of takeoff</a:t>
            </a:r>
            <a:r>
              <a:rPr lang="en-US" sz="2600" dirty="0" smtClean="0">
                <a:latin typeface="Bookman Old Style" pitchFamily="18" charset="0"/>
              </a:rPr>
              <a:t>: </a:t>
            </a:r>
            <a:r>
              <a:rPr lang="en-US" sz="2600" dirty="0">
                <a:latin typeface="Bookman Old Style" pitchFamily="18" charset="0"/>
              </a:rPr>
              <a:t>New leadership moves the </a:t>
            </a:r>
            <a:r>
              <a:rPr lang="en-US" sz="2600" dirty="0" smtClean="0">
                <a:latin typeface="Bookman Old Style" pitchFamily="18" charset="0"/>
              </a:rPr>
              <a:t>country </a:t>
            </a:r>
            <a:r>
              <a:rPr lang="en-US" sz="2600" dirty="0">
                <a:latin typeface="Bookman Old Style" pitchFamily="18" charset="0"/>
              </a:rPr>
              <a:t>toward greater flexibility, openness, and </a:t>
            </a:r>
            <a:r>
              <a:rPr lang="en-US" sz="2600" dirty="0" smtClean="0">
                <a:latin typeface="Bookman Old Style" pitchFamily="18" charset="0"/>
              </a:rPr>
              <a:t>diversification.</a:t>
            </a:r>
            <a:endParaRPr lang="en-US" sz="2600" dirty="0">
              <a:latin typeface="Bookman Old Style" pitchFamily="18" charset="0"/>
            </a:endParaRPr>
          </a:p>
          <a:p>
            <a:pPr marL="514350" indent="-514350">
              <a:spcAft>
                <a:spcPts val="600"/>
              </a:spcAft>
              <a:buFont typeface="+mj-lt"/>
              <a:buAutoNum type="arabicPeriod"/>
              <a:defRPr/>
            </a:pPr>
            <a:r>
              <a:rPr lang="en-US" sz="2600" i="1" dirty="0" smtClean="0">
                <a:latin typeface="Bookman Old Style" pitchFamily="18" charset="0"/>
              </a:rPr>
              <a:t>Takeoff: </a:t>
            </a:r>
            <a:r>
              <a:rPr lang="en-US" sz="2600" dirty="0">
                <a:latin typeface="Bookman Old Style" pitchFamily="18" charset="0"/>
              </a:rPr>
              <a:t>the country experiences something </a:t>
            </a:r>
            <a:r>
              <a:rPr lang="en-US" sz="2600" dirty="0" smtClean="0">
                <a:latin typeface="Bookman Old Style" pitchFamily="18" charset="0"/>
              </a:rPr>
              <a:t>akin </a:t>
            </a:r>
            <a:r>
              <a:rPr lang="en-US" sz="2600" dirty="0">
                <a:latin typeface="Bookman Old Style" pitchFamily="18" charset="0"/>
              </a:rPr>
              <a:t>to </a:t>
            </a:r>
            <a:r>
              <a:rPr lang="en-US" sz="2600" dirty="0" smtClean="0">
                <a:latin typeface="Bookman Old Style" pitchFamily="18" charset="0"/>
              </a:rPr>
              <a:t>an Industrial Revolution</a:t>
            </a:r>
            <a:r>
              <a:rPr lang="en-US" sz="2600" dirty="0">
                <a:latin typeface="Bookman Old Style" pitchFamily="18" charset="0"/>
              </a:rPr>
              <a:t>, and </a:t>
            </a:r>
            <a:r>
              <a:rPr lang="en-US" sz="2600" dirty="0" smtClean="0">
                <a:latin typeface="Bookman Old Style" pitchFamily="18" charset="0"/>
              </a:rPr>
              <a:t>sustained growth </a:t>
            </a:r>
            <a:r>
              <a:rPr lang="en-US" sz="2600" dirty="0">
                <a:latin typeface="Bookman Old Style" pitchFamily="18" charset="0"/>
              </a:rPr>
              <a:t>takes </a:t>
            </a:r>
            <a:r>
              <a:rPr lang="en-US" sz="2600" dirty="0" smtClean="0">
                <a:latin typeface="Bookman Old Style" pitchFamily="18" charset="0"/>
              </a:rPr>
              <a:t>hold.</a:t>
            </a:r>
            <a:endParaRPr lang="en-US" sz="2600" dirty="0">
              <a:latin typeface="Bookman Old Style" pitchFamily="18" charset="0"/>
            </a:endParaRPr>
          </a:p>
          <a:p>
            <a:pPr marL="514350" indent="-514350">
              <a:spcAft>
                <a:spcPts val="600"/>
              </a:spcAft>
              <a:buFont typeface="+mj-lt"/>
              <a:buAutoNum type="arabicPeriod"/>
              <a:defRPr/>
            </a:pPr>
            <a:r>
              <a:rPr lang="en-US" sz="2600" i="1" dirty="0" smtClean="0">
                <a:latin typeface="Bookman Old Style" pitchFamily="18" charset="0"/>
              </a:rPr>
              <a:t>Drive to </a:t>
            </a:r>
            <a:r>
              <a:rPr lang="en-US" sz="2600" i="1" dirty="0">
                <a:latin typeface="Bookman Old Style" pitchFamily="18" charset="0"/>
              </a:rPr>
              <a:t>maturity: </a:t>
            </a:r>
            <a:r>
              <a:rPr lang="en-US" sz="2600" dirty="0">
                <a:latin typeface="Bookman Old Style" pitchFamily="18" charset="0"/>
              </a:rPr>
              <a:t>Technologies diffuse, industrial </a:t>
            </a:r>
            <a:r>
              <a:rPr lang="en-US" sz="2600" dirty="0" smtClean="0">
                <a:latin typeface="Bookman Old Style" pitchFamily="18" charset="0"/>
              </a:rPr>
              <a:t>specialization </a:t>
            </a:r>
            <a:r>
              <a:rPr lang="en-US" sz="2600" dirty="0">
                <a:latin typeface="Bookman Old Style" pitchFamily="18" charset="0"/>
              </a:rPr>
              <a:t>occurs, and </a:t>
            </a:r>
            <a:r>
              <a:rPr lang="en-US" sz="2600" dirty="0" smtClean="0">
                <a:latin typeface="Bookman Old Style" pitchFamily="18" charset="0"/>
              </a:rPr>
              <a:t>international </a:t>
            </a:r>
            <a:r>
              <a:rPr lang="en-US" sz="2600" dirty="0">
                <a:latin typeface="Bookman Old Style" pitchFamily="18" charset="0"/>
              </a:rPr>
              <a:t>trade </a:t>
            </a:r>
            <a:r>
              <a:rPr lang="en-US" sz="2600" dirty="0" smtClean="0">
                <a:latin typeface="Bookman Old Style" pitchFamily="18" charset="0"/>
              </a:rPr>
              <a:t>expands</a:t>
            </a:r>
            <a:r>
              <a:rPr lang="en-US" sz="2600" dirty="0">
                <a:latin typeface="Bookman Old Style" pitchFamily="18" charset="0"/>
              </a:rPr>
              <a:t>.</a:t>
            </a:r>
          </a:p>
          <a:p>
            <a:pPr marL="514350" indent="-514350">
              <a:spcAft>
                <a:spcPts val="600"/>
              </a:spcAft>
              <a:buFont typeface="+mj-lt"/>
              <a:buAutoNum type="arabicPeriod"/>
              <a:defRPr/>
            </a:pPr>
            <a:r>
              <a:rPr lang="en-US" sz="2600" i="1" dirty="0" smtClean="0">
                <a:latin typeface="Bookman Old Style" pitchFamily="18" charset="0"/>
              </a:rPr>
              <a:t>High mass </a:t>
            </a:r>
            <a:r>
              <a:rPr lang="en-US" sz="2600" i="1" dirty="0">
                <a:latin typeface="Bookman Old Style" pitchFamily="18" charset="0"/>
              </a:rPr>
              <a:t>consumption</a:t>
            </a:r>
            <a:r>
              <a:rPr lang="en-US" sz="2600" dirty="0">
                <a:latin typeface="Bookman Old Style" pitchFamily="18" charset="0"/>
              </a:rPr>
              <a:t>: high incomes and </a:t>
            </a:r>
            <a:r>
              <a:rPr lang="en-US" sz="2600" dirty="0" smtClean="0">
                <a:latin typeface="Bookman Old Style" pitchFamily="18" charset="0"/>
              </a:rPr>
              <a:t>widespread </a:t>
            </a:r>
            <a:r>
              <a:rPr lang="en-US" sz="2600" dirty="0">
                <a:latin typeface="Bookman Old Style" pitchFamily="18" charset="0"/>
              </a:rPr>
              <a:t>production of many goods and </a:t>
            </a:r>
            <a:r>
              <a:rPr lang="en-US" sz="2600" dirty="0" smtClean="0">
                <a:latin typeface="Bookman Old Style" pitchFamily="18" charset="0"/>
              </a:rPr>
              <a:t>services.</a:t>
            </a:r>
            <a:endParaRPr lang="en-US" sz="26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1"/>
            <a:ext cx="8229600" cy="1323439"/>
          </a:xfrm>
          <a:prstGeom prst="rect">
            <a:avLst/>
          </a:prstGeom>
          <a:noFill/>
        </p:spPr>
        <p:txBody>
          <a:bodyPr wrap="square">
            <a:spAutoFit/>
          </a:bodyPr>
          <a:lstStyle/>
          <a:p>
            <a:r>
              <a:rPr lang="en-US" sz="1600" b="1" dirty="0" smtClean="0"/>
              <a:t>Figure 10.5</a:t>
            </a:r>
          </a:p>
          <a:p>
            <a:r>
              <a:rPr lang="en-US" sz="1600" b="1" dirty="0" err="1" smtClean="0"/>
              <a:t>Rostow’s</a:t>
            </a:r>
            <a:r>
              <a:rPr lang="en-US" sz="1600" b="1" dirty="0" smtClean="0"/>
              <a:t> </a:t>
            </a:r>
            <a:r>
              <a:rPr lang="en-US" sz="1600" b="1" dirty="0"/>
              <a:t>Ladder of Development. </a:t>
            </a:r>
            <a:r>
              <a:rPr lang="en-US" sz="1600" dirty="0"/>
              <a:t>This ladder assumes </a:t>
            </a:r>
            <a:r>
              <a:rPr lang="en-US" sz="1600" dirty="0" smtClean="0"/>
              <a:t>that all </a:t>
            </a:r>
            <a:r>
              <a:rPr lang="en-US" sz="1600" dirty="0"/>
              <a:t>countries can reach the same level of development and </a:t>
            </a:r>
            <a:r>
              <a:rPr lang="en-US" sz="1600" dirty="0" smtClean="0"/>
              <a:t>that all will follow </a:t>
            </a:r>
            <a:r>
              <a:rPr lang="en-US" sz="1600" dirty="0"/>
              <a:t>a similar path. </a:t>
            </a:r>
            <a:r>
              <a:rPr lang="en-US" sz="1600" i="1" dirty="0"/>
              <a:t>Adapted with permission from: </a:t>
            </a:r>
            <a:r>
              <a:rPr lang="en-US" sz="1600" dirty="0"/>
              <a:t>P. J</a:t>
            </a:r>
            <a:r>
              <a:rPr lang="en-US" sz="1600" dirty="0" smtClean="0"/>
              <a:t>. Taylor. “</a:t>
            </a:r>
            <a:r>
              <a:rPr lang="en-US" sz="1600" dirty="0"/>
              <a:t>Understanding Global Inequalities: A World-</a:t>
            </a:r>
            <a:r>
              <a:rPr lang="en-US" sz="1600" dirty="0" smtClean="0"/>
              <a:t>Systems Approach</a:t>
            </a:r>
            <a:r>
              <a:rPr lang="en-US" sz="1600" dirty="0"/>
              <a:t>,” </a:t>
            </a:r>
            <a:r>
              <a:rPr lang="en-US" sz="1600" i="1" dirty="0" smtClean="0"/>
              <a:t>Geography</a:t>
            </a:r>
            <a:r>
              <a:rPr lang="en-US" sz="1600" dirty="0" smtClean="0"/>
              <a:t>, </a:t>
            </a:r>
            <a:r>
              <a:rPr lang="en-US" sz="1600" dirty="0"/>
              <a:t>77 (1992): 10–21.</a:t>
            </a:r>
          </a:p>
        </p:txBody>
      </p:sp>
      <p:pic>
        <p:nvPicPr>
          <p:cNvPr id="3" name="Picture 2" descr="fou10e_fig_10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752600"/>
            <a:ext cx="4865834" cy="4696852"/>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350838"/>
            <a:ext cx="8153400" cy="1173162"/>
          </a:xfrm>
        </p:spPr>
        <p:txBody>
          <a:bodyPr/>
          <a:lstStyle/>
          <a:p>
            <a:pPr eaLnBrk="1" hangingPunct="1"/>
            <a:r>
              <a:rPr lang="en-US" dirty="0" smtClean="0">
                <a:latin typeface="Bookman Old Style" pitchFamily="18" charset="0"/>
              </a:rPr>
              <a:t>Key Question</a:t>
            </a:r>
          </a:p>
        </p:txBody>
      </p:sp>
      <p:sp>
        <p:nvSpPr>
          <p:cNvPr id="39938" name="Content Placeholder 2"/>
          <p:cNvSpPr>
            <a:spLocks noGrp="1"/>
          </p:cNvSpPr>
          <p:nvPr>
            <p:ph idx="1"/>
          </p:nvPr>
        </p:nvSpPr>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does geographical situation affect development?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8800"/>
            <a:ext cx="8534400" cy="3785652"/>
          </a:xfrm>
          <a:prstGeom prst="rect">
            <a:avLst/>
          </a:prstGeom>
          <a:noFill/>
        </p:spPr>
        <p:txBody>
          <a:bodyPr>
            <a:spAutoFit/>
          </a:bodyPr>
          <a:lstStyle/>
          <a:p>
            <a:pPr marL="342900" indent="-342900">
              <a:buFont typeface="Arial"/>
              <a:buChar char="•"/>
              <a:defRPr/>
            </a:pPr>
            <a:r>
              <a:rPr lang="en-US" sz="2400" dirty="0">
                <a:latin typeface="Bookman Old Style" pitchFamily="18" charset="0"/>
              </a:rPr>
              <a:t>Development happens in </a:t>
            </a:r>
            <a:r>
              <a:rPr lang="en-US" sz="2400" b="1" dirty="0" smtClean="0">
                <a:latin typeface="Bookman Old Style" pitchFamily="18" charset="0"/>
              </a:rPr>
              <a:t>context:</a:t>
            </a:r>
            <a:r>
              <a:rPr lang="en-US" sz="2400" dirty="0" smtClean="0">
                <a:latin typeface="Bookman Old Style" pitchFamily="18" charset="0"/>
              </a:rPr>
              <a:t> </a:t>
            </a:r>
            <a:r>
              <a:rPr lang="en-US" sz="2400" dirty="0">
                <a:latin typeface="Bookman Old Style" pitchFamily="18" charset="0"/>
              </a:rPr>
              <a:t>it reflects what is happening in a place as a result of forces operating concurrently at multiple </a:t>
            </a:r>
            <a:r>
              <a:rPr lang="en-US" sz="2400" dirty="0" smtClean="0">
                <a:latin typeface="Bookman Old Style" pitchFamily="18" charset="0"/>
              </a:rPr>
              <a:t>scales.</a:t>
            </a:r>
            <a:endParaRPr lang="en-US" sz="2400" dirty="0">
              <a:latin typeface="Bookman Old Style" pitchFamily="18" charset="0"/>
            </a:endParaRPr>
          </a:p>
          <a:p>
            <a:pPr marL="342900" indent="-342900">
              <a:buFont typeface="Arial"/>
              <a:buChar char="•"/>
              <a:defRPr/>
            </a:pPr>
            <a:r>
              <a:rPr lang="en-US" sz="2400" b="1" dirty="0">
                <a:latin typeface="Bookman Old Style" pitchFamily="18" charset="0"/>
              </a:rPr>
              <a:t>Neocolonialism: </a:t>
            </a:r>
            <a:r>
              <a:rPr lang="en-US" sz="2400" dirty="0">
                <a:latin typeface="Bookman Old Style" pitchFamily="18" charset="0"/>
              </a:rPr>
              <a:t> the major world powers continue to control the economies of the poorer countries, even though the poorer countries are now politically independent </a:t>
            </a:r>
            <a:r>
              <a:rPr lang="en-US" sz="2400" dirty="0" smtClean="0">
                <a:latin typeface="Bookman Old Style" pitchFamily="18" charset="0"/>
              </a:rPr>
              <a:t>states.</a:t>
            </a:r>
            <a:endParaRPr lang="en-US" sz="2400" dirty="0">
              <a:latin typeface="Bookman Old Style" pitchFamily="18" charset="0"/>
            </a:endParaRPr>
          </a:p>
          <a:p>
            <a:pPr marL="342900" indent="-342900">
              <a:buFont typeface="Arial"/>
              <a:buChar char="•"/>
              <a:defRPr/>
            </a:pPr>
            <a:r>
              <a:rPr lang="en-US" sz="2400" b="1" dirty="0">
                <a:latin typeface="Bookman Old Style" pitchFamily="18" charset="0"/>
              </a:rPr>
              <a:t>Structuralist theory </a:t>
            </a:r>
            <a:r>
              <a:rPr lang="en-US" sz="2400" dirty="0">
                <a:latin typeface="Bookman Old Style" pitchFamily="18" charset="0"/>
              </a:rPr>
              <a:t>holds that difficult-to-change, large-scale economic arrangements shape what can happen in fundamental ways.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381000" y="381000"/>
            <a:ext cx="82296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Does Geographical Situation affect Development?</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381000" y="381000"/>
            <a:ext cx="7696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Dependency Theory</a:t>
            </a:r>
          </a:p>
        </p:txBody>
      </p:sp>
      <p:sp>
        <p:nvSpPr>
          <p:cNvPr id="3" name="TextBox 2"/>
          <p:cNvSpPr txBox="1"/>
          <p:nvPr/>
        </p:nvSpPr>
        <p:spPr>
          <a:xfrm>
            <a:off x="381000" y="987385"/>
            <a:ext cx="8382000" cy="1908215"/>
          </a:xfrm>
          <a:prstGeom prst="rect">
            <a:avLst/>
          </a:prstGeom>
          <a:noFill/>
        </p:spPr>
        <p:txBody>
          <a:bodyPr wrap="square">
            <a:spAutoFit/>
          </a:bodyPr>
          <a:lstStyle/>
          <a:p>
            <a:pPr marL="342900" indent="-342900">
              <a:spcAft>
                <a:spcPts val="600"/>
              </a:spcAft>
              <a:buFont typeface="Arial" pitchFamily="34" charset="0"/>
              <a:buChar char="•"/>
              <a:defRPr/>
            </a:pPr>
            <a:r>
              <a:rPr lang="en-US" dirty="0">
                <a:latin typeface="Bookman Old Style" pitchFamily="18" charset="0"/>
              </a:rPr>
              <a:t>Holds that the political and economic relationships between countries and regions of the world control and limit the economic development possibilities of poorer </a:t>
            </a:r>
            <a:r>
              <a:rPr lang="en-US" dirty="0" smtClean="0">
                <a:latin typeface="Bookman Old Style" pitchFamily="18" charset="0"/>
              </a:rPr>
              <a:t>areas.</a:t>
            </a:r>
            <a:endParaRPr lang="en-US" dirty="0">
              <a:latin typeface="Bookman Old Style" pitchFamily="18" charset="0"/>
            </a:endParaRPr>
          </a:p>
          <a:p>
            <a:pPr marL="342900" indent="-342900">
              <a:spcAft>
                <a:spcPts val="600"/>
              </a:spcAft>
              <a:buFont typeface="Arial" pitchFamily="34" charset="0"/>
              <a:buChar char="•"/>
              <a:defRPr/>
            </a:pPr>
            <a:r>
              <a:rPr lang="en-US" b="1" dirty="0">
                <a:latin typeface="Bookman Old Style" pitchFamily="18" charset="0"/>
              </a:rPr>
              <a:t>Dollarization: </a:t>
            </a:r>
            <a:r>
              <a:rPr lang="en-US" dirty="0">
                <a:latin typeface="Bookman Old Style" pitchFamily="18" charset="0"/>
              </a:rPr>
              <a:t> the country’s currency, the colon, was abandoned in favor of the </a:t>
            </a:r>
            <a:r>
              <a:rPr lang="en-US" dirty="0" smtClean="0">
                <a:latin typeface="Bookman Old Style" pitchFamily="18" charset="0"/>
              </a:rPr>
              <a:t>dollar.</a:t>
            </a:r>
            <a:endParaRPr lang="en-US" dirty="0">
              <a:latin typeface="Bookman Old Style" pitchFamily="18" charset="0"/>
            </a:endParaRPr>
          </a:p>
          <a:p>
            <a:pPr>
              <a:spcAft>
                <a:spcPts val="600"/>
              </a:spcAft>
              <a:defRPr/>
            </a:pPr>
            <a:endParaRPr lang="en-US" dirty="0">
              <a:latin typeface="Bookman Old Style" pitchFamily="18" charset="0"/>
            </a:endParaRPr>
          </a:p>
        </p:txBody>
      </p:sp>
      <p:sp>
        <p:nvSpPr>
          <p:cNvPr id="44036" name="TextBox 3"/>
          <p:cNvSpPr txBox="1">
            <a:spLocks noChangeArrowheads="1"/>
          </p:cNvSpPr>
          <p:nvPr/>
        </p:nvSpPr>
        <p:spPr bwMode="auto">
          <a:xfrm>
            <a:off x="3733800" y="3657600"/>
            <a:ext cx="4800600" cy="1723549"/>
          </a:xfrm>
          <a:prstGeom prst="rect">
            <a:avLst/>
          </a:prstGeom>
          <a:noFill/>
          <a:ln w="9525">
            <a:noFill/>
            <a:miter lim="800000"/>
            <a:headEnd/>
            <a:tailEnd/>
          </a:ln>
        </p:spPr>
        <p:txBody>
          <a:bodyPr wrap="square">
            <a:spAutoFit/>
          </a:bodyPr>
          <a:lstStyle/>
          <a:p>
            <a:pPr>
              <a:spcAft>
                <a:spcPts val="600"/>
              </a:spcAft>
            </a:pPr>
            <a:r>
              <a:rPr lang="en-US" sz="1600" b="1" dirty="0"/>
              <a:t>Figure 10.6</a:t>
            </a:r>
          </a:p>
          <a:p>
            <a:pPr>
              <a:spcAft>
                <a:spcPts val="600"/>
              </a:spcAft>
            </a:pPr>
            <a:r>
              <a:rPr lang="en-US" sz="1600" b="1" dirty="0"/>
              <a:t>San Salvador, El Salvador. </a:t>
            </a:r>
            <a:r>
              <a:rPr lang="en-US" sz="1600" dirty="0"/>
              <a:t>A woman and young boy use dollars to pay for groceries in El Salvador, a country that </a:t>
            </a:r>
            <a:r>
              <a:rPr lang="en-US" sz="1600" dirty="0" smtClean="0"/>
              <a:t>underwent dollarization </a:t>
            </a:r>
            <a:r>
              <a:rPr lang="en-US" sz="1600" dirty="0"/>
              <a:t>in 2001.</a:t>
            </a:r>
            <a:r>
              <a:rPr lang="en-US" sz="1600" dirty="0" smtClean="0"/>
              <a:t> </a:t>
            </a:r>
          </a:p>
          <a:p>
            <a:pPr>
              <a:spcAft>
                <a:spcPts val="600"/>
              </a:spcAft>
            </a:pPr>
            <a:r>
              <a:rPr lang="en-US" sz="1600" dirty="0" smtClean="0"/>
              <a:t>© </a:t>
            </a:r>
            <a:r>
              <a:rPr lang="en-US" sz="1600" dirty="0"/>
              <a:t>AFP/News Com, Yuri Cortez.</a:t>
            </a:r>
          </a:p>
        </p:txBody>
      </p:sp>
      <p:pic>
        <p:nvPicPr>
          <p:cNvPr id="2" name="Picture 1" descr="fou10e_fig_10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658036"/>
            <a:ext cx="2438400" cy="3801036"/>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3"/>
          <p:cNvSpPr txBox="1">
            <a:spLocks noChangeArrowheads="1"/>
          </p:cNvSpPr>
          <p:nvPr/>
        </p:nvSpPr>
        <p:spPr bwMode="auto">
          <a:xfrm>
            <a:off x="228600" y="533400"/>
            <a:ext cx="5943600" cy="584200"/>
          </a:xfrm>
          <a:prstGeom prst="rect">
            <a:avLst/>
          </a:prstGeom>
          <a:noFill/>
          <a:ln w="9525">
            <a:noFill/>
            <a:miter lim="800000"/>
            <a:headEnd/>
            <a:tailEnd/>
          </a:ln>
        </p:spPr>
        <p:txBody>
          <a:bodyPr>
            <a:spAutoFit/>
          </a:bodyPr>
          <a:lstStyle/>
          <a:p>
            <a:r>
              <a:rPr lang="en-US" sz="3200" b="1" dirty="0">
                <a:latin typeface="Bookman Old Style" pitchFamily="18" charset="0"/>
              </a:rPr>
              <a:t>Geography and Context</a:t>
            </a:r>
          </a:p>
        </p:txBody>
      </p:sp>
      <p:sp>
        <p:nvSpPr>
          <p:cNvPr id="7" name="TextBox 6"/>
          <p:cNvSpPr txBox="1"/>
          <p:nvPr/>
        </p:nvSpPr>
        <p:spPr>
          <a:xfrm>
            <a:off x="247650" y="1371600"/>
            <a:ext cx="8382000" cy="4832092"/>
          </a:xfrm>
          <a:prstGeom prst="rect">
            <a:avLst/>
          </a:prstGeom>
          <a:noFill/>
        </p:spPr>
        <p:txBody>
          <a:bodyPr>
            <a:spAutoFit/>
          </a:bodyPr>
          <a:lstStyle/>
          <a:p>
            <a:pPr marL="342900" indent="-342900">
              <a:spcAft>
                <a:spcPts val="600"/>
              </a:spcAft>
              <a:buFont typeface="Arial" pitchFamily="34" charset="0"/>
              <a:buChar char="•"/>
              <a:defRPr/>
            </a:pPr>
            <a:r>
              <a:rPr lang="en-US" sz="2400" dirty="0">
                <a:latin typeface="Bookman Old Style" pitchFamily="18" charset="0"/>
              </a:rPr>
              <a:t> Immanuel Wallerstein’s </a:t>
            </a:r>
            <a:r>
              <a:rPr lang="en-US" sz="2400" b="1" dirty="0">
                <a:latin typeface="Bookman Old Style" pitchFamily="18" charset="0"/>
              </a:rPr>
              <a:t>world-systems </a:t>
            </a:r>
            <a:r>
              <a:rPr lang="en-US" sz="2400" b="1" dirty="0" smtClean="0">
                <a:latin typeface="Bookman Old Style" pitchFamily="18" charset="0"/>
              </a:rPr>
              <a:t>theory</a:t>
            </a:r>
          </a:p>
          <a:p>
            <a:pPr marL="457200" indent="-457200">
              <a:spcAft>
                <a:spcPts val="600"/>
              </a:spcAft>
              <a:buFont typeface="Arial" pitchFamily="34" charset="0"/>
              <a:buChar char="•"/>
              <a:defRPr/>
            </a:pPr>
            <a:r>
              <a:rPr lang="en-US" sz="2400" b="1" dirty="0" smtClean="0">
                <a:latin typeface="Bookman Old Style" pitchFamily="18" charset="0"/>
              </a:rPr>
              <a:t>Three-tier structure</a:t>
            </a:r>
            <a:r>
              <a:rPr lang="en-US" sz="2400" dirty="0" smtClean="0">
                <a:latin typeface="Bookman Old Style" pitchFamily="18" charset="0"/>
              </a:rPr>
              <a:t>—</a:t>
            </a:r>
            <a:r>
              <a:rPr lang="en-US" sz="2400" dirty="0">
                <a:latin typeface="Bookman Old Style" pitchFamily="18" charset="0"/>
              </a:rPr>
              <a:t>the core, periphery, and </a:t>
            </a:r>
            <a:r>
              <a:rPr lang="en-US" sz="2400" dirty="0" err="1">
                <a:latin typeface="Bookman Old Style" pitchFamily="18" charset="0"/>
              </a:rPr>
              <a:t>semiperiphery</a:t>
            </a:r>
            <a:r>
              <a:rPr lang="en-US" sz="2400" dirty="0" smtClean="0">
                <a:latin typeface="Bookman Old Style" pitchFamily="18" charset="0"/>
              </a:rPr>
              <a:t>—helps </a:t>
            </a:r>
            <a:r>
              <a:rPr lang="en-US" sz="2400" dirty="0">
                <a:latin typeface="Bookman Old Style" pitchFamily="18" charset="0"/>
              </a:rPr>
              <a:t>explain the interconnections between places in the global </a:t>
            </a:r>
            <a:r>
              <a:rPr lang="en-US" sz="2400" dirty="0" smtClean="0">
                <a:latin typeface="Bookman Old Style" pitchFamily="18" charset="0"/>
              </a:rPr>
              <a:t>economy.</a:t>
            </a:r>
          </a:p>
          <a:p>
            <a:pPr marL="457200" indent="-457200">
              <a:spcAft>
                <a:spcPts val="600"/>
              </a:spcAft>
              <a:buFont typeface="Arial" pitchFamily="34" charset="0"/>
              <a:buChar char="•"/>
              <a:defRPr/>
            </a:pPr>
            <a:r>
              <a:rPr lang="en-US" sz="2400" dirty="0">
                <a:latin typeface="Bookman Old Style" pitchFamily="18" charset="0"/>
              </a:rPr>
              <a:t>When core processes are embedded in a place, wealth is generated for the people in that place</a:t>
            </a:r>
            <a:r>
              <a:rPr lang="en-US" sz="2400" dirty="0" smtClean="0">
                <a:latin typeface="Bookman Old Style" pitchFamily="18" charset="0"/>
              </a:rPr>
              <a:t>.</a:t>
            </a:r>
          </a:p>
          <a:p>
            <a:pPr marL="457200" indent="-457200">
              <a:spcAft>
                <a:spcPts val="600"/>
              </a:spcAft>
              <a:buFont typeface="Arial" pitchFamily="34" charset="0"/>
              <a:buChar char="•"/>
              <a:defRPr/>
            </a:pPr>
            <a:r>
              <a:rPr lang="en-US" sz="2400" dirty="0">
                <a:latin typeface="Bookman Old Style" pitchFamily="18" charset="0"/>
              </a:rPr>
              <a:t>Peripheral processes require little education, lower technologies, and lower wages and benefits</a:t>
            </a:r>
            <a:r>
              <a:rPr lang="en-US" sz="2400" dirty="0" smtClean="0">
                <a:latin typeface="Bookman Old Style" pitchFamily="18" charset="0"/>
              </a:rPr>
              <a:t>.</a:t>
            </a:r>
          </a:p>
          <a:p>
            <a:pPr marL="457200" indent="-457200">
              <a:spcAft>
                <a:spcPts val="600"/>
              </a:spcAft>
              <a:buFont typeface="Arial" pitchFamily="34" charset="0"/>
              <a:buChar char="•"/>
              <a:defRPr/>
            </a:pPr>
            <a:r>
              <a:rPr lang="en-US" sz="2400" dirty="0">
                <a:latin typeface="Bookman Old Style" pitchFamily="18" charset="0"/>
              </a:rPr>
              <a:t>The semiperiphery exhibits both core and peripheral processes, and semiperipheral places serve as a buffer between the core and periphery in the world-economy.</a:t>
            </a:r>
            <a:endParaRPr lang="en-US" sz="2400" b="1"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2354282"/>
            <a:ext cx="8305800" cy="3970318"/>
          </a:xfrm>
          <a:prstGeom prst="rect">
            <a:avLst/>
          </a:prstGeom>
          <a:noFill/>
        </p:spPr>
        <p:txBody>
          <a:bodyPr>
            <a:spAutoFit/>
          </a:bodyPr>
          <a:lstStyle/>
          <a:p>
            <a:pPr marL="457200" indent="-457200">
              <a:buFont typeface="Arial"/>
              <a:buChar char="•"/>
              <a:defRPr/>
            </a:pPr>
            <a:r>
              <a:rPr lang="en-US" sz="2800" dirty="0">
                <a:latin typeface="Bookman Old Style" pitchFamily="18" charset="0"/>
              </a:rPr>
              <a:t>World-systems theory makes the power relations among places explicit and does not assume that socioeconomic change will occur in the same way in all </a:t>
            </a:r>
            <a:r>
              <a:rPr lang="en-US" sz="2800" dirty="0" smtClean="0">
                <a:latin typeface="Bookman Old Style" pitchFamily="18" charset="0"/>
              </a:rPr>
              <a:t>places.</a:t>
            </a:r>
            <a:endParaRPr lang="en-US" sz="2800" dirty="0">
              <a:latin typeface="Bookman Old Style" pitchFamily="18" charset="0"/>
            </a:endParaRPr>
          </a:p>
          <a:p>
            <a:pPr marL="457200" indent="-457200">
              <a:buFont typeface="Arial"/>
              <a:buChar char="•"/>
              <a:defRPr/>
            </a:pPr>
            <a:r>
              <a:rPr lang="en-US" sz="2800" dirty="0">
                <a:latin typeface="Bookman Old Style" pitchFamily="18" charset="0"/>
              </a:rPr>
              <a:t>World-systems theorists see domination (exploitation) as a function of the capitalist drive for profit in the global </a:t>
            </a:r>
            <a:r>
              <a:rPr lang="en-US" sz="2800" dirty="0" smtClean="0">
                <a:latin typeface="Bookman Old Style" pitchFamily="18" charset="0"/>
              </a:rPr>
              <a:t>economy.</a:t>
            </a:r>
            <a:endParaRPr lang="en-US" sz="2800" dirty="0">
              <a:latin typeface="Bookman Old Style" pitchFamily="18" charset="0"/>
            </a:endParaRPr>
          </a:p>
          <a:p>
            <a:pPr marL="457200" indent="-457200">
              <a:buFont typeface="Arial"/>
              <a:buChar char="•"/>
              <a:defRPr/>
            </a:pPr>
            <a:r>
              <a:rPr lang="en-US" sz="2800" dirty="0">
                <a:latin typeface="Bookman Old Style" pitchFamily="18" charset="0"/>
              </a:rPr>
              <a:t>World-systems theory is applicable at scales beyond the state</a:t>
            </a:r>
            <a:r>
              <a:rPr lang="en-US" sz="2800" dirty="0" smtClean="0"/>
              <a:t>.</a:t>
            </a: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381000" y="381000"/>
            <a:ext cx="82296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Does Geographical Situation affect Development?</a:t>
            </a:r>
            <a:endParaRPr lang="en-US" sz="3600" b="1" dirty="0">
              <a:latin typeface="Bookman Old Style" pitchFamily="18" charset="0"/>
            </a:endParaRPr>
          </a:p>
        </p:txBody>
      </p:sp>
      <p:sp>
        <p:nvSpPr>
          <p:cNvPr id="5" name="TextBox 3"/>
          <p:cNvSpPr txBox="1">
            <a:spLocks noChangeArrowheads="1"/>
          </p:cNvSpPr>
          <p:nvPr/>
        </p:nvSpPr>
        <p:spPr bwMode="auto">
          <a:xfrm>
            <a:off x="609600" y="1752600"/>
            <a:ext cx="5943600" cy="584200"/>
          </a:xfrm>
          <a:prstGeom prst="rect">
            <a:avLst/>
          </a:prstGeom>
          <a:noFill/>
          <a:ln w="9525">
            <a:noFill/>
            <a:miter lim="800000"/>
            <a:headEnd/>
            <a:tailEnd/>
          </a:ln>
        </p:spPr>
        <p:txBody>
          <a:bodyPr>
            <a:spAutoFit/>
          </a:bodyPr>
          <a:lstStyle/>
          <a:p>
            <a:r>
              <a:rPr lang="en-US" sz="3200" b="1" dirty="0">
                <a:latin typeface="Bookman Old Style" pitchFamily="18" charset="0"/>
              </a:rPr>
              <a:t>Geography and Context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51202" name="Content Placeholder 2"/>
          <p:cNvSpPr>
            <a:spLocks noGrp="1"/>
          </p:cNvSpPr>
          <p:nvPr>
            <p:ph idx="1"/>
          </p:nvPr>
        </p:nvSpPr>
        <p:spPr>
          <a:xfrm>
            <a:off x="914400" y="1828800"/>
            <a:ext cx="7315200" cy="3581400"/>
          </a:xfrm>
        </p:spPr>
        <p:txBody>
          <a:bodyPr/>
          <a:lstStyle/>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What are the barriers to and the costs of economic development?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419600"/>
          </a:xfrm>
        </p:spPr>
        <p:txBody>
          <a:bodyPr/>
          <a:lstStyle/>
          <a:p>
            <a:pPr eaLnBrk="1" hangingPunct="1">
              <a:defRPr/>
            </a:pPr>
            <a:r>
              <a:rPr lang="en-US" sz="2800" dirty="0">
                <a:latin typeface="Bookman Old Style" pitchFamily="18" charset="0"/>
              </a:rPr>
              <a:t>United Nations </a:t>
            </a:r>
            <a:r>
              <a:rPr lang="en-US" sz="2800" dirty="0" smtClean="0">
                <a:latin typeface="Bookman Old Style" pitchFamily="18" charset="0"/>
              </a:rPr>
              <a:t>Human Development Index: goes</a:t>
            </a:r>
            <a:r>
              <a:rPr lang="en-US" sz="2800" dirty="0">
                <a:latin typeface="Bookman Old Style" pitchFamily="18" charset="0"/>
              </a:rPr>
              <a:t> </a:t>
            </a:r>
            <a:r>
              <a:rPr lang="en-US" sz="2800" dirty="0" smtClean="0">
                <a:latin typeface="Bookman Old Style" pitchFamily="18" charset="0"/>
              </a:rPr>
              <a:t>beyond economics </a:t>
            </a:r>
            <a:r>
              <a:rPr lang="en-US" sz="2800" dirty="0">
                <a:latin typeface="Bookman Old Style" pitchFamily="18" charset="0"/>
              </a:rPr>
              <a:t>and incorporates the “three </a:t>
            </a:r>
            <a:r>
              <a:rPr lang="en-US" sz="2800" dirty="0" smtClean="0">
                <a:latin typeface="Bookman Old Style" pitchFamily="18" charset="0"/>
              </a:rPr>
              <a:t>basic dimensions </a:t>
            </a:r>
            <a:r>
              <a:rPr lang="en-US" sz="2800" dirty="0">
                <a:latin typeface="Bookman Old Style" pitchFamily="18" charset="0"/>
              </a:rPr>
              <a:t>of </a:t>
            </a:r>
            <a:r>
              <a:rPr lang="en-US" sz="2800" dirty="0" smtClean="0">
                <a:latin typeface="Bookman Old Style" pitchFamily="18" charset="0"/>
              </a:rPr>
              <a:t>human development</a:t>
            </a:r>
            <a:r>
              <a:rPr lang="en-US" sz="2800" dirty="0">
                <a:latin typeface="Bookman Old Style" pitchFamily="18" charset="0"/>
              </a:rPr>
              <a:t>: a long and </a:t>
            </a:r>
            <a:r>
              <a:rPr lang="en-US" sz="2800" dirty="0" smtClean="0">
                <a:latin typeface="Bookman Old Style" pitchFamily="18" charset="0"/>
              </a:rPr>
              <a:t>healthy life</a:t>
            </a:r>
            <a:r>
              <a:rPr lang="en-US" sz="2800" dirty="0">
                <a:latin typeface="Bookman Old Style" pitchFamily="18" charset="0"/>
              </a:rPr>
              <a:t>, </a:t>
            </a:r>
            <a:r>
              <a:rPr lang="en-US" sz="2800" dirty="0" smtClean="0">
                <a:latin typeface="Bookman Old Style" pitchFamily="18" charset="0"/>
              </a:rPr>
              <a:t>know </a:t>
            </a:r>
            <a:r>
              <a:rPr lang="en-US" sz="2800" dirty="0">
                <a:latin typeface="Bookman Old Style" pitchFamily="18" charset="0"/>
              </a:rPr>
              <a:t>ledge and a decent standard of </a:t>
            </a:r>
            <a:r>
              <a:rPr lang="en-US" sz="2800" dirty="0" smtClean="0">
                <a:latin typeface="Bookman Old Style" pitchFamily="18" charset="0"/>
              </a:rPr>
              <a:t>living”</a:t>
            </a:r>
          </a:p>
          <a:p>
            <a:pPr eaLnBrk="1" hangingPunct="1">
              <a:defRPr/>
            </a:pPr>
            <a:r>
              <a:rPr lang="en-US" sz="2800" dirty="0" smtClean="0">
                <a:latin typeface="Bookman Old Style" pitchFamily="18" charset="0"/>
              </a:rPr>
              <a:t>Several statistics</a:t>
            </a:r>
            <a:r>
              <a:rPr lang="en-US" sz="2800" dirty="0">
                <a:latin typeface="Bookman Old Style" pitchFamily="18" charset="0"/>
              </a:rPr>
              <a:t>, including per capita GDP, literacy </a:t>
            </a:r>
            <a:r>
              <a:rPr lang="en-US" sz="2800" dirty="0" smtClean="0">
                <a:latin typeface="Bookman Old Style" pitchFamily="18" charset="0"/>
              </a:rPr>
              <a:t>rates, school </a:t>
            </a:r>
            <a:r>
              <a:rPr lang="en-US" sz="2800" dirty="0">
                <a:latin typeface="Bookman Old Style" pitchFamily="18" charset="0"/>
              </a:rPr>
              <a:t>enrollment rates, and life expectancy at </a:t>
            </a:r>
            <a:r>
              <a:rPr lang="en-US" sz="2800" dirty="0" smtClean="0">
                <a:latin typeface="Bookman Old Style" pitchFamily="18" charset="0"/>
              </a:rPr>
              <a:t>birth, factor </a:t>
            </a:r>
            <a:r>
              <a:rPr lang="en-US" sz="2800" dirty="0">
                <a:latin typeface="Bookman Old Style" pitchFamily="18" charset="0"/>
              </a:rPr>
              <a:t>into the calculation of the Human </a:t>
            </a:r>
            <a:r>
              <a:rPr lang="en-US" sz="2800" dirty="0" smtClean="0">
                <a:latin typeface="Bookman Old Style" pitchFamily="18" charset="0"/>
              </a:rPr>
              <a:t>Development Index</a:t>
            </a:r>
            <a:r>
              <a:rPr lang="en-US" sz="2800" dirty="0">
                <a:latin typeface="Bookman Old Style" pitchFamily="18" charset="0"/>
              </a:rPr>
              <a: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TextBox 1"/>
          <p:cNvSpPr txBox="1"/>
          <p:nvPr/>
        </p:nvSpPr>
        <p:spPr>
          <a:xfrm>
            <a:off x="228600" y="381000"/>
            <a:ext cx="8610600" cy="1477328"/>
          </a:xfrm>
          <a:prstGeom prst="rect">
            <a:avLst/>
          </a:prstGeom>
          <a:noFill/>
        </p:spPr>
        <p:txBody>
          <a:bodyPr wrap="square" rtlCol="0">
            <a:spAutoFit/>
          </a:bodyPr>
          <a:lstStyle/>
          <a:p>
            <a:pPr algn="ctr"/>
            <a:r>
              <a:rPr lang="en-US" sz="3600" b="1" dirty="0">
                <a:latin typeface="Bookman Old Style" pitchFamily="18" charset="0"/>
              </a:rPr>
              <a:t>What </a:t>
            </a:r>
            <a:r>
              <a:rPr lang="en-US" sz="3600" b="1" dirty="0" smtClean="0">
                <a:latin typeface="Bookman Old Style" pitchFamily="18" charset="0"/>
              </a:rPr>
              <a:t>Are the Barriers </a:t>
            </a:r>
            <a:r>
              <a:rPr lang="en-US" sz="3600" b="1" dirty="0">
                <a:latin typeface="Bookman Old Style" pitchFamily="18" charset="0"/>
              </a:rPr>
              <a:t>to and the </a:t>
            </a:r>
            <a:r>
              <a:rPr lang="en-US" sz="3600" b="1" dirty="0" smtClean="0">
                <a:latin typeface="Bookman Old Style" pitchFamily="18" charset="0"/>
              </a:rPr>
              <a:t>Costs of Economic Development</a:t>
            </a:r>
            <a:r>
              <a:rPr lang="en-US" sz="3600" b="1" dirty="0">
                <a:latin typeface="Bookman Old Style" pitchFamily="18" charset="0"/>
              </a:rPr>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Autofit/>
          </a:bodyPr>
          <a:lstStyle/>
          <a:p>
            <a:pPr eaLnBrk="1" fontAlgn="auto" hangingPunct="1">
              <a:spcAft>
                <a:spcPts val="0"/>
              </a:spcAft>
              <a:defRPr/>
            </a:pPr>
            <a:r>
              <a:rPr lang="en-US" sz="3600" dirty="0">
                <a:latin typeface="Bookman Old Style" pitchFamily="18" charset="0"/>
              </a:rPr>
              <a:t>Field </a:t>
            </a:r>
            <a:r>
              <a:rPr lang="en-US" sz="3600" dirty="0" smtClean="0">
                <a:latin typeface="Bookman Old Style" pitchFamily="18" charset="0"/>
              </a:rPr>
              <a:t>Note: </a:t>
            </a:r>
            <a:r>
              <a:rPr lang="en-US" sz="4000" dirty="0" smtClean="0">
                <a:latin typeface="Bookman Old Style" pitchFamily="18" charset="0"/>
              </a:rPr>
              <a:t/>
            </a:r>
            <a:br>
              <a:rPr lang="en-US" sz="4000" dirty="0" smtClean="0">
                <a:latin typeface="Bookman Old Style" pitchFamily="18" charset="0"/>
              </a:rPr>
            </a:br>
            <a:r>
              <a:rPr lang="en-US" sz="3200" dirty="0">
                <a:latin typeface="Bookman Old Style" pitchFamily="18" charset="0"/>
              </a:rPr>
              <a:t>Geography, Trade, and Development</a:t>
            </a:r>
          </a:p>
        </p:txBody>
      </p:sp>
      <p:cxnSp>
        <p:nvCxnSpPr>
          <p:cNvPr id="10" name="Straight Connector 9"/>
          <p:cNvCxnSpPr/>
          <p:nvPr/>
        </p:nvCxnSpPr>
        <p:spPr>
          <a:xfrm>
            <a:off x="381000" y="13716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3"/>
          <p:cNvSpPr>
            <a:spLocks noChangeArrowheads="1"/>
          </p:cNvSpPr>
          <p:nvPr/>
        </p:nvSpPr>
        <p:spPr bwMode="auto">
          <a:xfrm>
            <a:off x="4876800" y="1562100"/>
            <a:ext cx="4133850" cy="4801315"/>
          </a:xfrm>
          <a:prstGeom prst="rect">
            <a:avLst/>
          </a:prstGeom>
          <a:noFill/>
          <a:ln w="9525">
            <a:noFill/>
            <a:miter lim="800000"/>
            <a:headEnd/>
            <a:tailEnd/>
          </a:ln>
        </p:spPr>
        <p:txBody>
          <a:bodyPr wrap="square">
            <a:spAutoFit/>
          </a:bodyPr>
          <a:lstStyle/>
          <a:p>
            <a:r>
              <a:rPr lang="en-US" dirty="0">
                <a:latin typeface="Bookman Old Style"/>
                <a:cs typeface="Bookman Old Style"/>
              </a:rPr>
              <a:t>“Walking down one of the major streets of Timbuktu, Mali , I could hardly believe I was in the renowned intellectual, spiritual, and economic center of the thirteenth to sixteenth centuries. At that time, the place had a great reputation for wealth, which spurred the first European explorations along the African coast. What survives is a relatively impoverished town of some 35,000 people providing central place functions for the surrounding area and seeking to attract some tourist</a:t>
            </a:r>
          </a:p>
          <a:p>
            <a:r>
              <a:rPr lang="en-US" dirty="0">
                <a:latin typeface="Bookman Old Style"/>
                <a:cs typeface="Bookman Old Style"/>
              </a:rPr>
              <a:t>business based on its legendary name.”</a:t>
            </a:r>
          </a:p>
        </p:txBody>
      </p:sp>
      <p:pic>
        <p:nvPicPr>
          <p:cNvPr id="2" name="Picture 1" descr="fou10e_fig_10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76400"/>
            <a:ext cx="4494042" cy="32004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10e_fig_10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4904"/>
            <a:ext cx="8534400" cy="5187696"/>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1905000"/>
            <a:ext cx="6400800" cy="731838"/>
          </a:xfrm>
        </p:spPr>
        <p:txBody>
          <a:bodyPr/>
          <a:lstStyle/>
          <a:p>
            <a:pPr algn="l" eaLnBrk="1" hangingPunct="1"/>
            <a:r>
              <a:rPr lang="en-US" sz="2800" b="1" dirty="0" smtClean="0">
                <a:latin typeface="Bookman Old Style" pitchFamily="18" charset="0"/>
              </a:rPr>
              <a:t>Millennium Development Goals:</a:t>
            </a:r>
          </a:p>
        </p:txBody>
      </p:sp>
      <p:sp>
        <p:nvSpPr>
          <p:cNvPr id="54274" name="Content Placeholder 2"/>
          <p:cNvSpPr>
            <a:spLocks noGrp="1"/>
          </p:cNvSpPr>
          <p:nvPr>
            <p:ph idx="1"/>
          </p:nvPr>
        </p:nvSpPr>
        <p:spPr>
          <a:xfrm>
            <a:off x="457200" y="2667000"/>
            <a:ext cx="8229600" cy="3505200"/>
          </a:xfrm>
        </p:spPr>
        <p:txBody>
          <a:bodyPr/>
          <a:lstStyle/>
          <a:p>
            <a:pPr marL="0" indent="0" eaLnBrk="1" hangingPunct="1">
              <a:spcBef>
                <a:spcPts val="500"/>
              </a:spcBef>
              <a:buFont typeface="Arial" charset="0"/>
              <a:buNone/>
            </a:pPr>
            <a:r>
              <a:rPr lang="en-US" sz="2800" b="1" dirty="0" smtClean="0">
                <a:latin typeface="Bookman Old Style" pitchFamily="18" charset="0"/>
              </a:rPr>
              <a:t>1. </a:t>
            </a:r>
            <a:r>
              <a:rPr lang="en-US" sz="2400" dirty="0" smtClean="0">
                <a:latin typeface="Bookman Old Style" pitchFamily="18" charset="0"/>
              </a:rPr>
              <a:t>Eradicate extreme poverty and hunger.</a:t>
            </a:r>
          </a:p>
          <a:p>
            <a:pPr marL="0" indent="0" eaLnBrk="1" hangingPunct="1">
              <a:spcBef>
                <a:spcPts val="500"/>
              </a:spcBef>
              <a:buFont typeface="Arial" charset="0"/>
              <a:buNone/>
            </a:pPr>
            <a:r>
              <a:rPr lang="en-US" sz="2400" b="1" dirty="0" smtClean="0">
                <a:latin typeface="Bookman Old Style" pitchFamily="18" charset="0"/>
              </a:rPr>
              <a:t>2. </a:t>
            </a:r>
            <a:r>
              <a:rPr lang="en-US" sz="2400" dirty="0" smtClean="0">
                <a:latin typeface="Bookman Old Style" pitchFamily="18" charset="0"/>
              </a:rPr>
              <a:t>Achieve universal primary education.</a:t>
            </a:r>
          </a:p>
          <a:p>
            <a:pPr marL="0" indent="0" eaLnBrk="1" hangingPunct="1">
              <a:spcBef>
                <a:spcPts val="500"/>
              </a:spcBef>
              <a:buFont typeface="Arial" charset="0"/>
              <a:buNone/>
            </a:pPr>
            <a:r>
              <a:rPr lang="en-US" sz="2400" b="1" dirty="0" smtClean="0">
                <a:latin typeface="Bookman Old Style" pitchFamily="18" charset="0"/>
              </a:rPr>
              <a:t>3. </a:t>
            </a:r>
            <a:r>
              <a:rPr lang="en-US" sz="2400" dirty="0" smtClean="0">
                <a:latin typeface="Bookman Old Style" pitchFamily="18" charset="0"/>
              </a:rPr>
              <a:t>Promote gender equality and empower women.</a:t>
            </a:r>
          </a:p>
          <a:p>
            <a:pPr marL="0" indent="0" eaLnBrk="1" hangingPunct="1">
              <a:spcBef>
                <a:spcPts val="500"/>
              </a:spcBef>
              <a:buFont typeface="Arial" charset="0"/>
              <a:buNone/>
            </a:pPr>
            <a:r>
              <a:rPr lang="en-US" sz="2400" b="1" dirty="0" smtClean="0">
                <a:latin typeface="Bookman Old Style" pitchFamily="18" charset="0"/>
              </a:rPr>
              <a:t>4. </a:t>
            </a:r>
            <a:r>
              <a:rPr lang="en-US" sz="2400" dirty="0" smtClean="0">
                <a:latin typeface="Bookman Old Style" pitchFamily="18" charset="0"/>
              </a:rPr>
              <a:t>Reduce child mortality.</a:t>
            </a:r>
          </a:p>
          <a:p>
            <a:pPr marL="0" indent="0" eaLnBrk="1" hangingPunct="1">
              <a:spcBef>
                <a:spcPts val="500"/>
              </a:spcBef>
              <a:buFont typeface="Arial" charset="0"/>
              <a:buNone/>
            </a:pPr>
            <a:r>
              <a:rPr lang="en-US" sz="2400" b="1" dirty="0" smtClean="0">
                <a:latin typeface="Bookman Old Style" pitchFamily="18" charset="0"/>
              </a:rPr>
              <a:t>5. </a:t>
            </a:r>
            <a:r>
              <a:rPr lang="en-US" sz="2400" dirty="0" smtClean="0">
                <a:latin typeface="Bookman Old Style" pitchFamily="18" charset="0"/>
              </a:rPr>
              <a:t>Improve maternal health.</a:t>
            </a:r>
          </a:p>
          <a:p>
            <a:pPr marL="0" indent="0" eaLnBrk="1" hangingPunct="1">
              <a:spcBef>
                <a:spcPts val="500"/>
              </a:spcBef>
              <a:buFont typeface="Arial" charset="0"/>
              <a:buNone/>
            </a:pPr>
            <a:r>
              <a:rPr lang="en-US" sz="2400" b="1" dirty="0" smtClean="0">
                <a:latin typeface="Bookman Old Style" pitchFamily="18" charset="0"/>
              </a:rPr>
              <a:t>6. </a:t>
            </a:r>
            <a:r>
              <a:rPr lang="en-US" sz="2400" dirty="0" smtClean="0">
                <a:latin typeface="Bookman Old Style" pitchFamily="18" charset="0"/>
              </a:rPr>
              <a:t>Combat HIV/AIDS, malaria, and other diseases.</a:t>
            </a:r>
          </a:p>
          <a:p>
            <a:pPr marL="0" indent="0" eaLnBrk="1" hangingPunct="1">
              <a:spcBef>
                <a:spcPts val="500"/>
              </a:spcBef>
              <a:buFont typeface="Arial" charset="0"/>
              <a:buNone/>
            </a:pPr>
            <a:r>
              <a:rPr lang="en-US" sz="2400" b="1" dirty="0" smtClean="0">
                <a:latin typeface="Bookman Old Style" pitchFamily="18" charset="0"/>
              </a:rPr>
              <a:t>7. </a:t>
            </a:r>
            <a:r>
              <a:rPr lang="en-US" sz="2400" dirty="0" smtClean="0">
                <a:latin typeface="Bookman Old Style" pitchFamily="18" charset="0"/>
              </a:rPr>
              <a:t>Ensure environmental sustainability.</a:t>
            </a:r>
          </a:p>
          <a:p>
            <a:pPr marL="0" indent="0" eaLnBrk="1" hangingPunct="1">
              <a:spcBef>
                <a:spcPts val="500"/>
              </a:spcBef>
              <a:buFont typeface="Arial" charset="0"/>
              <a:buNone/>
            </a:pPr>
            <a:r>
              <a:rPr lang="en-US" sz="2400" b="1" dirty="0" smtClean="0">
                <a:latin typeface="Bookman Old Style" pitchFamily="18" charset="0"/>
              </a:rPr>
              <a:t>8. </a:t>
            </a:r>
            <a:r>
              <a:rPr lang="en-US" sz="2400" dirty="0" smtClean="0">
                <a:latin typeface="Bookman Old Style" pitchFamily="18" charset="0"/>
              </a:rPr>
              <a:t>Develop a global partnership for development</a:t>
            </a:r>
            <a:r>
              <a:rPr lang="en-US" sz="2400" dirty="0" smtClean="0"/>
              <a: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228600" y="381000"/>
            <a:ext cx="8610600" cy="1477328"/>
          </a:xfrm>
          <a:prstGeom prst="rect">
            <a:avLst/>
          </a:prstGeom>
          <a:noFill/>
        </p:spPr>
        <p:txBody>
          <a:bodyPr wrap="square" rtlCol="0">
            <a:spAutoFit/>
          </a:bodyPr>
          <a:lstStyle/>
          <a:p>
            <a:pPr algn="ctr"/>
            <a:r>
              <a:rPr lang="en-US" sz="3600" b="1" dirty="0">
                <a:latin typeface="Bookman Old Style" pitchFamily="18" charset="0"/>
              </a:rPr>
              <a:t>What </a:t>
            </a:r>
            <a:r>
              <a:rPr lang="en-US" sz="3600" b="1" dirty="0" smtClean="0">
                <a:latin typeface="Bookman Old Style" pitchFamily="18" charset="0"/>
              </a:rPr>
              <a:t>Are the Barriers </a:t>
            </a:r>
            <a:r>
              <a:rPr lang="en-US" sz="3600" b="1" dirty="0">
                <a:latin typeface="Bookman Old Style" pitchFamily="18" charset="0"/>
              </a:rPr>
              <a:t>to and the </a:t>
            </a:r>
            <a:r>
              <a:rPr lang="en-US" sz="3600" b="1" dirty="0" smtClean="0">
                <a:latin typeface="Bookman Old Style" pitchFamily="18" charset="0"/>
              </a:rPr>
              <a:t>Costs of Economic Development</a:t>
            </a:r>
            <a:r>
              <a:rPr lang="en-US" sz="3600" b="1" dirty="0">
                <a:latin typeface="Bookman Old Style" pitchFamily="18" charset="0"/>
              </a:rPr>
              <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676400"/>
            <a:ext cx="8229600" cy="838200"/>
          </a:xfrm>
        </p:spPr>
        <p:txBody>
          <a:bodyPr/>
          <a:lstStyle/>
          <a:p>
            <a:pPr algn="l" eaLnBrk="1" hangingPunct="1"/>
            <a:r>
              <a:rPr lang="en-US" sz="3200" b="1" dirty="0" smtClean="0">
                <a:latin typeface="Bookman Old Style" pitchFamily="18" charset="0"/>
              </a:rPr>
              <a:t>Barriers to Economic Development</a:t>
            </a:r>
          </a:p>
        </p:txBody>
      </p:sp>
      <p:sp>
        <p:nvSpPr>
          <p:cNvPr id="55298" name="Content Placeholder 2"/>
          <p:cNvSpPr>
            <a:spLocks noGrp="1"/>
          </p:cNvSpPr>
          <p:nvPr>
            <p:ph idx="1"/>
          </p:nvPr>
        </p:nvSpPr>
        <p:spPr>
          <a:xfrm>
            <a:off x="457200" y="2514600"/>
            <a:ext cx="8229600" cy="3962400"/>
          </a:xfrm>
        </p:spPr>
        <p:txBody>
          <a:bodyPr/>
          <a:lstStyle/>
          <a:p>
            <a:pPr marL="0" indent="0" eaLnBrk="1" hangingPunct="1">
              <a:buNone/>
            </a:pPr>
            <a:r>
              <a:rPr lang="en-US" sz="2800" b="1" dirty="0" smtClean="0">
                <a:latin typeface="Bookman Old Style" pitchFamily="18" charset="0"/>
              </a:rPr>
              <a:t>Social Conditions</a:t>
            </a:r>
          </a:p>
          <a:p>
            <a:pPr eaLnBrk="1" hangingPunct="1"/>
            <a:r>
              <a:rPr lang="en-US" sz="2400" dirty="0" smtClean="0">
                <a:latin typeface="Bookman Old Style" pitchFamily="18" charset="0"/>
              </a:rPr>
              <a:t>High birth rates and low life expectancies at birth, high infant and child mortality rates, lack of access to healthcare, lack of access to education: </a:t>
            </a:r>
            <a:r>
              <a:rPr lang="en-US" sz="2400" b="1" dirty="0" smtClean="0">
                <a:latin typeface="Bookman Old Style" pitchFamily="18" charset="0"/>
              </a:rPr>
              <a:t>trafficking</a:t>
            </a:r>
          </a:p>
          <a:p>
            <a:pPr marL="0" indent="0" eaLnBrk="1" hangingPunct="1">
              <a:buNone/>
            </a:pPr>
            <a:r>
              <a:rPr lang="en-US" sz="2800" b="1" dirty="0" smtClean="0">
                <a:latin typeface="Bookman Old Style" pitchFamily="18" charset="0"/>
              </a:rPr>
              <a:t>Foreign Debt</a:t>
            </a:r>
          </a:p>
          <a:p>
            <a:pPr eaLnBrk="1" hangingPunct="1"/>
            <a:r>
              <a:rPr lang="en-US" sz="2400" b="1" dirty="0" smtClean="0">
                <a:latin typeface="Bookman Old Style" pitchFamily="18" charset="0"/>
              </a:rPr>
              <a:t>structural adjustment loans, neoliberalism </a:t>
            </a:r>
            <a:r>
              <a:rPr lang="en-US" sz="2400" dirty="0" smtClean="0">
                <a:latin typeface="Bookman Old Style" pitchFamily="18" charset="0"/>
              </a:rPr>
              <a:t>(the idea that government intervention into markets is inefficient and undesirable, and should be resisted wherever possible)</a:t>
            </a:r>
            <a:endParaRPr lang="en-US" sz="24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228600" y="381000"/>
            <a:ext cx="8610600" cy="1477328"/>
          </a:xfrm>
          <a:prstGeom prst="rect">
            <a:avLst/>
          </a:prstGeom>
          <a:noFill/>
        </p:spPr>
        <p:txBody>
          <a:bodyPr wrap="square" rtlCol="0">
            <a:spAutoFit/>
          </a:bodyPr>
          <a:lstStyle/>
          <a:p>
            <a:pPr algn="ctr"/>
            <a:r>
              <a:rPr lang="en-US" sz="3600" b="1" dirty="0">
                <a:latin typeface="Bookman Old Style" pitchFamily="18" charset="0"/>
              </a:rPr>
              <a:t>What </a:t>
            </a:r>
            <a:r>
              <a:rPr lang="en-US" sz="3600" b="1" dirty="0" smtClean="0">
                <a:latin typeface="Bookman Old Style" pitchFamily="18" charset="0"/>
              </a:rPr>
              <a:t>Are the Barriers </a:t>
            </a:r>
            <a:r>
              <a:rPr lang="en-US" sz="3600" b="1" dirty="0">
                <a:latin typeface="Bookman Old Style" pitchFamily="18" charset="0"/>
              </a:rPr>
              <a:t>to and the </a:t>
            </a:r>
            <a:r>
              <a:rPr lang="en-US" sz="3600" b="1" dirty="0" smtClean="0">
                <a:latin typeface="Bookman Old Style" pitchFamily="18" charset="0"/>
              </a:rPr>
              <a:t>Costs of Economic Development</a:t>
            </a:r>
            <a:r>
              <a:rPr lang="en-US" sz="3600" b="1" dirty="0">
                <a:latin typeface="Bookman Old Style" pitchFamily="18" charset="0"/>
              </a:rPr>
              <a: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76238" y="0"/>
            <a:ext cx="8229600" cy="1143000"/>
          </a:xfrm>
        </p:spPr>
        <p:txBody>
          <a:bodyPr/>
          <a:lstStyle/>
          <a:p>
            <a:pPr eaLnBrk="1" hangingPunct="1"/>
            <a:r>
              <a:rPr lang="en-US" sz="3600" dirty="0" smtClean="0">
                <a:latin typeface="Bookman Old Style" pitchFamily="18" charset="0"/>
              </a:rPr>
              <a:t>Field Note</a:t>
            </a:r>
          </a:p>
        </p:txBody>
      </p:sp>
      <p:sp>
        <p:nvSpPr>
          <p:cNvPr id="56323" name="TextBox 3"/>
          <p:cNvSpPr txBox="1">
            <a:spLocks noChangeArrowheads="1"/>
          </p:cNvSpPr>
          <p:nvPr/>
        </p:nvSpPr>
        <p:spPr bwMode="auto">
          <a:xfrm>
            <a:off x="457200" y="1066800"/>
            <a:ext cx="3733800" cy="5016759"/>
          </a:xfrm>
          <a:prstGeom prst="rect">
            <a:avLst/>
          </a:prstGeom>
          <a:noFill/>
          <a:ln w="9525">
            <a:noFill/>
            <a:miter lim="800000"/>
            <a:headEnd/>
            <a:tailEnd/>
          </a:ln>
        </p:spPr>
        <p:txBody>
          <a:bodyPr wrap="square">
            <a:spAutoFit/>
          </a:bodyPr>
          <a:lstStyle/>
          <a:p>
            <a:pPr algn="just"/>
            <a:r>
              <a:rPr lang="en-US" sz="1600" dirty="0">
                <a:latin typeface="Bookman Old Style"/>
                <a:cs typeface="Bookman Old Style"/>
              </a:rPr>
              <a:t>“Arriving in Argentina during the political and economic</a:t>
            </a:r>
          </a:p>
          <a:p>
            <a:pPr algn="just"/>
            <a:r>
              <a:rPr lang="en-US" sz="1600" dirty="0">
                <a:latin typeface="Bookman Old Style"/>
                <a:cs typeface="Bookman Old Style"/>
              </a:rPr>
              <a:t>upheavals that had begun in 2001, I saw signs of dislocation and trouble everywhere. Beggars pursued pedestrians on the once-fashionable </a:t>
            </a:r>
            <a:r>
              <a:rPr lang="en-US" sz="1600" dirty="0" err="1">
                <a:latin typeface="Bookman Old Style"/>
                <a:cs typeface="Bookman Old Style"/>
              </a:rPr>
              <a:t>Avenida</a:t>
            </a:r>
            <a:r>
              <a:rPr lang="en-US" sz="1600" dirty="0">
                <a:latin typeface="Bookman Old Style"/>
                <a:cs typeface="Bookman Old Style"/>
              </a:rPr>
              <a:t> Florida. Banks had installed protective shutters against angry crowds demanding return of their frozen and devalued deposits. A bus trip on the Patagonian Highway turned into an adventure when masked protesters carrying rocks and burning rags stopped vehicles and threatened their occupants. Newspapers carried reports of starvation in Tucumán Province—in a country capable of producing seven times the food its population needs.”</a:t>
            </a:r>
          </a:p>
        </p:txBody>
      </p:sp>
      <p:cxnSp>
        <p:nvCxnSpPr>
          <p:cNvPr id="6" name="Straight Connector 5"/>
          <p:cNvCxnSpPr/>
          <p:nvPr/>
        </p:nvCxnSpPr>
        <p:spPr>
          <a:xfrm>
            <a:off x="381000" y="9144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0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524000"/>
            <a:ext cx="4435985" cy="31242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457200" y="2667000"/>
            <a:ext cx="8229600" cy="3581400"/>
          </a:xfrm>
        </p:spPr>
        <p:txBody>
          <a:bodyPr/>
          <a:lstStyle/>
          <a:p>
            <a:pPr marL="0" indent="0" eaLnBrk="1" hangingPunct="1">
              <a:buNone/>
            </a:pPr>
            <a:r>
              <a:rPr lang="en-US" sz="2800" b="1" dirty="0" smtClean="0">
                <a:latin typeface="Bookman Old Style" pitchFamily="18" charset="0"/>
              </a:rPr>
              <a:t>Disease</a:t>
            </a:r>
          </a:p>
          <a:p>
            <a:pPr eaLnBrk="1" hangingPunct="1"/>
            <a:r>
              <a:rPr lang="en-US" sz="2400" dirty="0" smtClean="0">
                <a:latin typeface="Bookman Old Style" pitchFamily="18" charset="0"/>
              </a:rPr>
              <a:t>Those living in the global economic periphery experience comparatively high rates of disease and a corresponding lack of adequate health care:</a:t>
            </a:r>
          </a:p>
          <a:p>
            <a:pPr lvl="1" eaLnBrk="1" hangingPunct="1">
              <a:buFont typeface="Arial"/>
              <a:buChar char="•"/>
            </a:pPr>
            <a:r>
              <a:rPr lang="en-US" sz="2400" b="1" dirty="0" smtClean="0">
                <a:latin typeface="Bookman Old Style" pitchFamily="18" charset="0"/>
              </a:rPr>
              <a:t>Vectored diseases: </a:t>
            </a:r>
            <a:r>
              <a:rPr lang="en-US" sz="2400" dirty="0" smtClean="0">
                <a:latin typeface="Bookman Old Style" pitchFamily="18" charset="0"/>
              </a:rPr>
              <a:t>those spread by one host (person) to another by an intermediate host or vector</a:t>
            </a:r>
          </a:p>
          <a:p>
            <a:pPr lvl="1" eaLnBrk="1" hangingPunct="1">
              <a:buFont typeface="Arial"/>
              <a:buChar char="•"/>
            </a:pPr>
            <a:r>
              <a:rPr lang="en-US" sz="2400" b="1" dirty="0" smtClean="0">
                <a:latin typeface="Bookman Old Style" pitchFamily="18" charset="0"/>
              </a:rPr>
              <a:t>Malaria</a:t>
            </a:r>
            <a:r>
              <a:rPr lang="en-US" sz="2400" dirty="0" smtClean="0">
                <a:latin typeface="Bookman Old Style" pitchFamily="18" charset="0"/>
              </a:rPr>
              <a:t>: the “silent tsunami”</a:t>
            </a:r>
          </a:p>
          <a:p>
            <a:pPr lvl="1" eaLnBrk="1" hangingPunct="1"/>
            <a:endParaRPr lang="en-US" sz="24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1752600"/>
            <a:ext cx="8229600" cy="838200"/>
          </a:xfrm>
        </p:spPr>
        <p:txBody>
          <a:bodyPr/>
          <a:lstStyle/>
          <a:p>
            <a:pPr algn="l" eaLnBrk="1" hangingPunct="1"/>
            <a:r>
              <a:rPr lang="en-US" sz="3200" b="1" dirty="0" smtClean="0">
                <a:latin typeface="Bookman Old Style" pitchFamily="18" charset="0"/>
              </a:rPr>
              <a:t>Barriers to Economic Development</a:t>
            </a:r>
          </a:p>
        </p:txBody>
      </p:sp>
      <p:sp>
        <p:nvSpPr>
          <p:cNvPr id="5" name="TextBox 4"/>
          <p:cNvSpPr txBox="1"/>
          <p:nvPr/>
        </p:nvSpPr>
        <p:spPr>
          <a:xfrm>
            <a:off x="228600" y="381000"/>
            <a:ext cx="8610600" cy="1477328"/>
          </a:xfrm>
          <a:prstGeom prst="rect">
            <a:avLst/>
          </a:prstGeom>
          <a:noFill/>
        </p:spPr>
        <p:txBody>
          <a:bodyPr wrap="square" rtlCol="0">
            <a:spAutoFit/>
          </a:bodyPr>
          <a:lstStyle/>
          <a:p>
            <a:pPr algn="ctr"/>
            <a:r>
              <a:rPr lang="en-US" sz="3600" b="1" dirty="0">
                <a:latin typeface="Bookman Old Style" pitchFamily="18" charset="0"/>
              </a:rPr>
              <a:t>What </a:t>
            </a:r>
            <a:r>
              <a:rPr lang="en-US" sz="3600" b="1" dirty="0" smtClean="0">
                <a:latin typeface="Bookman Old Style" pitchFamily="18" charset="0"/>
              </a:rPr>
              <a:t>Are the Barriers </a:t>
            </a:r>
            <a:r>
              <a:rPr lang="en-US" sz="3600" b="1" dirty="0">
                <a:latin typeface="Bookman Old Style" pitchFamily="18" charset="0"/>
              </a:rPr>
              <a:t>to and the </a:t>
            </a:r>
            <a:r>
              <a:rPr lang="en-US" sz="3600" b="1" dirty="0" smtClean="0">
                <a:latin typeface="Bookman Old Style" pitchFamily="18" charset="0"/>
              </a:rPr>
              <a:t>Costs of Economic Development</a:t>
            </a:r>
            <a:r>
              <a:rPr lang="en-US" sz="3600" b="1" dirty="0">
                <a:latin typeface="Bookman Old Style" pitchFamily="18" charset="0"/>
              </a:rPr>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lstStyle/>
          <a:p>
            <a:pPr marL="0" indent="0" eaLnBrk="1" hangingPunct="1">
              <a:buNone/>
              <a:defRPr/>
            </a:pPr>
            <a:r>
              <a:rPr lang="en-US" sz="2800" b="1" dirty="0">
                <a:latin typeface="Bookman Old Style" pitchFamily="18" charset="0"/>
              </a:rPr>
              <a:t>Political Corruption and </a:t>
            </a:r>
            <a:r>
              <a:rPr lang="en-US" sz="2800" b="1" dirty="0" smtClean="0">
                <a:latin typeface="Bookman Old Style" pitchFamily="18" charset="0"/>
              </a:rPr>
              <a:t>Instability </a:t>
            </a:r>
          </a:p>
          <a:p>
            <a:pPr lvl="1" eaLnBrk="1" hangingPunct="1">
              <a:buFont typeface="Arial"/>
              <a:buChar char="•"/>
              <a:defRPr/>
            </a:pPr>
            <a:r>
              <a:rPr lang="en-US" sz="2400" dirty="0" smtClean="0">
                <a:latin typeface="Bookman Old Style" pitchFamily="18" charset="0"/>
              </a:rPr>
              <a:t>Can greatly impede </a:t>
            </a:r>
            <a:r>
              <a:rPr lang="en-US" sz="2400" dirty="0">
                <a:latin typeface="Bookman Old Style" pitchFamily="18" charset="0"/>
              </a:rPr>
              <a:t>economic </a:t>
            </a:r>
            <a:r>
              <a:rPr lang="en-US" sz="2400" dirty="0" smtClean="0">
                <a:latin typeface="Bookman Old Style" pitchFamily="18" charset="0"/>
              </a:rPr>
              <a:t>development.</a:t>
            </a:r>
          </a:p>
          <a:p>
            <a:pPr lvl="1" eaLnBrk="1" hangingPunct="1">
              <a:buFont typeface="Arial"/>
              <a:buChar char="•"/>
              <a:defRPr/>
            </a:pPr>
            <a:r>
              <a:rPr lang="en-US" sz="2400" dirty="0" smtClean="0">
                <a:latin typeface="Bookman Old Style" pitchFamily="18" charset="0"/>
              </a:rPr>
              <a:t>In peripheral </a:t>
            </a:r>
            <a:r>
              <a:rPr lang="en-US" sz="2400" dirty="0">
                <a:latin typeface="Bookman Old Style" pitchFamily="18" charset="0"/>
              </a:rPr>
              <a:t>countries, a wide </a:t>
            </a:r>
            <a:r>
              <a:rPr lang="en-US" sz="2400" dirty="0" smtClean="0">
                <a:latin typeface="Bookman Old Style" pitchFamily="18" charset="0"/>
              </a:rPr>
              <a:t>divide </a:t>
            </a:r>
            <a:r>
              <a:rPr lang="en-US" sz="2400" dirty="0">
                <a:latin typeface="Bookman Old Style" pitchFamily="18" charset="0"/>
              </a:rPr>
              <a:t>often exists </a:t>
            </a:r>
            <a:r>
              <a:rPr lang="en-US" sz="2400" dirty="0" smtClean="0">
                <a:latin typeface="Bookman Old Style" pitchFamily="18" charset="0"/>
              </a:rPr>
              <a:t>between the </a:t>
            </a:r>
            <a:r>
              <a:rPr lang="en-US" sz="2400" dirty="0">
                <a:latin typeface="Bookman Old Style" pitchFamily="18" charset="0"/>
              </a:rPr>
              <a:t>very wealthy and the poorest of the </a:t>
            </a:r>
            <a:r>
              <a:rPr lang="en-US" sz="2400" dirty="0" smtClean="0">
                <a:latin typeface="Bookman Old Style" pitchFamily="18" charset="0"/>
              </a:rPr>
              <a:t>poor.</a:t>
            </a:r>
          </a:p>
          <a:p>
            <a:pPr lvl="1" eaLnBrk="1" hangingPunct="1">
              <a:buFont typeface="Arial"/>
              <a:buChar char="•"/>
              <a:defRPr/>
            </a:pPr>
            <a:r>
              <a:rPr lang="en-US" sz="2400" dirty="0">
                <a:latin typeface="Bookman Old Style" pitchFamily="18" charset="0"/>
              </a:rPr>
              <a:t>Countries of the core have established </a:t>
            </a:r>
            <a:r>
              <a:rPr lang="en-US" sz="2400" dirty="0" smtClean="0">
                <a:latin typeface="Bookman Old Style" pitchFamily="18" charset="0"/>
              </a:rPr>
              <a:t>democracies for themselves </a:t>
            </a:r>
            <a:r>
              <a:rPr lang="en-US" sz="2400" dirty="0">
                <a:latin typeface="Bookman Old Style" pitchFamily="18" charset="0"/>
              </a:rPr>
              <a:t>b</a:t>
            </a:r>
            <a:r>
              <a:rPr lang="en-US" sz="2400" dirty="0" smtClean="0">
                <a:latin typeface="Bookman Old Style" pitchFamily="18" charset="0"/>
              </a:rPr>
              <a:t>ut </a:t>
            </a:r>
            <a:r>
              <a:rPr lang="en-US" sz="2400" dirty="0">
                <a:latin typeface="Bookman Old Style" pitchFamily="18" charset="0"/>
              </a:rPr>
              <a:t>countries </a:t>
            </a:r>
            <a:r>
              <a:rPr lang="en-US" sz="2400" dirty="0" smtClean="0">
                <a:latin typeface="Bookman Old Style" pitchFamily="18" charset="0"/>
              </a:rPr>
              <a:t>in the </a:t>
            </a:r>
            <a:r>
              <a:rPr lang="en-US" sz="2400" dirty="0">
                <a:latin typeface="Bookman Old Style" pitchFamily="18" charset="0"/>
              </a:rPr>
              <a:t>periphery and semiperiphery have had a much </a:t>
            </a:r>
            <a:r>
              <a:rPr lang="en-US" sz="2400" dirty="0" smtClean="0">
                <a:latin typeface="Bookman Old Style" pitchFamily="18" charset="0"/>
              </a:rPr>
              <a:t>harder time </a:t>
            </a:r>
            <a:r>
              <a:rPr lang="en-US" sz="2400" dirty="0">
                <a:latin typeface="Bookman Old Style" pitchFamily="18" charset="0"/>
              </a:rPr>
              <a:t>establishing and maintaining democracies</a:t>
            </a:r>
            <a:r>
              <a:rPr lang="en-US" sz="2400" dirty="0" smtClean="0">
                <a:latin typeface="Bookman Old Style" pitchFamily="18" charset="0"/>
              </a:rPr>
              <a:t>.</a:t>
            </a:r>
          </a:p>
          <a:p>
            <a:pPr lvl="1" eaLnBrk="1" hangingPunct="1">
              <a:buFont typeface="Arial"/>
              <a:buChar char="•"/>
              <a:defRPr/>
            </a:pPr>
            <a:r>
              <a:rPr lang="en-US" sz="2400" dirty="0">
                <a:latin typeface="Bookman Old Style" pitchFamily="18" charset="0"/>
              </a:rPr>
              <a:t>In places where poverty is rampant, politicians </a:t>
            </a:r>
            <a:r>
              <a:rPr lang="en-US" sz="2400" dirty="0" smtClean="0">
                <a:latin typeface="Bookman Old Style" pitchFamily="18" charset="0"/>
              </a:rPr>
              <a:t>often become </a:t>
            </a:r>
            <a:r>
              <a:rPr lang="en-US" sz="2400" dirty="0">
                <a:latin typeface="Bookman Old Style" pitchFamily="18" charset="0"/>
              </a:rPr>
              <a:t>corrupt, misusing aid and exacerbating the </a:t>
            </a:r>
            <a:r>
              <a:rPr lang="en-US" sz="2400" dirty="0" smtClean="0">
                <a:latin typeface="Bookman Old Style" pitchFamily="18" charset="0"/>
              </a:rPr>
              <a:t>plight of </a:t>
            </a:r>
            <a:r>
              <a:rPr lang="en-US" sz="2400" dirty="0">
                <a:latin typeface="Bookman Old Style" pitchFamily="18" charset="0"/>
              </a:rPr>
              <a:t>the </a:t>
            </a:r>
            <a:r>
              <a:rPr lang="en-US" sz="2400" dirty="0" smtClean="0">
                <a:latin typeface="Bookman Old Style" pitchFamily="18" charset="0"/>
              </a:rPr>
              <a:t>poor.</a:t>
            </a:r>
          </a:p>
          <a:p>
            <a:pPr lvl="1" eaLnBrk="1" hangingPunct="1">
              <a:buFont typeface="Arial"/>
              <a:buChar char="•"/>
              <a:defRPr/>
            </a:pPr>
            <a:r>
              <a:rPr lang="en-US" sz="2400" dirty="0" smtClean="0">
                <a:latin typeface="Bookman Old Style" pitchFamily="18" charset="0"/>
              </a:rPr>
              <a:t>In low-income countries</a:t>
            </a:r>
            <a:r>
              <a:rPr lang="en-US" sz="2400" dirty="0">
                <a:latin typeface="Bookman Old Style" pitchFamily="18" charset="0"/>
              </a:rPr>
              <a:t>, corrupt leaders can stay in power for </a:t>
            </a:r>
            <a:r>
              <a:rPr lang="en-US" sz="2400" dirty="0" smtClean="0">
                <a:latin typeface="Bookman Old Style" pitchFamily="18" charset="0"/>
              </a:rPr>
              <a:t>decades.</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676400"/>
            <a:ext cx="7696200" cy="731838"/>
          </a:xfrm>
        </p:spPr>
        <p:txBody>
          <a:bodyPr/>
          <a:lstStyle/>
          <a:p>
            <a:pPr algn="l" eaLnBrk="1" hangingPunct="1"/>
            <a:r>
              <a:rPr lang="en-US" sz="3200" b="1" dirty="0" smtClean="0">
                <a:latin typeface="Bookman Old Style" pitchFamily="18" charset="0"/>
              </a:rPr>
              <a:t>Costs of Economic Development</a:t>
            </a:r>
          </a:p>
        </p:txBody>
      </p:sp>
      <p:sp>
        <p:nvSpPr>
          <p:cNvPr id="60418" name="Content Placeholder 2"/>
          <p:cNvSpPr>
            <a:spLocks noGrp="1"/>
          </p:cNvSpPr>
          <p:nvPr>
            <p:ph idx="1"/>
          </p:nvPr>
        </p:nvSpPr>
        <p:spPr>
          <a:xfrm>
            <a:off x="457200" y="2438400"/>
            <a:ext cx="8229600" cy="4267200"/>
          </a:xfrm>
        </p:spPr>
        <p:txBody>
          <a:bodyPr/>
          <a:lstStyle/>
          <a:p>
            <a:pPr marL="0" indent="0" eaLnBrk="1" hangingPunct="1">
              <a:buNone/>
            </a:pPr>
            <a:r>
              <a:rPr lang="en-US" sz="2800" b="1" dirty="0" smtClean="0">
                <a:latin typeface="Bookman Old Style" pitchFamily="18" charset="0"/>
              </a:rPr>
              <a:t>Industrialization</a:t>
            </a:r>
          </a:p>
          <a:p>
            <a:pPr eaLnBrk="1" hangingPunct="1"/>
            <a:r>
              <a:rPr lang="en-US" sz="2400" b="1" dirty="0" smtClean="0">
                <a:latin typeface="Bookman Old Style" pitchFamily="18" charset="0"/>
              </a:rPr>
              <a:t>Export processing zones (EPZs) </a:t>
            </a:r>
            <a:r>
              <a:rPr lang="en-US" sz="2400" dirty="0" smtClean="0">
                <a:latin typeface="Bookman Old Style" pitchFamily="18" charset="0"/>
              </a:rPr>
              <a:t>offer favorable tax, regulatory, and trade arrangements to foreign firms.</a:t>
            </a:r>
          </a:p>
          <a:p>
            <a:pPr eaLnBrk="1" hangingPunct="1"/>
            <a:r>
              <a:rPr lang="en-US" sz="2400" dirty="0" smtClean="0">
                <a:latin typeface="Bookman Old Style" pitchFamily="18" charset="0"/>
              </a:rPr>
              <a:t>Mexican </a:t>
            </a:r>
            <a:r>
              <a:rPr lang="en-US" sz="2400" b="1" dirty="0" smtClean="0">
                <a:latin typeface="Bookman Old Style" pitchFamily="18" charset="0"/>
              </a:rPr>
              <a:t>maquiladoras</a:t>
            </a:r>
          </a:p>
          <a:p>
            <a:pPr eaLnBrk="1" hangingPunct="1"/>
            <a:r>
              <a:rPr lang="en-US" sz="2400" b="1" dirty="0" smtClean="0">
                <a:latin typeface="Bookman Old Style" pitchFamily="18" charset="0"/>
              </a:rPr>
              <a:t>Special economic zones </a:t>
            </a:r>
            <a:r>
              <a:rPr lang="en-US" sz="2400" dirty="0" smtClean="0">
                <a:latin typeface="Bookman Old Style" pitchFamily="18" charset="0"/>
              </a:rPr>
              <a:t>of China</a:t>
            </a:r>
          </a:p>
          <a:p>
            <a:pPr eaLnBrk="1" hangingPunct="1"/>
            <a:r>
              <a:rPr lang="en-US" sz="2400" dirty="0" smtClean="0">
                <a:latin typeface="Bookman Old Style" pitchFamily="18" charset="0"/>
              </a:rPr>
              <a:t>In 1992, the United States, Mexico, and Canada established the </a:t>
            </a:r>
            <a:r>
              <a:rPr lang="en-US" sz="2400" b="1" dirty="0" smtClean="0">
                <a:latin typeface="Bookman Old Style" pitchFamily="18" charset="0"/>
              </a:rPr>
              <a:t>North American Free Trade Agreement (NAFTA)</a:t>
            </a:r>
            <a:r>
              <a:rPr lang="en-US" sz="2400" dirty="0" smtClean="0">
                <a:latin typeface="Bookman Old Style" pitchFamily="18" charset="0"/>
              </a:rPr>
              <a:t>, which prompted further industrialization of the border region.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228600" y="381000"/>
            <a:ext cx="8610600" cy="1477328"/>
          </a:xfrm>
          <a:prstGeom prst="rect">
            <a:avLst/>
          </a:prstGeom>
          <a:noFill/>
        </p:spPr>
        <p:txBody>
          <a:bodyPr wrap="square" rtlCol="0">
            <a:spAutoFit/>
          </a:bodyPr>
          <a:lstStyle/>
          <a:p>
            <a:pPr algn="ctr"/>
            <a:r>
              <a:rPr lang="en-US" sz="3600" b="1" dirty="0">
                <a:latin typeface="Bookman Old Style" pitchFamily="18" charset="0"/>
              </a:rPr>
              <a:t>What </a:t>
            </a:r>
            <a:r>
              <a:rPr lang="en-US" sz="3600" b="1" dirty="0" smtClean="0">
                <a:latin typeface="Bookman Old Style" pitchFamily="18" charset="0"/>
              </a:rPr>
              <a:t>Are the Barriers </a:t>
            </a:r>
            <a:r>
              <a:rPr lang="en-US" sz="3600" b="1" dirty="0">
                <a:latin typeface="Bookman Old Style" pitchFamily="18" charset="0"/>
              </a:rPr>
              <a:t>to and the </a:t>
            </a:r>
            <a:r>
              <a:rPr lang="en-US" sz="3600" b="1" dirty="0" smtClean="0">
                <a:latin typeface="Bookman Old Style" pitchFamily="18" charset="0"/>
              </a:rPr>
              <a:t>Costs of Economic Development</a:t>
            </a:r>
            <a:r>
              <a:rPr lang="en-US" sz="3600" b="1" dirty="0">
                <a:latin typeface="Bookman Old Style" pitchFamily="18" charset="0"/>
              </a:rPr>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10e_fig_10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72896"/>
            <a:ext cx="8534400" cy="4261104"/>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5867400"/>
          </a:xfrm>
        </p:spPr>
        <p:txBody>
          <a:bodyPr/>
          <a:lstStyle/>
          <a:p>
            <a:pPr marL="0" indent="0" eaLnBrk="1" hangingPunct="1">
              <a:buNone/>
              <a:defRPr/>
            </a:pPr>
            <a:r>
              <a:rPr lang="en-US" sz="2800" b="1" dirty="0" smtClean="0">
                <a:latin typeface="Bookman Old Style" pitchFamily="18" charset="0"/>
              </a:rPr>
              <a:t>Agriculture</a:t>
            </a:r>
            <a:endParaRPr lang="en-US" sz="2400" dirty="0" smtClean="0">
              <a:latin typeface="Bookman Old Style" pitchFamily="18" charset="0"/>
            </a:endParaRPr>
          </a:p>
          <a:p>
            <a:pPr eaLnBrk="1" hangingPunct="1">
              <a:buFont typeface="Arial"/>
              <a:buChar char="•"/>
              <a:defRPr/>
            </a:pPr>
            <a:r>
              <a:rPr lang="en-US" sz="2400" dirty="0">
                <a:latin typeface="Bookman Old Style" pitchFamily="18" charset="0"/>
              </a:rPr>
              <a:t>In peripheral countries, agriculture typically </a:t>
            </a:r>
            <a:r>
              <a:rPr lang="en-US" sz="2400" dirty="0" smtClean="0">
                <a:latin typeface="Bookman Old Style" pitchFamily="18" charset="0"/>
              </a:rPr>
              <a:t>focuses on </a:t>
            </a:r>
            <a:r>
              <a:rPr lang="en-US" sz="2400" dirty="0">
                <a:latin typeface="Bookman Old Style" pitchFamily="18" charset="0"/>
              </a:rPr>
              <a:t>personal consumption or on production for a </a:t>
            </a:r>
            <a:r>
              <a:rPr lang="en-US" sz="2400" dirty="0" smtClean="0">
                <a:latin typeface="Bookman Old Style" pitchFamily="18" charset="0"/>
              </a:rPr>
              <a:t>large </a:t>
            </a:r>
            <a:r>
              <a:rPr lang="en-US" sz="2400" dirty="0">
                <a:latin typeface="Bookman Old Style" pitchFamily="18" charset="0"/>
              </a:rPr>
              <a:t>agricultural </a:t>
            </a:r>
            <a:r>
              <a:rPr lang="en-US" sz="2400" dirty="0" smtClean="0">
                <a:latin typeface="Bookman Old Style" pitchFamily="18" charset="0"/>
              </a:rPr>
              <a:t>conglomerate.</a:t>
            </a:r>
          </a:p>
          <a:p>
            <a:pPr eaLnBrk="1" hangingPunct="1">
              <a:buFont typeface="Arial"/>
              <a:buChar char="•"/>
              <a:defRPr/>
            </a:pPr>
            <a:r>
              <a:rPr lang="en-US" sz="2400" dirty="0">
                <a:latin typeface="Bookman Old Style" pitchFamily="18" charset="0"/>
              </a:rPr>
              <a:t>Little is produced for </a:t>
            </a:r>
            <a:r>
              <a:rPr lang="en-US" sz="2400" dirty="0" smtClean="0">
                <a:latin typeface="Bookman Old Style" pitchFamily="18" charset="0"/>
              </a:rPr>
              <a:t>the local </a:t>
            </a:r>
            <a:r>
              <a:rPr lang="en-US" sz="2400" dirty="0">
                <a:latin typeface="Bookman Old Style" pitchFamily="18" charset="0"/>
              </a:rPr>
              <a:t>marketplace because distribution </a:t>
            </a:r>
            <a:r>
              <a:rPr lang="en-US" sz="2400" dirty="0" smtClean="0">
                <a:latin typeface="Bookman Old Style" pitchFamily="18" charset="0"/>
              </a:rPr>
              <a:t>systems </a:t>
            </a:r>
            <a:r>
              <a:rPr lang="en-US" sz="2400" dirty="0">
                <a:latin typeface="Bookman Old Style" pitchFamily="18" charset="0"/>
              </a:rPr>
              <a:t>are </a:t>
            </a:r>
            <a:r>
              <a:rPr lang="en-US" sz="2400" dirty="0" smtClean="0">
                <a:latin typeface="Bookman Old Style" pitchFamily="18" charset="0"/>
              </a:rPr>
              <a:t>poorly organized.</a:t>
            </a:r>
          </a:p>
          <a:p>
            <a:pPr eaLnBrk="1" hangingPunct="1">
              <a:buFont typeface="Arial"/>
              <a:buChar char="•"/>
              <a:defRPr/>
            </a:pPr>
            <a:r>
              <a:rPr lang="en-US" sz="2400" dirty="0">
                <a:latin typeface="Bookman Old Style" pitchFamily="18" charset="0"/>
              </a:rPr>
              <a:t>On the farms in the periphery, yields per unit area </a:t>
            </a:r>
            <a:r>
              <a:rPr lang="en-US" sz="2400" dirty="0" smtClean="0">
                <a:latin typeface="Bookman Old Style" pitchFamily="18" charset="0"/>
              </a:rPr>
              <a:t>are low</a:t>
            </a:r>
            <a:r>
              <a:rPr lang="en-US" sz="2400" dirty="0">
                <a:latin typeface="Bookman Old Style" pitchFamily="18" charset="0"/>
              </a:rPr>
              <a:t>, subsistence modes of life prevail, and many </a:t>
            </a:r>
            <a:r>
              <a:rPr lang="en-US" sz="2400" dirty="0" smtClean="0">
                <a:latin typeface="Bookman Old Style" pitchFamily="18" charset="0"/>
              </a:rPr>
              <a:t>families are constantly </a:t>
            </a:r>
            <a:r>
              <a:rPr lang="en-US" sz="2400" dirty="0">
                <a:latin typeface="Bookman Old Style" pitchFamily="18" charset="0"/>
              </a:rPr>
              <a:t>in </a:t>
            </a:r>
            <a:r>
              <a:rPr lang="en-US" sz="2400" dirty="0" smtClean="0">
                <a:latin typeface="Bookman Old Style" pitchFamily="18" charset="0"/>
              </a:rPr>
              <a:t>debt.</a:t>
            </a:r>
          </a:p>
          <a:p>
            <a:pPr eaLnBrk="1" hangingPunct="1">
              <a:buFont typeface="Arial"/>
              <a:buChar char="•"/>
              <a:defRPr/>
            </a:pPr>
            <a:r>
              <a:rPr lang="en-US" sz="2400" b="1" dirty="0" smtClean="0">
                <a:latin typeface="Bookman Old Style" pitchFamily="18" charset="0"/>
              </a:rPr>
              <a:t>Desertification </a:t>
            </a:r>
            <a:r>
              <a:rPr lang="en-US" sz="2400" dirty="0">
                <a:latin typeface="Bookman Old Style" pitchFamily="18" charset="0"/>
              </a:rPr>
              <a:t>is more </a:t>
            </a:r>
            <a:r>
              <a:rPr lang="en-US" sz="2400" dirty="0" smtClean="0">
                <a:latin typeface="Bookman Old Style" pitchFamily="18" charset="0"/>
              </a:rPr>
              <a:t>often exacerbated </a:t>
            </a:r>
            <a:r>
              <a:rPr lang="en-US" sz="2400" dirty="0">
                <a:latin typeface="Bookman Old Style" pitchFamily="18" charset="0"/>
              </a:rPr>
              <a:t>by humans destroying </a:t>
            </a:r>
            <a:r>
              <a:rPr lang="en-US" sz="2400" dirty="0" smtClean="0">
                <a:latin typeface="Bookman Old Style" pitchFamily="18" charset="0"/>
              </a:rPr>
              <a:t>vegetation </a:t>
            </a:r>
            <a:r>
              <a:rPr lang="en-US" sz="2400" dirty="0">
                <a:latin typeface="Bookman Old Style" pitchFamily="18" charset="0"/>
              </a:rPr>
              <a:t>and </a:t>
            </a:r>
            <a:r>
              <a:rPr lang="en-US" sz="2400" dirty="0" smtClean="0">
                <a:latin typeface="Bookman Old Style" pitchFamily="18" charset="0"/>
              </a:rPr>
              <a:t>eroding</a:t>
            </a:r>
            <a:r>
              <a:rPr lang="en-US" sz="2400" dirty="0">
                <a:latin typeface="Bookman Old Style" pitchFamily="18" charset="0"/>
              </a:rPr>
              <a:t> </a:t>
            </a:r>
            <a:r>
              <a:rPr lang="en-US" sz="2400" dirty="0" smtClean="0">
                <a:latin typeface="Bookman Old Style" pitchFamily="18" charset="0"/>
              </a:rPr>
              <a:t>soils </a:t>
            </a:r>
            <a:r>
              <a:rPr lang="en-US" sz="2400" dirty="0">
                <a:latin typeface="Bookman Old Style" pitchFamily="18" charset="0"/>
              </a:rPr>
              <a:t>through the overuse of lands for livestock </a:t>
            </a:r>
            <a:r>
              <a:rPr lang="en-US" sz="2400" dirty="0" smtClean="0">
                <a:latin typeface="Bookman Old Style" pitchFamily="18" charset="0"/>
              </a:rPr>
              <a:t>grazing or </a:t>
            </a:r>
            <a:r>
              <a:rPr lang="en-US" sz="2400" dirty="0">
                <a:latin typeface="Bookman Old Style" pitchFamily="18" charset="0"/>
              </a:rPr>
              <a:t>crop </a:t>
            </a:r>
            <a:r>
              <a:rPr lang="en-US" sz="2400" dirty="0" smtClean="0">
                <a:latin typeface="Bookman Old Style" pitchFamily="18" charset="0"/>
              </a:rPr>
              <a:t>production.</a:t>
            </a:r>
          </a:p>
          <a:p>
            <a:pPr eaLnBrk="1" hangingPunct="1">
              <a:buFont typeface="Arial"/>
              <a:buChar char="•"/>
              <a:defRPr/>
            </a:pPr>
            <a:r>
              <a:rPr lang="en-US" sz="2400" dirty="0" smtClean="0">
                <a:latin typeface="Bookman Old Style" pitchFamily="18" charset="0"/>
              </a:rPr>
              <a:t>Africa has been hit hardest by desertification.</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457200" y="152400"/>
            <a:ext cx="8229600" cy="6324600"/>
          </a:xfrm>
        </p:spPr>
        <p:txBody>
          <a:bodyPr/>
          <a:lstStyle/>
          <a:p>
            <a:pPr marL="0" indent="0" eaLnBrk="1" hangingPunct="1">
              <a:buNone/>
            </a:pPr>
            <a:r>
              <a:rPr lang="en-US" sz="2800" b="1" dirty="0" smtClean="0">
                <a:latin typeface="Bookman Old Style" pitchFamily="18" charset="0"/>
              </a:rPr>
              <a:t>Tourism</a:t>
            </a:r>
          </a:p>
          <a:p>
            <a:pPr eaLnBrk="1" hangingPunct="1"/>
            <a:r>
              <a:rPr lang="en-US" sz="2400" dirty="0" smtClean="0">
                <a:latin typeface="Bookman Old Style" pitchFamily="18" charset="0"/>
              </a:rPr>
              <a:t>Now one of the major industries in the world and has surpassed oil in its overall economic value.</a:t>
            </a:r>
          </a:p>
          <a:p>
            <a:pPr eaLnBrk="1" hangingPunct="1"/>
            <a:r>
              <a:rPr lang="en-US" sz="2400" dirty="0" smtClean="0">
                <a:latin typeface="Bookman Old Style" pitchFamily="18" charset="0"/>
              </a:rPr>
              <a:t>To develop tourism, the “host” country must make a substantial investment.</a:t>
            </a:r>
          </a:p>
          <a:p>
            <a:pPr eaLnBrk="1" hangingPunct="1"/>
            <a:r>
              <a:rPr lang="en-US" sz="2400" dirty="0" smtClean="0">
                <a:latin typeface="Bookman Old Style" pitchFamily="18" charset="0"/>
              </a:rPr>
              <a:t>Much of the income a country receives from tourism revenues are reinvested in the construction of airports, cruise-ports, and other infrastructure that supports more tourism.</a:t>
            </a:r>
          </a:p>
          <a:p>
            <a:pPr eaLnBrk="1" hangingPunct="1"/>
            <a:r>
              <a:rPr lang="en-US" sz="2400" dirty="0" smtClean="0">
                <a:latin typeface="Bookman Old Style" pitchFamily="18" charset="0"/>
              </a:rPr>
              <a:t>Tourism can create local jobs, but they are often low-paying and have little job security.</a:t>
            </a:r>
          </a:p>
          <a:p>
            <a:pPr eaLnBrk="1" hangingPunct="1"/>
            <a:r>
              <a:rPr lang="en-US" sz="2400" dirty="0" smtClean="0">
                <a:latin typeface="Bookman Old Style" pitchFamily="18" charset="0"/>
              </a:rPr>
              <a:t>Tourism frequently strains the fabric of local communities.</a:t>
            </a:r>
          </a:p>
          <a:p>
            <a:pPr eaLnBrk="1" hangingPunct="1"/>
            <a:r>
              <a:rPr lang="en-US" sz="2400" dirty="0" smtClean="0">
                <a:latin typeface="Bookman Old Style" pitchFamily="18" charset="0"/>
              </a:rPr>
              <a:t>The cultural landscape of tourism is frequently a study in harsh contrasts.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a:xfrm>
            <a:off x="762000" y="1600200"/>
            <a:ext cx="7772400" cy="4525963"/>
          </a:xfrm>
        </p:spPr>
        <p:txBody>
          <a:bodyPr/>
          <a:lstStyle/>
          <a:p>
            <a:pPr marL="0" indent="0" eaLnBrk="1" hangingPunct="1"/>
            <a:endParaRPr lang="en-US" sz="44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is development defined and measured?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66562" name="Content Placeholder 2"/>
          <p:cNvSpPr>
            <a:spLocks noGrp="1"/>
          </p:cNvSpPr>
          <p:nvPr>
            <p:ph idx="1"/>
          </p:nvPr>
        </p:nvSpPr>
        <p:spPr>
          <a:xfrm>
            <a:off x="457200" y="1371600"/>
            <a:ext cx="8077200" cy="4525963"/>
          </a:xfrm>
        </p:spPr>
        <p:txBody>
          <a:bodyPr/>
          <a:lstStyle/>
          <a:p>
            <a:pPr marL="0" indent="0" eaLnBrk="1" hangingPunct="1">
              <a:buFont typeface="Arial" charset="0"/>
              <a:buNone/>
            </a:pPr>
            <a:endParaRPr lang="en-US" dirty="0" smtClean="0"/>
          </a:p>
          <a:p>
            <a:pPr marL="0" indent="0" eaLnBrk="1" hangingPunct="1">
              <a:buFont typeface="Arial" charset="0"/>
              <a:buNone/>
            </a:pPr>
            <a:endParaRPr lang="en-US" sz="4000" dirty="0" smtClean="0"/>
          </a:p>
          <a:p>
            <a:pPr marL="0" indent="0" algn="ctr" eaLnBrk="1" hangingPunct="1">
              <a:buFont typeface="Arial" charset="0"/>
              <a:buNone/>
            </a:pPr>
            <a:r>
              <a:rPr lang="en-US" sz="4000" dirty="0" smtClean="0">
                <a:latin typeface="Bookman Old Style" pitchFamily="18" charset="0"/>
              </a:rPr>
              <a:t>How do political and economic institutions influence uneven development within states?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457200" y="2438400"/>
            <a:ext cx="8229600" cy="3505200"/>
          </a:xfrm>
        </p:spPr>
        <p:txBody>
          <a:bodyPr/>
          <a:lstStyle/>
          <a:p>
            <a:pPr eaLnBrk="1" hangingPunct="1"/>
            <a:r>
              <a:rPr lang="en-US" sz="2400" dirty="0" smtClean="0">
                <a:latin typeface="Bookman Old Style" pitchFamily="18" charset="0"/>
              </a:rPr>
              <a:t>Regional contrasts in wealth are a reminder that per capita GNI does not accurately represent the economic development of individual places</a:t>
            </a:r>
            <a:r>
              <a:rPr lang="en-US" sz="2400" dirty="0" smtClean="0"/>
              <a:t>.</a:t>
            </a:r>
          </a:p>
          <a:p>
            <a:pPr eaLnBrk="1" hangingPunct="1"/>
            <a:r>
              <a:rPr lang="en-US" sz="2400" dirty="0" smtClean="0">
                <a:latin typeface="Bookman Old Style" pitchFamily="18" charset="0"/>
              </a:rPr>
              <a:t>The contrasts between rich and poor areas are not simply the result of differences in the economic endowments of places.</a:t>
            </a:r>
          </a:p>
          <a:p>
            <a:pPr eaLnBrk="1" hangingPunct="1"/>
            <a:r>
              <a:rPr lang="en-US" sz="2400" dirty="0" smtClean="0">
                <a:latin typeface="Bookman Old Style" pitchFamily="18" charset="0"/>
              </a:rPr>
              <a:t>Government policy frequently affects development patterns.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TextBox 1"/>
          <p:cNvSpPr txBox="1"/>
          <p:nvPr/>
        </p:nvSpPr>
        <p:spPr>
          <a:xfrm>
            <a:off x="533400" y="381000"/>
            <a:ext cx="8305800" cy="2031325"/>
          </a:xfrm>
          <a:prstGeom prst="rect">
            <a:avLst/>
          </a:prstGeom>
          <a:noFill/>
        </p:spPr>
        <p:txBody>
          <a:bodyPr wrap="square" rtlCol="0">
            <a:spAutoFit/>
          </a:bodyPr>
          <a:lstStyle/>
          <a:p>
            <a:pPr algn="ctr"/>
            <a:r>
              <a:rPr lang="en-US" sz="3600" b="1" dirty="0">
                <a:latin typeface="Bookman Old Style" pitchFamily="18" charset="0"/>
              </a:rPr>
              <a:t>How </a:t>
            </a:r>
            <a:r>
              <a:rPr lang="en-US" sz="3600" b="1" dirty="0" smtClean="0">
                <a:latin typeface="Bookman Old Style" pitchFamily="18" charset="0"/>
              </a:rPr>
              <a:t>Do Political and Economic Institutions Influence Uneven Development within States?</a:t>
            </a:r>
            <a:endParaRPr lang="en-US" sz="3600" b="1" dirty="0">
              <a:latin typeface="Bookman Old Style" pitchFamily="18"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algn="l" eaLnBrk="1" hangingPunct="1"/>
            <a:r>
              <a:rPr lang="en-US" sz="3200" b="1" dirty="0" smtClean="0">
                <a:latin typeface="Bookman Old Style" pitchFamily="18" charset="0"/>
              </a:rPr>
              <a:t>The Role of Governments</a:t>
            </a:r>
          </a:p>
        </p:txBody>
      </p:sp>
      <p:sp>
        <p:nvSpPr>
          <p:cNvPr id="3" name="Content Placeholder 2"/>
          <p:cNvSpPr>
            <a:spLocks noGrp="1"/>
          </p:cNvSpPr>
          <p:nvPr>
            <p:ph idx="1"/>
          </p:nvPr>
        </p:nvSpPr>
        <p:spPr>
          <a:xfrm>
            <a:off x="457200" y="1295400"/>
            <a:ext cx="8229600" cy="5410200"/>
          </a:xfrm>
        </p:spPr>
        <p:txBody>
          <a:bodyPr/>
          <a:lstStyle/>
          <a:p>
            <a:pPr eaLnBrk="1" hangingPunct="1"/>
            <a:r>
              <a:rPr lang="en-US" sz="2400" dirty="0" smtClean="0">
                <a:latin typeface="Bookman Old Style" pitchFamily="18" charset="0"/>
              </a:rPr>
              <a:t>The distribution of wealth is affected by tariffs, trade agreements, taxation structures, land ownership rules, environmental regulations.</a:t>
            </a:r>
          </a:p>
          <a:p>
            <a:pPr eaLnBrk="1" hangingPunct="1"/>
            <a:r>
              <a:rPr lang="en-US" sz="2400" dirty="0" smtClean="0">
                <a:latin typeface="Bookman Old Style" pitchFamily="18" charset="0"/>
              </a:rPr>
              <a:t>Government policies play an important role at the interstate level, but they also shape patterns of development within states.</a:t>
            </a:r>
          </a:p>
          <a:p>
            <a:pPr eaLnBrk="1" hangingPunct="1"/>
            <a:r>
              <a:rPr lang="en-US" sz="2400" dirty="0" smtClean="0">
                <a:latin typeface="Bookman Old Style" pitchFamily="18" charset="0"/>
              </a:rPr>
              <a:t>Government policy can also help alleviate uneven development.</a:t>
            </a:r>
          </a:p>
          <a:p>
            <a:pPr eaLnBrk="1" hangingPunct="1"/>
            <a:r>
              <a:rPr lang="en-US" sz="2400" dirty="0" smtClean="0">
                <a:latin typeface="Bookman Old Style" pitchFamily="18" charset="0"/>
              </a:rPr>
              <a:t>Economist </a:t>
            </a:r>
            <a:r>
              <a:rPr lang="en-US" sz="2400" dirty="0" err="1" smtClean="0">
                <a:latin typeface="Bookman Old Style" pitchFamily="18" charset="0"/>
              </a:rPr>
              <a:t>Pietra</a:t>
            </a:r>
            <a:r>
              <a:rPr lang="en-US" sz="2400" dirty="0" smtClean="0">
                <a:latin typeface="Bookman Old Style" pitchFamily="18" charset="0"/>
              </a:rPr>
              <a:t> </a:t>
            </a:r>
            <a:r>
              <a:rPr lang="en-US" sz="2400" dirty="0" err="1" smtClean="0">
                <a:latin typeface="Bookman Old Style" pitchFamily="18" charset="0"/>
              </a:rPr>
              <a:t>Rivola</a:t>
            </a:r>
            <a:r>
              <a:rPr lang="en-US" sz="2400" i="1" dirty="0" smtClean="0">
                <a:latin typeface="Bookman Old Style" pitchFamily="18" charset="0"/>
              </a:rPr>
              <a:t>: The Travels of a T-Shirt in the Global Economy</a:t>
            </a:r>
            <a:r>
              <a:rPr lang="en-US" sz="2400" dirty="0" smtClean="0">
                <a:latin typeface="Bookman Old Style" pitchFamily="18" charset="0"/>
              </a:rPr>
              <a:t>: described the significant influences governments have on the distribution of wealth between and within states.</a:t>
            </a:r>
          </a:p>
          <a:p>
            <a:pPr eaLnBrk="1" hangingPunct="1">
              <a:buFont typeface="Arial" charset="0"/>
              <a:buNone/>
            </a:pPr>
            <a:endParaRPr lang="en-US" sz="2400" dirty="0" smtClean="0">
              <a:latin typeface="Bookman Old Style" pitchFamily="18" charset="0"/>
            </a:endParaRP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algn="l" eaLnBrk="1" hangingPunct="1"/>
            <a:r>
              <a:rPr lang="en-US" sz="3200" b="1" dirty="0" smtClean="0">
                <a:latin typeface="Bookman Old Style" pitchFamily="18" charset="0"/>
              </a:rPr>
              <a:t>Islands of Development</a:t>
            </a:r>
          </a:p>
        </p:txBody>
      </p:sp>
      <p:sp>
        <p:nvSpPr>
          <p:cNvPr id="69634" name="Content Placeholder 2"/>
          <p:cNvSpPr>
            <a:spLocks noGrp="1"/>
          </p:cNvSpPr>
          <p:nvPr>
            <p:ph idx="1"/>
          </p:nvPr>
        </p:nvSpPr>
        <p:spPr>
          <a:xfrm>
            <a:off x="381000" y="1143000"/>
            <a:ext cx="8229600" cy="5486400"/>
          </a:xfrm>
        </p:spPr>
        <p:txBody>
          <a:bodyPr/>
          <a:lstStyle/>
          <a:p>
            <a:pPr eaLnBrk="1" hangingPunct="1"/>
            <a:r>
              <a:rPr lang="en-US" sz="2400" dirty="0" smtClean="0">
                <a:latin typeface="Bookman Old Style" pitchFamily="18" charset="0"/>
              </a:rPr>
              <a:t>In most states, the capital city is the political nerve center of the country, its national headquarters and seat of government.</a:t>
            </a:r>
          </a:p>
          <a:p>
            <a:pPr eaLnBrk="1" hangingPunct="1"/>
            <a:r>
              <a:rPr lang="en-US" sz="2400" dirty="0" smtClean="0">
                <a:latin typeface="Bookman Old Style" pitchFamily="18" charset="0"/>
              </a:rPr>
              <a:t>In many countries of the global economic periphery and </a:t>
            </a:r>
            <a:r>
              <a:rPr lang="en-US" sz="2400" dirty="0" err="1" smtClean="0">
                <a:latin typeface="Bookman Old Style" pitchFamily="18" charset="0"/>
              </a:rPr>
              <a:t>semiperiphery</a:t>
            </a:r>
            <a:r>
              <a:rPr lang="en-US" sz="2400" dirty="0" smtClean="0">
                <a:latin typeface="Bookman Old Style" pitchFamily="18" charset="0"/>
              </a:rPr>
              <a:t>, the capital cities are by far the largest and most economically influential cities in the state.</a:t>
            </a:r>
          </a:p>
          <a:p>
            <a:pPr eaLnBrk="1" hangingPunct="1"/>
            <a:r>
              <a:rPr lang="en-US" sz="2400" dirty="0" smtClean="0">
                <a:latin typeface="Bookman Old Style" pitchFamily="18" charset="0"/>
              </a:rPr>
              <a:t>Some newly independent states have built new capital cities, away from the colonial headquarters.</a:t>
            </a:r>
          </a:p>
          <a:p>
            <a:pPr eaLnBrk="1" hangingPunct="1"/>
            <a:r>
              <a:rPr lang="en-US" sz="2400" b="1" dirty="0" smtClean="0">
                <a:latin typeface="Bookman Old Style" pitchFamily="18" charset="0"/>
              </a:rPr>
              <a:t>Island of development: </a:t>
            </a:r>
            <a:r>
              <a:rPr lang="en-US" sz="2400" dirty="0" smtClean="0">
                <a:latin typeface="Bookman Old Style" pitchFamily="18" charset="0"/>
              </a:rPr>
              <a:t>a government or corporation builds up and concentrates economic development in a certain city or small region.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3"/>
          <p:cNvSpPr txBox="1">
            <a:spLocks noChangeArrowheads="1"/>
          </p:cNvSpPr>
          <p:nvPr/>
        </p:nvSpPr>
        <p:spPr bwMode="auto">
          <a:xfrm>
            <a:off x="990600" y="4800600"/>
            <a:ext cx="7162800" cy="1077218"/>
          </a:xfrm>
          <a:prstGeom prst="rect">
            <a:avLst/>
          </a:prstGeom>
          <a:noFill/>
          <a:ln w="9525">
            <a:noFill/>
            <a:miter lim="800000"/>
            <a:headEnd/>
            <a:tailEnd/>
          </a:ln>
        </p:spPr>
        <p:txBody>
          <a:bodyPr wrap="square">
            <a:spAutoFit/>
          </a:bodyPr>
          <a:lstStyle/>
          <a:p>
            <a:r>
              <a:rPr lang="en-US" sz="1600" b="1" dirty="0"/>
              <a:t>Figure 10.15</a:t>
            </a:r>
          </a:p>
          <a:p>
            <a:r>
              <a:rPr lang="en-US" sz="1600" b="1" dirty="0" err="1"/>
              <a:t>Putrajaya</a:t>
            </a:r>
            <a:r>
              <a:rPr lang="en-US" sz="1600" b="1" dirty="0"/>
              <a:t>, Malaysia. </a:t>
            </a:r>
            <a:r>
              <a:rPr lang="en-US" sz="1600" dirty="0" err="1"/>
              <a:t>Putrajaya</a:t>
            </a:r>
            <a:r>
              <a:rPr lang="en-US" sz="1600" dirty="0"/>
              <a:t> is the newly built capital of Malaysia, </a:t>
            </a:r>
            <a:r>
              <a:rPr lang="en-US" sz="1600" dirty="0" smtClean="0"/>
              <a:t>replacing </a:t>
            </a:r>
            <a:r>
              <a:rPr lang="en-US" sz="1600" dirty="0"/>
              <a:t>Kuala Lumpur.</a:t>
            </a:r>
          </a:p>
          <a:p>
            <a:r>
              <a:rPr lang="en-US" sz="1600" dirty="0"/>
              <a:t>© </a:t>
            </a:r>
            <a:r>
              <a:rPr lang="en-US" sz="1600" dirty="0" err="1"/>
              <a:t>Bazuki</a:t>
            </a:r>
            <a:r>
              <a:rPr lang="en-US" sz="1600" dirty="0"/>
              <a:t> Muhammad/Reuters/Corbis.</a:t>
            </a:r>
          </a:p>
        </p:txBody>
      </p:sp>
      <p:pic>
        <p:nvPicPr>
          <p:cNvPr id="2" name="Picture 1" descr="fou10e_fig_10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8640"/>
            <a:ext cx="8534400" cy="417576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76200"/>
            <a:ext cx="8001000" cy="944562"/>
          </a:xfrm>
        </p:spPr>
        <p:txBody>
          <a:bodyPr/>
          <a:lstStyle/>
          <a:p>
            <a:pPr eaLnBrk="1" hangingPunct="1"/>
            <a:r>
              <a:rPr lang="en-US" sz="3600" dirty="0" smtClean="0">
                <a:latin typeface="Bookman Old Style" pitchFamily="18" charset="0"/>
              </a:rPr>
              <a:t>Field Note</a:t>
            </a:r>
          </a:p>
        </p:txBody>
      </p:sp>
      <p:sp>
        <p:nvSpPr>
          <p:cNvPr id="71682" name="Content Placeholder 2"/>
          <p:cNvSpPr>
            <a:spLocks noGrp="1"/>
          </p:cNvSpPr>
          <p:nvPr>
            <p:ph idx="1"/>
          </p:nvPr>
        </p:nvSpPr>
        <p:spPr>
          <a:xfrm>
            <a:off x="152400" y="990600"/>
            <a:ext cx="4267200" cy="5486400"/>
          </a:xfrm>
        </p:spPr>
        <p:txBody>
          <a:bodyPr/>
          <a:lstStyle/>
          <a:p>
            <a:pPr marL="0" indent="0" algn="just" eaLnBrk="1" hangingPunct="1">
              <a:buFont typeface="Arial" charset="0"/>
              <a:buNone/>
            </a:pPr>
            <a:r>
              <a:rPr lang="en-US" sz="1600" dirty="0" smtClean="0">
                <a:latin typeface="Bookman Old Style" pitchFamily="18" charset="0"/>
              </a:rPr>
              <a:t>“Before the 1970s, Gabon’s principal exports were manganese, hardwoods, and uranium ores. The discovery of oil off the Gabonese coast changed all that. This oil storage tank at the edge of Port </a:t>
            </a:r>
            <a:r>
              <a:rPr lang="en-US" sz="1600" dirty="0" err="1" smtClean="0">
                <a:latin typeface="Bookman Old Style" pitchFamily="18" charset="0"/>
              </a:rPr>
              <a:t>Gentil</a:t>
            </a:r>
            <a:r>
              <a:rPr lang="en-US" sz="1600" dirty="0" smtClean="0">
                <a:latin typeface="Bookman Old Style" pitchFamily="18" charset="0"/>
              </a:rPr>
              <a:t> is but one reminder of a development that has transformed Gabon’s major port city—and the economy of the country as a whole. Oil now accounts for 80 percent of Gabon’s export earnings, and that figure is climbing as oil prices rise and new discoveries are made. But how much the average citizen of Gabon is benefiting from the oil economy remains an open question. Even as health care and infrastructure needs remain unmet, the French publication </a:t>
            </a:r>
            <a:r>
              <a:rPr lang="en-US" sz="1600" i="1" dirty="0" err="1" smtClean="0">
                <a:latin typeface="Bookman Old Style" pitchFamily="18" charset="0"/>
              </a:rPr>
              <a:t>L’Autre</a:t>
            </a:r>
            <a:r>
              <a:rPr lang="en-US" sz="1600" i="1" dirty="0" smtClean="0">
                <a:latin typeface="Bookman Old Style" pitchFamily="18" charset="0"/>
              </a:rPr>
              <a:t> </a:t>
            </a:r>
            <a:r>
              <a:rPr lang="en-US" sz="1600" i="1" dirty="0" err="1" smtClean="0">
                <a:latin typeface="Bookman Old Style" pitchFamily="18" charset="0"/>
              </a:rPr>
              <a:t>Afrique</a:t>
            </a:r>
            <a:r>
              <a:rPr lang="en-US" sz="1600" i="1" dirty="0" smtClean="0">
                <a:latin typeface="Bookman Old Style" pitchFamily="18" charset="0"/>
              </a:rPr>
              <a:t> </a:t>
            </a:r>
            <a:r>
              <a:rPr lang="en-US" sz="1600" dirty="0" smtClean="0">
                <a:latin typeface="Bookman Old Style" pitchFamily="18" charset="0"/>
              </a:rPr>
              <a:t>listed Gabon’s recently deceased ruler as the African leader with the largest real estate holdings in Paris.”</a:t>
            </a:r>
          </a:p>
        </p:txBody>
      </p:sp>
      <p:cxnSp>
        <p:nvCxnSpPr>
          <p:cNvPr id="5" name="Straight Connector 4"/>
          <p:cNvCxnSpPr/>
          <p:nvPr/>
        </p:nvCxnSpPr>
        <p:spPr>
          <a:xfrm>
            <a:off x="228600" y="914400"/>
            <a:ext cx="8686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0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154936"/>
            <a:ext cx="4495800" cy="294796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lgn="l" eaLnBrk="1" hangingPunct="1"/>
            <a:r>
              <a:rPr lang="en-US" sz="3200" b="1" dirty="0" smtClean="0">
                <a:latin typeface="Bookman Old Style" pitchFamily="18" charset="0"/>
              </a:rPr>
              <a:t>Creating Growth in the Periphery of the Periphery</a:t>
            </a:r>
          </a:p>
        </p:txBody>
      </p:sp>
      <p:sp>
        <p:nvSpPr>
          <p:cNvPr id="73730" name="Content Placeholder 2"/>
          <p:cNvSpPr>
            <a:spLocks noGrp="1"/>
          </p:cNvSpPr>
          <p:nvPr>
            <p:ph idx="1"/>
          </p:nvPr>
        </p:nvSpPr>
        <p:spPr/>
        <p:txBody>
          <a:bodyPr/>
          <a:lstStyle/>
          <a:p>
            <a:pPr eaLnBrk="1" hangingPunct="1"/>
            <a:r>
              <a:rPr lang="en-US" sz="2800" dirty="0" smtClean="0">
                <a:latin typeface="Bookman Old Style" pitchFamily="18" charset="0"/>
              </a:rPr>
              <a:t>In the most rural, impoverished regions of less prosperous countries, some </a:t>
            </a:r>
            <a:r>
              <a:rPr lang="en-US" sz="2800" b="1" dirty="0" smtClean="0">
                <a:latin typeface="Bookman Old Style" pitchFamily="18" charset="0"/>
              </a:rPr>
              <a:t>nongovernmental</a:t>
            </a:r>
            <a:r>
              <a:rPr lang="en-US" sz="2800" dirty="0" smtClean="0">
                <a:latin typeface="Bookman Old Style" pitchFamily="18" charset="0"/>
              </a:rPr>
              <a:t> </a:t>
            </a:r>
            <a:r>
              <a:rPr lang="en-US" sz="2800" b="1" dirty="0" smtClean="0">
                <a:latin typeface="Bookman Old Style" pitchFamily="18" charset="0"/>
              </a:rPr>
              <a:t>organizations (NGOs) </a:t>
            </a:r>
            <a:r>
              <a:rPr lang="en-US" sz="2800" dirty="0" smtClean="0">
                <a:latin typeface="Bookman Old Style" pitchFamily="18" charset="0"/>
              </a:rPr>
              <a:t>try to improve the plight of people.</a:t>
            </a:r>
          </a:p>
          <a:p>
            <a:pPr eaLnBrk="1" hangingPunct="1"/>
            <a:r>
              <a:rPr lang="en-US" sz="2800" dirty="0" smtClean="0">
                <a:latin typeface="Bookman Old Style" pitchFamily="18" charset="0"/>
              </a:rPr>
              <a:t>Each NGO has its own set of goals, depending on the primary concerns outlined by its founders and financiers.</a:t>
            </a:r>
          </a:p>
          <a:p>
            <a:pPr eaLnBrk="1" hangingPunct="1"/>
            <a:r>
              <a:rPr lang="en-US" sz="2800" b="1" dirty="0" smtClean="0">
                <a:latin typeface="Bookman Old Style" pitchFamily="18" charset="0"/>
              </a:rPr>
              <a:t>Microcredit programs</a:t>
            </a:r>
            <a:r>
              <a:rPr lang="en-US" sz="2800" dirty="0" smtClean="0">
                <a:latin typeface="Bookman Old Style" pitchFamily="18" charset="0"/>
              </a:rPr>
              <a:t> give loans to poor people, particularly women, to encourage development of small businesses.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3"/>
          <p:cNvSpPr txBox="1">
            <a:spLocks noChangeArrowheads="1"/>
          </p:cNvSpPr>
          <p:nvPr/>
        </p:nvSpPr>
        <p:spPr bwMode="auto">
          <a:xfrm>
            <a:off x="1104900" y="5509736"/>
            <a:ext cx="6934200" cy="1077218"/>
          </a:xfrm>
          <a:prstGeom prst="rect">
            <a:avLst/>
          </a:prstGeom>
          <a:noFill/>
          <a:ln w="9525">
            <a:noFill/>
            <a:miter lim="800000"/>
            <a:headEnd/>
            <a:tailEnd/>
          </a:ln>
        </p:spPr>
        <p:txBody>
          <a:bodyPr wrap="square">
            <a:spAutoFit/>
          </a:bodyPr>
          <a:lstStyle/>
          <a:p>
            <a:r>
              <a:rPr lang="en-US" sz="1600" b="1" dirty="0"/>
              <a:t>Figure 10.17</a:t>
            </a:r>
          </a:p>
          <a:p>
            <a:r>
              <a:rPr lang="en-US" sz="1600" b="1" dirty="0" err="1"/>
              <a:t>Bwindi</a:t>
            </a:r>
            <a:r>
              <a:rPr lang="en-US" sz="1600" b="1" dirty="0"/>
              <a:t>, Uganda. </a:t>
            </a:r>
            <a:r>
              <a:rPr lang="en-US" sz="1600" dirty="0"/>
              <a:t>Women walk by a </a:t>
            </a:r>
            <a:r>
              <a:rPr lang="en-US" sz="1600" dirty="0" smtClean="0"/>
              <a:t>microcredit agency </a:t>
            </a:r>
            <a:r>
              <a:rPr lang="en-US" sz="1600" dirty="0"/>
              <a:t>that works to facilitate </a:t>
            </a:r>
            <a:r>
              <a:rPr lang="en-US" sz="1600" dirty="0" smtClean="0"/>
              <a:t>economic development </a:t>
            </a:r>
            <a:r>
              <a:rPr lang="en-US" sz="1600" dirty="0"/>
              <a:t>in the town. © Alexander B. Murphy.</a:t>
            </a:r>
          </a:p>
        </p:txBody>
      </p:sp>
      <p:pic>
        <p:nvPicPr>
          <p:cNvPr id="2" name="Picture 1" descr="fou10e_fig_10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39729"/>
            <a:ext cx="7086600" cy="5046671"/>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1"/>
            <a:ext cx="4648200" cy="4343400"/>
          </a:xfrm>
        </p:spPr>
        <p:txBody>
          <a:bodyPr/>
          <a:lstStyle/>
          <a:p>
            <a:pPr eaLnBrk="1" hangingPunct="1">
              <a:defRPr/>
            </a:pPr>
            <a:r>
              <a:rPr lang="en-US" sz="2400" dirty="0">
                <a:latin typeface="Bookman Old Style" pitchFamily="18" charset="0"/>
              </a:rPr>
              <a:t>Some microcredit programs are credited </a:t>
            </a:r>
            <a:r>
              <a:rPr lang="en-US" sz="2400" dirty="0" smtClean="0">
                <a:latin typeface="Bookman Old Style" pitchFamily="18" charset="0"/>
              </a:rPr>
              <a:t>with lowering </a:t>
            </a:r>
            <a:r>
              <a:rPr lang="en-US" sz="2400" dirty="0">
                <a:latin typeface="Bookman Old Style" pitchFamily="18" charset="0"/>
              </a:rPr>
              <a:t>birth rates in parts of developing countries </a:t>
            </a:r>
            <a:r>
              <a:rPr lang="en-US" sz="2400" dirty="0" smtClean="0">
                <a:latin typeface="Bookman Old Style" pitchFamily="18" charset="0"/>
              </a:rPr>
              <a:t>and altering </a:t>
            </a:r>
            <a:r>
              <a:rPr lang="en-US" sz="2400" dirty="0">
                <a:latin typeface="Bookman Old Style" pitchFamily="18" charset="0"/>
              </a:rPr>
              <a:t>the social fabric of cultures by diminishing </a:t>
            </a:r>
            <a:r>
              <a:rPr lang="en-US" sz="2400" dirty="0" smtClean="0">
                <a:latin typeface="Bookman Old Style" pitchFamily="18" charset="0"/>
              </a:rPr>
              <a:t>men’s positions </a:t>
            </a:r>
            <a:r>
              <a:rPr lang="en-US" sz="2400" dirty="0">
                <a:latin typeface="Bookman Old Style" pitchFamily="18" charset="0"/>
              </a:rPr>
              <a:t>of </a:t>
            </a:r>
            <a:r>
              <a:rPr lang="en-US" sz="2400" dirty="0" smtClean="0">
                <a:latin typeface="Bookman Old Style" pitchFamily="18" charset="0"/>
              </a:rPr>
              <a:t>power.</a:t>
            </a:r>
          </a:p>
          <a:p>
            <a:pPr eaLnBrk="1" hangingPunct="1">
              <a:defRPr/>
            </a:pPr>
            <a:r>
              <a:rPr lang="en-US" sz="2400" dirty="0" smtClean="0">
                <a:latin typeface="Bookman Old Style" pitchFamily="18" charset="0"/>
              </a:rPr>
              <a:t>Microcredit programs have been less successful in places with high mortality rates from diseases such as AIDS.</a:t>
            </a:r>
            <a:endParaRPr lang="en-US" sz="2400" dirty="0" smtClean="0"/>
          </a:p>
          <a:p>
            <a:pPr eaLnBrk="1" hangingPunct="1">
              <a:defRPr/>
            </a:pPr>
            <a:endParaRPr lang="en-US" sz="2000" dirty="0" smtClean="0">
              <a:latin typeface="Bookman Old Style" pitchFamily="18" charset="0"/>
            </a:endParaRPr>
          </a:p>
          <a:p>
            <a:pPr eaLnBrk="1" hangingPunct="1">
              <a:defRPr/>
            </a:pPr>
            <a:endParaRPr lang="en-US" sz="2800" dirty="0" smtClean="0">
              <a:latin typeface="Bookman Old Style" pitchFamily="18" charset="0"/>
            </a:endParaRPr>
          </a:p>
          <a:p>
            <a:pPr marL="0" indent="0" eaLnBrk="1" hangingPunct="1">
              <a:buFont typeface="Arial" charset="0"/>
              <a:buNone/>
              <a:defRPr/>
            </a:pPr>
            <a:endParaRPr lang="en-US" sz="2800" dirty="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8" name="Title 1"/>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Creating Growth in the Periphery of the Periphery</a:t>
            </a:r>
          </a:p>
        </p:txBody>
      </p:sp>
      <p:grpSp>
        <p:nvGrpSpPr>
          <p:cNvPr id="10" name="Group 9"/>
          <p:cNvGrpSpPr/>
          <p:nvPr/>
        </p:nvGrpSpPr>
        <p:grpSpPr>
          <a:xfrm>
            <a:off x="4967287" y="1752600"/>
            <a:ext cx="3948113" cy="3248799"/>
            <a:chOff x="4967287" y="1752600"/>
            <a:chExt cx="3948113" cy="3248799"/>
          </a:xfrm>
        </p:grpSpPr>
        <p:grpSp>
          <p:nvGrpSpPr>
            <p:cNvPr id="7" name="Group 6"/>
            <p:cNvGrpSpPr/>
            <p:nvPr/>
          </p:nvGrpSpPr>
          <p:grpSpPr>
            <a:xfrm>
              <a:off x="4967287" y="1752600"/>
              <a:ext cx="3948113" cy="3008531"/>
              <a:chOff x="4800600" y="838200"/>
              <a:chExt cx="3948113" cy="3008531"/>
            </a:xfrm>
          </p:grpSpPr>
          <p:pic>
            <p:nvPicPr>
              <p:cNvPr id="5" name="Picture 2" descr="http://www.conceptcaching.com/ccache_img/0412521_0412521-R1-E021.jpg">
                <a:hlinkClick r:id="rId3"/>
              </p:cNvPr>
              <p:cNvPicPr>
                <a:picLocks noChangeAspect="1" noChangeArrowheads="1"/>
              </p:cNvPicPr>
              <p:nvPr/>
            </p:nvPicPr>
            <p:blipFill>
              <a:blip r:embed="rId4" cstate="email"/>
              <a:srcRect/>
              <a:stretch>
                <a:fillRect/>
              </a:stretch>
            </p:blipFill>
            <p:spPr bwMode="auto">
              <a:xfrm>
                <a:off x="4800600" y="838200"/>
                <a:ext cx="3948113" cy="2971800"/>
              </a:xfrm>
              <a:prstGeom prst="rect">
                <a:avLst/>
              </a:prstGeom>
              <a:noFill/>
              <a:ln w="9525">
                <a:noFill/>
                <a:miter lim="800000"/>
                <a:headEnd/>
                <a:tailEnd/>
              </a:ln>
            </p:spPr>
          </p:pic>
          <p:sp>
            <p:nvSpPr>
              <p:cNvPr id="75779" name="TextBox 3"/>
              <p:cNvSpPr txBox="1">
                <a:spLocks noChangeArrowheads="1"/>
              </p:cNvSpPr>
              <p:nvPr/>
            </p:nvSpPr>
            <p:spPr bwMode="auto">
              <a:xfrm>
                <a:off x="4800600" y="3200400"/>
                <a:ext cx="3505200" cy="646331"/>
              </a:xfrm>
              <a:prstGeom prst="rect">
                <a:avLst/>
              </a:prstGeom>
              <a:noFill/>
              <a:ln w="9525">
                <a:noFill/>
                <a:miter lim="800000"/>
                <a:headEnd/>
                <a:tailEnd/>
              </a:ln>
            </p:spPr>
            <p:txBody>
              <a:bodyPr wrap="square">
                <a:spAutoFit/>
              </a:bodyPr>
              <a:lstStyle/>
              <a:p>
                <a:r>
                  <a:rPr lang="en-US" i="1" dirty="0">
                    <a:solidFill>
                      <a:schemeClr val="bg1">
                        <a:lumMod val="85000"/>
                      </a:schemeClr>
                    </a:solidFill>
                    <a:effectLst>
                      <a:outerShdw blurRad="38100" dist="38100" dir="2700000" algn="tl">
                        <a:srgbClr val="000000">
                          <a:alpha val="43137"/>
                        </a:srgbClr>
                      </a:outerShdw>
                    </a:effectLst>
                  </a:rPr>
                  <a:t>Concept Caching:</a:t>
                </a:r>
              </a:p>
              <a:p>
                <a:r>
                  <a:rPr lang="en-US" i="1" dirty="0">
                    <a:solidFill>
                      <a:schemeClr val="bg1">
                        <a:lumMod val="85000"/>
                      </a:schemeClr>
                    </a:solidFill>
                    <a:effectLst>
                      <a:outerShdw blurRad="38100" dist="38100" dir="2700000" algn="tl">
                        <a:srgbClr val="000000">
                          <a:alpha val="43137"/>
                        </a:srgbClr>
                      </a:outerShdw>
                    </a:effectLst>
                  </a:rPr>
                  <a:t>AIDS </a:t>
                </a:r>
                <a:r>
                  <a:rPr lang="en-US" i="1" dirty="0" smtClean="0">
                    <a:solidFill>
                      <a:schemeClr val="bg1">
                        <a:lumMod val="85000"/>
                      </a:schemeClr>
                    </a:solidFill>
                    <a:effectLst>
                      <a:outerShdw blurRad="38100" dist="38100" dir="2700000" algn="tl">
                        <a:srgbClr val="000000">
                          <a:alpha val="43137"/>
                        </a:srgbClr>
                      </a:outerShdw>
                    </a:effectLst>
                  </a:rPr>
                  <a:t>sign—India</a:t>
                </a:r>
                <a:endParaRPr lang="en-US" i="1" dirty="0">
                  <a:solidFill>
                    <a:schemeClr val="bg1">
                      <a:lumMod val="85000"/>
                    </a:schemeClr>
                  </a:solidFill>
                  <a:effectLst>
                    <a:outerShdw blurRad="38100" dist="38100" dir="2700000" algn="tl">
                      <a:srgbClr val="000000">
                        <a:alpha val="43137"/>
                      </a:srgbClr>
                    </a:outerShdw>
                  </a:effectLst>
                </a:endParaRPr>
              </a:p>
            </p:txBody>
          </p:sp>
        </p:grpSp>
        <p:sp>
          <p:nvSpPr>
            <p:cNvPr id="9" name="TextBox 8"/>
            <p:cNvSpPr txBox="1"/>
            <p:nvPr/>
          </p:nvSpPr>
          <p:spPr>
            <a:xfrm>
              <a:off x="5715000" y="4724400"/>
              <a:ext cx="3200400" cy="276999"/>
            </a:xfrm>
            <a:prstGeom prst="rect">
              <a:avLst/>
            </a:prstGeom>
            <a:noFill/>
          </p:spPr>
          <p:txBody>
            <a:bodyPr wrap="square" rtlCol="0">
              <a:spAutoFit/>
            </a:bodyPr>
            <a:lstStyle/>
            <a:p>
              <a:pPr algn="r"/>
              <a:r>
                <a:rPr lang="en-US" sz="1200" dirty="0" smtClean="0"/>
                <a:t>© Barbara Weightman </a:t>
              </a:r>
              <a:endParaRPr lang="en-US" sz="1200" dirty="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p:txBody>
          <a:bodyPr/>
          <a:lstStyle/>
          <a:p>
            <a:pPr algn="ctr" eaLnBrk="1" hangingPunct="1"/>
            <a:r>
              <a:rPr lang="en-US" sz="2800" dirty="0" smtClean="0"/>
              <a:t>Global Poverty</a:t>
            </a:r>
          </a:p>
          <a:p>
            <a:pPr algn="ctr" eaLnBrk="1" hangingPunct="1">
              <a:buFont typeface="Arial" charset="0"/>
              <a:buNone/>
            </a:pPr>
            <a:r>
              <a:rPr lang="en-US" sz="2800" dirty="0" smtClean="0">
                <a:hlinkClick r:id="rId3"/>
              </a:rPr>
              <a:t>http://www.worldbank.org/poverty</a:t>
            </a:r>
            <a:endParaRPr lang="en-US" sz="2800" dirty="0" smtClean="0"/>
          </a:p>
          <a:p>
            <a:pPr algn="ctr" eaLnBrk="1" hangingPunct="1"/>
            <a:r>
              <a:rPr lang="en-US" sz="2800" dirty="0" smtClean="0"/>
              <a:t>Gabon</a:t>
            </a:r>
          </a:p>
          <a:p>
            <a:pPr algn="ctr" eaLnBrk="1" hangingPunct="1">
              <a:buFont typeface="Arial" charset="0"/>
              <a:buNone/>
            </a:pPr>
            <a:r>
              <a:rPr lang="en-US" sz="2800" dirty="0" smtClean="0">
                <a:hlinkClick r:id="rId4"/>
              </a:rPr>
              <a:t>http://www.learner.org/resources/series180.html#program_descriptions</a:t>
            </a:r>
            <a:endParaRPr lang="en-US" sz="2800" dirty="0" smtClean="0"/>
          </a:p>
          <a:p>
            <a:pPr algn="ctr" eaLnBrk="1" hangingPunct="1">
              <a:buFont typeface="Arial" charset="0"/>
              <a:buNone/>
            </a:pPr>
            <a:r>
              <a:rPr lang="en-US" sz="2800" dirty="0" smtClean="0"/>
              <a:t>Click on Video On Demand for Gabon: Sustainable Resources?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a:xfrm>
            <a:off x="609600" y="1752600"/>
            <a:ext cx="8229600" cy="4114800"/>
          </a:xfrm>
        </p:spPr>
        <p:txBody>
          <a:bodyPr/>
          <a:lstStyle/>
          <a:p>
            <a:pPr eaLnBrk="1" hangingPunct="1"/>
            <a:r>
              <a:rPr lang="en-US" sz="2400" dirty="0" smtClean="0">
                <a:latin typeface="Bookman Old Style" pitchFamily="18" charset="0"/>
              </a:rPr>
              <a:t>Wealth does not depend solely on </a:t>
            </a:r>
            <a:r>
              <a:rPr lang="en-US" sz="2400" i="1" dirty="0" smtClean="0">
                <a:latin typeface="Bookman Old Style" pitchFamily="18" charset="0"/>
              </a:rPr>
              <a:t>what is produced</a:t>
            </a:r>
            <a:r>
              <a:rPr lang="en-US" sz="2400" dirty="0" smtClean="0">
                <a:latin typeface="Bookman Old Style" pitchFamily="18" charset="0"/>
              </a:rPr>
              <a:t>; it depends in large part on </a:t>
            </a:r>
            <a:r>
              <a:rPr lang="en-US" sz="2400" i="1" dirty="0" smtClean="0">
                <a:latin typeface="Bookman Old Style" pitchFamily="18" charset="0"/>
              </a:rPr>
              <a:t>how and where it is produced.</a:t>
            </a:r>
          </a:p>
          <a:p>
            <a:pPr eaLnBrk="1" hangingPunct="1"/>
            <a:r>
              <a:rPr lang="en-US" sz="2400" dirty="0" smtClean="0">
                <a:latin typeface="Bookman Old Style" pitchFamily="18" charset="0"/>
              </a:rPr>
              <a:t>A country that is </a:t>
            </a:r>
            <a:r>
              <a:rPr lang="en-US" sz="2400" b="1" dirty="0" smtClean="0">
                <a:latin typeface="Bookman Old Style" pitchFamily="18" charset="0"/>
              </a:rPr>
              <a:t>developing</a:t>
            </a:r>
            <a:r>
              <a:rPr lang="en-US" sz="2400" dirty="0" smtClean="0">
                <a:latin typeface="Bookman Old Style" pitchFamily="18" charset="0"/>
              </a:rPr>
              <a:t> is making progress in technology, production, and socioeconomic well- being.</a:t>
            </a:r>
          </a:p>
          <a:p>
            <a:pPr eaLnBrk="1" hangingPunct="1"/>
            <a:r>
              <a:rPr lang="en-US" sz="2400" dirty="0" smtClean="0">
                <a:latin typeface="Bookman Old Style" pitchFamily="18" charset="0"/>
              </a:rPr>
              <a:t>Ways of measuring development fit into three major areas of concern: development in economic welfare, development in technology and production, and development in social welfare.</a:t>
            </a:r>
          </a:p>
          <a:p>
            <a:pPr eaLnBrk="1" hangingPunct="1">
              <a:lnSpc>
                <a:spcPct val="90000"/>
              </a:lnSpc>
              <a:buFont typeface="Wingdings" pitchFamily="2" charset="2"/>
              <a:buNone/>
            </a:pPr>
            <a:r>
              <a:rPr lang="en-US" dirty="0" smtClean="0">
                <a:latin typeface="Bookman Old Style" pitchFamily="18" charset="0"/>
              </a:rPr>
              <a:t>		</a:t>
            </a:r>
          </a:p>
          <a:p>
            <a:pPr eaLnBrk="1" hangingPunct="1">
              <a:lnSpc>
                <a:spcPct val="90000"/>
              </a:lnSpc>
              <a:buFont typeface="Wingdings" pitchFamily="2" charset="2"/>
              <a:buNone/>
            </a:pPr>
            <a:r>
              <a:rPr lang="en-US" dirty="0" smtClean="0">
                <a:latin typeface="Bookman Old Style" pitchFamily="18" charset="0"/>
              </a:rPr>
              <a:t>	</a:t>
            </a:r>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Rectangle 1"/>
          <p:cNvSpPr/>
          <p:nvPr/>
        </p:nvSpPr>
        <p:spPr>
          <a:xfrm>
            <a:off x="609600" y="381000"/>
            <a:ext cx="80772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Is Development Defined and Measured?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90800"/>
            <a:ext cx="8229600" cy="3635375"/>
          </a:xfrm>
        </p:spPr>
        <p:txBody>
          <a:bodyPr/>
          <a:lstStyle/>
          <a:p>
            <a:pPr eaLnBrk="1" hangingPunct="1"/>
            <a:r>
              <a:rPr lang="en-US" sz="2400" b="1" dirty="0" smtClean="0">
                <a:latin typeface="Bookman Old Style" pitchFamily="18" charset="0"/>
              </a:rPr>
              <a:t>GNP </a:t>
            </a:r>
            <a:r>
              <a:rPr lang="en-US" sz="2400" dirty="0" smtClean="0">
                <a:latin typeface="Bookman Old Style" pitchFamily="18" charset="0"/>
              </a:rPr>
              <a:t>is a measure of the total value of the officially recorded goods and services produced by the citizens and corporations of a country in a given year, and includes things produced both inside and outside the country’s territory.</a:t>
            </a:r>
          </a:p>
          <a:p>
            <a:pPr eaLnBrk="1" hangingPunct="1"/>
            <a:r>
              <a:rPr lang="en-US" sz="2400" b="1" dirty="0" smtClean="0">
                <a:latin typeface="Bookman Old Style" pitchFamily="18" charset="0"/>
              </a:rPr>
              <a:t>Gross domestic product (GDP)</a:t>
            </a:r>
            <a:r>
              <a:rPr lang="en-US" sz="2400" dirty="0" smtClean="0">
                <a:latin typeface="Bookman Old Style" pitchFamily="18" charset="0"/>
              </a:rPr>
              <a:t>, which encompasses only goods and services produced within a country during a given year.</a:t>
            </a:r>
          </a:p>
        </p:txBody>
      </p:sp>
      <p:sp>
        <p:nvSpPr>
          <p:cNvPr id="23554" name="TextBox 1"/>
          <p:cNvSpPr txBox="1">
            <a:spLocks noChangeArrowheads="1"/>
          </p:cNvSpPr>
          <p:nvPr/>
        </p:nvSpPr>
        <p:spPr bwMode="auto">
          <a:xfrm>
            <a:off x="609600" y="1752600"/>
            <a:ext cx="7086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Gross National </a:t>
            </a:r>
            <a:r>
              <a:rPr lang="en-US" sz="3200" b="1" dirty="0" smtClean="0">
                <a:latin typeface="Bookman Old Style" pitchFamily="18" charset="0"/>
              </a:rPr>
              <a:t>Income</a:t>
            </a:r>
            <a:endParaRPr lang="en-US" sz="3200" b="1"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609600" y="381000"/>
            <a:ext cx="80772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Is Development Defined and Measured?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381000" y="2286000"/>
            <a:ext cx="8534400" cy="4343400"/>
          </a:xfrm>
        </p:spPr>
        <p:txBody>
          <a:bodyPr/>
          <a:lstStyle/>
          <a:p>
            <a:pPr eaLnBrk="1" hangingPunct="1">
              <a:spcBef>
                <a:spcPts val="400"/>
              </a:spcBef>
            </a:pPr>
            <a:r>
              <a:rPr lang="en-US" sz="2400" b="1" dirty="0" smtClean="0">
                <a:latin typeface="Bookman Old Style" pitchFamily="18" charset="0"/>
              </a:rPr>
              <a:t>Gross national income (GNI): </a:t>
            </a:r>
            <a:r>
              <a:rPr lang="en-US" sz="2400" dirty="0" smtClean="0">
                <a:latin typeface="Bookman Old Style" pitchFamily="18" charset="0"/>
              </a:rPr>
              <a:t>monetary worth of what is produced within a country plus income received from investments outside the country minus income payments to other countries. </a:t>
            </a:r>
          </a:p>
          <a:p>
            <a:pPr eaLnBrk="1" hangingPunct="1">
              <a:spcBef>
                <a:spcPts val="400"/>
              </a:spcBef>
            </a:pPr>
            <a:r>
              <a:rPr lang="en-US" sz="2400" dirty="0" smtClean="0">
                <a:latin typeface="Bookman Old Style" pitchFamily="18" charset="0"/>
              </a:rPr>
              <a:t>The most common way to standardize GNI data is to divide it by the population of the country, yielding the </a:t>
            </a:r>
            <a:r>
              <a:rPr lang="en-US" sz="2400" b="1" dirty="0" smtClean="0">
                <a:latin typeface="Bookman Old Style" pitchFamily="18" charset="0"/>
              </a:rPr>
              <a:t>per capita GNI</a:t>
            </a:r>
            <a:r>
              <a:rPr lang="en-US" sz="2400" dirty="0" smtClean="0">
                <a:latin typeface="Bookman Old Style" pitchFamily="18" charset="0"/>
              </a:rPr>
              <a:t>.</a:t>
            </a:r>
          </a:p>
          <a:p>
            <a:pPr eaLnBrk="1" hangingPunct="1">
              <a:spcBef>
                <a:spcPts val="400"/>
              </a:spcBef>
            </a:pPr>
            <a:r>
              <a:rPr lang="en-US" sz="2400" b="1" dirty="0" smtClean="0">
                <a:latin typeface="Bookman Old Style" pitchFamily="18" charset="0"/>
              </a:rPr>
              <a:t>Formal economy:</a:t>
            </a:r>
            <a:r>
              <a:rPr lang="en-US" sz="2400" dirty="0" smtClean="0">
                <a:latin typeface="Bookman Old Style" pitchFamily="18" charset="0"/>
              </a:rPr>
              <a:t> the legal economy that governments tax and monitor.</a:t>
            </a:r>
          </a:p>
          <a:p>
            <a:pPr eaLnBrk="1" hangingPunct="1">
              <a:spcBef>
                <a:spcPts val="400"/>
              </a:spcBef>
            </a:pPr>
            <a:r>
              <a:rPr lang="en-US" sz="2400" b="1" dirty="0" smtClean="0">
                <a:latin typeface="Bookman Old Style" pitchFamily="18" charset="0"/>
              </a:rPr>
              <a:t>Informal economy: </a:t>
            </a:r>
            <a:r>
              <a:rPr lang="en-US" sz="2400" dirty="0" smtClean="0">
                <a:latin typeface="Bookman Old Style" pitchFamily="18" charset="0"/>
              </a:rPr>
              <a:t>uncounted or illegal economy that governments do not tax and keep track of.</a:t>
            </a:r>
            <a:endParaRPr lang="en-US" sz="24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1"/>
          <p:cNvSpPr txBox="1">
            <a:spLocks noChangeArrowheads="1"/>
          </p:cNvSpPr>
          <p:nvPr/>
        </p:nvSpPr>
        <p:spPr bwMode="auto">
          <a:xfrm>
            <a:off x="609600" y="1600200"/>
            <a:ext cx="70866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Gross National Income</a:t>
            </a:r>
            <a:endParaRPr lang="en-US" sz="3200" b="1" dirty="0">
              <a:latin typeface="Bookman Old Style" pitchFamily="18" charset="0"/>
            </a:endParaRPr>
          </a:p>
        </p:txBody>
      </p:sp>
      <p:sp>
        <p:nvSpPr>
          <p:cNvPr id="5" name="Rectangle 4"/>
          <p:cNvSpPr/>
          <p:nvPr/>
        </p:nvSpPr>
        <p:spPr>
          <a:xfrm>
            <a:off x="609600" y="304800"/>
            <a:ext cx="80772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Is Development Defined and Measured?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10574"/>
            <a:ext cx="7924800" cy="4216539"/>
          </a:xfrm>
          <a:prstGeom prst="rect">
            <a:avLst/>
          </a:prstGeom>
          <a:noFill/>
        </p:spPr>
        <p:txBody>
          <a:bodyPr>
            <a:spAutoFit/>
          </a:bodyPr>
          <a:lstStyle/>
          <a:p>
            <a:pPr marL="457200" indent="-457200">
              <a:buFont typeface="Arial" pitchFamily="34" charset="0"/>
              <a:buChar char="•"/>
              <a:defRPr/>
            </a:pPr>
            <a:r>
              <a:rPr lang="en-US" sz="2400" dirty="0">
                <a:latin typeface="Bookman Old Style" pitchFamily="18" charset="0"/>
                <a:cs typeface="Simplified Arabic Fixed" pitchFamily="49" charset="-78"/>
              </a:rPr>
              <a:t>GNI per capita masks extremes in the distribution of wealth within a </a:t>
            </a:r>
            <a:r>
              <a:rPr lang="en-US" sz="2400" dirty="0" smtClean="0">
                <a:latin typeface="Bookman Old Style" pitchFamily="18" charset="0"/>
                <a:cs typeface="Simplified Arabic Fixed" pitchFamily="49" charset="-78"/>
              </a:rPr>
              <a:t>country.</a:t>
            </a:r>
            <a:endParaRPr lang="en-US" sz="2400" i="1" dirty="0">
              <a:latin typeface="Bookman Old Style" pitchFamily="18" charset="0"/>
              <a:cs typeface="Simplified Arabic Fixed" pitchFamily="49" charset="-78"/>
            </a:endParaRPr>
          </a:p>
          <a:p>
            <a:pPr marL="457200" indent="-457200">
              <a:buFont typeface="Arial" pitchFamily="34" charset="0"/>
              <a:buChar char="•"/>
              <a:defRPr/>
            </a:pPr>
            <a:r>
              <a:rPr lang="en-US" sz="2400" dirty="0">
                <a:latin typeface="Bookman Old Style" pitchFamily="18" charset="0"/>
              </a:rPr>
              <a:t>GNI per capita measures only outputs (i.e., production). It does not take into account the nonmonetary costs of </a:t>
            </a:r>
            <a:r>
              <a:rPr lang="en-US" sz="2400" dirty="0" smtClean="0">
                <a:latin typeface="Bookman Old Style" pitchFamily="18" charset="0"/>
              </a:rPr>
              <a:t>production.</a:t>
            </a:r>
            <a:endParaRPr lang="en-US" sz="2400" i="1" dirty="0">
              <a:latin typeface="Bookman Old Style" pitchFamily="18" charset="0"/>
              <a:cs typeface="Simplified Arabic Fixed" pitchFamily="49" charset="-78"/>
            </a:endParaRPr>
          </a:p>
          <a:p>
            <a:pPr marL="457200" indent="-457200">
              <a:buFont typeface="Arial" pitchFamily="34" charset="0"/>
              <a:buChar char="•"/>
              <a:defRPr/>
            </a:pPr>
            <a:r>
              <a:rPr lang="en-US" sz="2400" dirty="0">
                <a:latin typeface="Bookman Old Style" pitchFamily="18" charset="0"/>
              </a:rPr>
              <a:t>The limitations of GNI have prompted some analysts to look for alternative measures of economic development, ways of measuring the roles </a:t>
            </a:r>
            <a:r>
              <a:rPr lang="en-US" sz="2400" dirty="0" smtClean="0">
                <a:latin typeface="Bookman Old Style" pitchFamily="18" charset="0"/>
              </a:rPr>
              <a:t>that technology</a:t>
            </a:r>
            <a:r>
              <a:rPr lang="en-US" sz="2400" dirty="0">
                <a:latin typeface="Bookman Old Style" pitchFamily="18" charset="0"/>
              </a:rPr>
              <a:t>, production, transportation, and communications play in an </a:t>
            </a:r>
            <a:r>
              <a:rPr lang="en-US" sz="2400" dirty="0" smtClean="0">
                <a:latin typeface="Bookman Old Style" pitchFamily="18" charset="0"/>
              </a:rPr>
              <a:t>economy.</a:t>
            </a:r>
            <a:endParaRPr lang="en-US" sz="2800" i="1" dirty="0">
              <a:latin typeface="Bookman Old Style" pitchFamily="18" charset="0"/>
              <a:cs typeface="Simplified Arabic Fixed" pitchFamily="49" charset="-78"/>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extBox 1"/>
          <p:cNvSpPr txBox="1">
            <a:spLocks noChangeArrowheads="1"/>
          </p:cNvSpPr>
          <p:nvPr/>
        </p:nvSpPr>
        <p:spPr bwMode="auto">
          <a:xfrm>
            <a:off x="609600" y="1600200"/>
            <a:ext cx="70866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Gross National Income</a:t>
            </a:r>
            <a:endParaRPr lang="en-US" sz="3200" b="1" dirty="0">
              <a:latin typeface="Bookman Old Style" pitchFamily="18" charset="0"/>
            </a:endParaRPr>
          </a:p>
        </p:txBody>
      </p:sp>
      <p:sp>
        <p:nvSpPr>
          <p:cNvPr id="6" name="Rectangle 5"/>
          <p:cNvSpPr/>
          <p:nvPr/>
        </p:nvSpPr>
        <p:spPr>
          <a:xfrm>
            <a:off x="609600" y="304800"/>
            <a:ext cx="80772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Is Development Defined and Measured?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457200" y="2209800"/>
            <a:ext cx="8229600" cy="4343400"/>
          </a:xfrm>
        </p:spPr>
        <p:txBody>
          <a:bodyPr/>
          <a:lstStyle/>
          <a:p>
            <a:pPr eaLnBrk="1" hangingPunct="1">
              <a:defRPr/>
            </a:pPr>
            <a:r>
              <a:rPr lang="en-US" sz="2400" dirty="0">
                <a:latin typeface="Bookman Old Style" pitchFamily="18" charset="0"/>
              </a:rPr>
              <a:t>Other analysts focus on social welfare to </a:t>
            </a:r>
            <a:r>
              <a:rPr lang="en-US" sz="2400" dirty="0" smtClean="0">
                <a:latin typeface="Bookman Old Style" pitchFamily="18" charset="0"/>
              </a:rPr>
              <a:t>measure development </a:t>
            </a:r>
            <a:r>
              <a:rPr lang="en-US" sz="2400" i="1" dirty="0" smtClean="0">
                <a:latin typeface="Bookman Old Style" pitchFamily="18" charset="0"/>
              </a:rPr>
              <a:t>dependency ratio:</a:t>
            </a:r>
            <a:r>
              <a:rPr lang="en-US" sz="2400" dirty="0" smtClean="0">
                <a:latin typeface="Bookman Old Style" pitchFamily="18" charset="0"/>
              </a:rPr>
              <a:t> </a:t>
            </a:r>
            <a:r>
              <a:rPr lang="en-US" sz="2400" dirty="0">
                <a:latin typeface="Bookman Old Style" pitchFamily="18" charset="0"/>
              </a:rPr>
              <a:t>a measure of the number of </a:t>
            </a:r>
            <a:r>
              <a:rPr lang="en-US" sz="2400" dirty="0" smtClean="0">
                <a:latin typeface="Bookman Old Style" pitchFamily="18" charset="0"/>
              </a:rPr>
              <a:t>dependents, young </a:t>
            </a:r>
            <a:r>
              <a:rPr lang="en-US" sz="2400" dirty="0">
                <a:latin typeface="Bookman Old Style" pitchFamily="18" charset="0"/>
              </a:rPr>
              <a:t>and old, that each 100 employed </a:t>
            </a:r>
            <a:r>
              <a:rPr lang="en-US" sz="2400" dirty="0" smtClean="0">
                <a:latin typeface="Bookman Old Style" pitchFamily="18" charset="0"/>
              </a:rPr>
              <a:t>people must support.</a:t>
            </a:r>
          </a:p>
          <a:p>
            <a:pPr eaLnBrk="1" hangingPunct="1">
              <a:defRPr/>
            </a:pPr>
            <a:r>
              <a:rPr lang="en-US" sz="2400" dirty="0">
                <a:latin typeface="Bookman Old Style" pitchFamily="18" charset="0"/>
              </a:rPr>
              <a:t>A high dependency ratio </a:t>
            </a:r>
            <a:r>
              <a:rPr lang="en-US" sz="2400" dirty="0" smtClean="0">
                <a:latin typeface="Bookman Old Style" pitchFamily="18" charset="0"/>
              </a:rPr>
              <a:t>can result </a:t>
            </a:r>
            <a:r>
              <a:rPr lang="en-US" sz="2400" dirty="0">
                <a:latin typeface="Bookman Old Style" pitchFamily="18" charset="0"/>
              </a:rPr>
              <a:t>in </a:t>
            </a:r>
            <a:r>
              <a:rPr lang="en-US" sz="2400" dirty="0" smtClean="0">
                <a:latin typeface="Bookman Old Style" pitchFamily="18" charset="0"/>
              </a:rPr>
              <a:t>significant </a:t>
            </a:r>
            <a:r>
              <a:rPr lang="en-US" sz="2400" dirty="0">
                <a:latin typeface="Bookman Old Style" pitchFamily="18" charset="0"/>
              </a:rPr>
              <a:t>economic and social </a:t>
            </a:r>
            <a:r>
              <a:rPr lang="en-US" sz="2400" dirty="0" smtClean="0">
                <a:latin typeface="Bookman Old Style" pitchFamily="18" charset="0"/>
              </a:rPr>
              <a:t>strain.</a:t>
            </a:r>
          </a:p>
          <a:p>
            <a:pPr eaLnBrk="1" hangingPunct="1">
              <a:defRPr/>
            </a:pPr>
            <a:r>
              <a:rPr lang="en-US" sz="2400" dirty="0">
                <a:latin typeface="Bookman Old Style" pitchFamily="18" charset="0"/>
              </a:rPr>
              <a:t>We can employ countless other statistics </a:t>
            </a:r>
            <a:r>
              <a:rPr lang="en-US" sz="2400" dirty="0" smtClean="0">
                <a:latin typeface="Bookman Old Style" pitchFamily="18" charset="0"/>
              </a:rPr>
              <a:t>to measure </a:t>
            </a:r>
            <a:r>
              <a:rPr lang="en-US" sz="2400" dirty="0">
                <a:latin typeface="Bookman Old Style" pitchFamily="18" charset="0"/>
              </a:rPr>
              <a:t>social welfare, including literacy rates, </a:t>
            </a:r>
            <a:r>
              <a:rPr lang="en-US" sz="2400" dirty="0" smtClean="0">
                <a:latin typeface="Bookman Old Style" pitchFamily="18" charset="0"/>
              </a:rPr>
              <a:t>infant mortality</a:t>
            </a:r>
            <a:r>
              <a:rPr lang="en-US" sz="2400" dirty="0">
                <a:latin typeface="Bookman Old Style" pitchFamily="18" charset="0"/>
              </a:rPr>
              <a:t>, life expectancy, caloric intake per </a:t>
            </a:r>
            <a:r>
              <a:rPr lang="en-US" sz="2400" dirty="0" smtClean="0">
                <a:latin typeface="Bookman Old Style" pitchFamily="18" charset="0"/>
              </a:rPr>
              <a:t>person, percentage </a:t>
            </a:r>
            <a:r>
              <a:rPr lang="en-US" sz="2400" dirty="0">
                <a:latin typeface="Bookman Old Style" pitchFamily="18" charset="0"/>
              </a:rPr>
              <a:t>of family income spent on food, and </a:t>
            </a:r>
            <a:r>
              <a:rPr lang="en-US" sz="2400" dirty="0" smtClean="0">
                <a:latin typeface="Bookman Old Style" pitchFamily="18" charset="0"/>
              </a:rPr>
              <a:t>amount </a:t>
            </a:r>
            <a:r>
              <a:rPr lang="it-IT" sz="2400" dirty="0" smtClean="0">
                <a:latin typeface="Bookman Old Style" pitchFamily="18" charset="0"/>
              </a:rPr>
              <a:t>of savings </a:t>
            </a:r>
            <a:r>
              <a:rPr lang="it-IT" sz="2400" dirty="0">
                <a:latin typeface="Bookman Old Style" pitchFamily="18" charset="0"/>
              </a:rPr>
              <a:t>per </a:t>
            </a:r>
            <a:r>
              <a:rPr lang="it-IT" sz="2400" dirty="0" smtClean="0">
                <a:latin typeface="Bookman Old Style" pitchFamily="18" charset="0"/>
              </a:rPr>
              <a:t>capita.</a:t>
            </a:r>
            <a:endParaRPr lang="en-US" sz="24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1"/>
          <p:cNvSpPr txBox="1">
            <a:spLocks noChangeArrowheads="1"/>
          </p:cNvSpPr>
          <p:nvPr/>
        </p:nvSpPr>
        <p:spPr bwMode="auto">
          <a:xfrm>
            <a:off x="457200" y="1600200"/>
            <a:ext cx="70866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Gross National Income</a:t>
            </a:r>
            <a:endParaRPr lang="en-US" sz="3200" b="1" dirty="0">
              <a:latin typeface="Bookman Old Style" pitchFamily="18" charset="0"/>
            </a:endParaRPr>
          </a:p>
        </p:txBody>
      </p:sp>
      <p:sp>
        <p:nvSpPr>
          <p:cNvPr id="6" name="Rectangle 5"/>
          <p:cNvSpPr/>
          <p:nvPr/>
        </p:nvSpPr>
        <p:spPr>
          <a:xfrm>
            <a:off x="609600" y="304800"/>
            <a:ext cx="80772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Is Development Defined and Measured?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228600" y="1570038"/>
            <a:ext cx="8534400" cy="1858962"/>
          </a:xfrm>
        </p:spPr>
        <p:txBody>
          <a:bodyPr/>
          <a:lstStyle/>
          <a:p>
            <a:pPr marL="0" indent="0" eaLnBrk="1" hangingPunct="1">
              <a:buNone/>
            </a:pPr>
            <a:r>
              <a:rPr lang="en-US" sz="1600" dirty="0" smtClean="0">
                <a:latin typeface="Bookman Old Style" pitchFamily="18" charset="0"/>
              </a:rPr>
              <a:t>“My own research is based on fieldwork in Indonesia as well as ongoing engagement with students in the United States. The women pictured here collaborated with me on a research/activism project for migrant women workers in Indonesia. The woman on the left (“</a:t>
            </a:r>
            <a:r>
              <a:rPr lang="en-US" sz="1600" dirty="0" err="1" smtClean="0">
                <a:latin typeface="Bookman Old Style" pitchFamily="18" charset="0"/>
              </a:rPr>
              <a:t>Rina</a:t>
            </a:r>
            <a:r>
              <a:rPr lang="en-US" sz="1600" dirty="0" smtClean="0">
                <a:latin typeface="Bookman Old Style" pitchFamily="18" charset="0"/>
              </a:rPr>
              <a:t>”) had returned from working in Saudi Arabia as a domestic worker for two years. She wanted to return to Saudi Arabia for another contract to earn more money for herself and her family, but she was concerned about her rights and her safety.” </a:t>
            </a:r>
            <a:r>
              <a:rPr lang="en-US" sz="1600" i="1" dirty="0" smtClean="0">
                <a:latin typeface="Bookman Old Style" pitchFamily="18" charset="0"/>
              </a:rPr>
              <a:t>Credit: </a:t>
            </a:r>
            <a:r>
              <a:rPr lang="en-US" sz="1600" i="1" dirty="0">
                <a:latin typeface="Bookman Old Style"/>
                <a:cs typeface="Bookman Old Style"/>
              </a:rPr>
              <a:t>Rachel </a:t>
            </a:r>
            <a:r>
              <a:rPr lang="en-US" sz="1600" i="1" dirty="0" err="1">
                <a:latin typeface="Bookman Old Style"/>
                <a:cs typeface="Bookman Old Style"/>
              </a:rPr>
              <a:t>Silvey</a:t>
            </a:r>
            <a:r>
              <a:rPr lang="en-US" sz="1600" i="1" dirty="0">
                <a:latin typeface="Bookman Old Style"/>
                <a:cs typeface="Bookman Old Style"/>
              </a:rPr>
              <a:t>, University of Toronto</a:t>
            </a:r>
            <a:endParaRPr lang="en-US" sz="1600" i="1" dirty="0" smtClean="0">
              <a:latin typeface="Bookman Old Style"/>
              <a:cs typeface="Bookman Old Style"/>
            </a:endParaRPr>
          </a:p>
          <a:p>
            <a:pPr marL="0" indent="0" eaLnBrk="1" hangingPunct="1">
              <a:buFont typeface="Arial" charset="0"/>
              <a:buNone/>
            </a:pPr>
            <a:endParaRPr lang="en-US" dirty="0" smtClean="0"/>
          </a:p>
        </p:txBody>
      </p:sp>
      <p:sp>
        <p:nvSpPr>
          <p:cNvPr id="29699" name="TextBox 3"/>
          <p:cNvSpPr txBox="1">
            <a:spLocks noChangeArrowheads="1"/>
          </p:cNvSpPr>
          <p:nvPr/>
        </p:nvSpPr>
        <p:spPr bwMode="auto">
          <a:xfrm>
            <a:off x="1447800" y="228600"/>
            <a:ext cx="6256338"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a:t>
            </a:r>
            <a:r>
              <a:rPr lang="en-US" sz="3600" dirty="0" smtClean="0">
                <a:latin typeface="Bookman Old Style" pitchFamily="18" charset="0"/>
              </a:rPr>
              <a:t>Note:</a:t>
            </a:r>
            <a:endParaRPr lang="en-US" sz="3600" dirty="0">
              <a:latin typeface="Bookman Old Style" pitchFamily="18" charset="0"/>
            </a:endParaRPr>
          </a:p>
          <a:p>
            <a:pPr algn="ctr"/>
            <a:r>
              <a:rPr lang="en-US" sz="3200" dirty="0" err="1">
                <a:latin typeface="Bookman Old Style" pitchFamily="18" charset="0"/>
              </a:rPr>
              <a:t>Sukabumi</a:t>
            </a:r>
            <a:r>
              <a:rPr lang="en-US" sz="3200" dirty="0">
                <a:latin typeface="Bookman Old Style" pitchFamily="18" charset="0"/>
              </a:rPr>
              <a:t>, West Java</a:t>
            </a:r>
          </a:p>
        </p:txBody>
      </p:sp>
      <p:cxnSp>
        <p:nvCxnSpPr>
          <p:cNvPr id="6" name="Straight Connector 5"/>
          <p:cNvCxnSpPr/>
          <p:nvPr/>
        </p:nvCxnSpPr>
        <p:spPr>
          <a:xfrm>
            <a:off x="2286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0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958" y="3429000"/>
            <a:ext cx="4599242" cy="31242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3277</Words>
  <Application>Microsoft Office PowerPoint</Application>
  <PresentationFormat>On-screen Show (4:3)</PresentationFormat>
  <Paragraphs>261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Development</vt:lpstr>
      <vt:lpstr>Field Note:  Geography, Trade, and Development</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vt:lpstr>
      <vt:lpstr>PowerPoint Presentation</vt:lpstr>
      <vt:lpstr>PowerPoint Presentation</vt:lpstr>
      <vt:lpstr>PowerPoint Presentation</vt:lpstr>
      <vt:lpstr>PowerPoint Presentation</vt:lpstr>
      <vt:lpstr>Key Question</vt:lpstr>
      <vt:lpstr>PowerPoint Presentation</vt:lpstr>
      <vt:lpstr>PowerPoint Presentation</vt:lpstr>
      <vt:lpstr>Millennium Development Goals:</vt:lpstr>
      <vt:lpstr>Barriers to Economic Development</vt:lpstr>
      <vt:lpstr>Field Note</vt:lpstr>
      <vt:lpstr>Barriers to Economic Development</vt:lpstr>
      <vt:lpstr>PowerPoint Presentation</vt:lpstr>
      <vt:lpstr>Costs of Economic Development</vt:lpstr>
      <vt:lpstr>PowerPoint Presentation</vt:lpstr>
      <vt:lpstr>PowerPoint Presentation</vt:lpstr>
      <vt:lpstr>PowerPoint Presentation</vt:lpstr>
      <vt:lpstr>Key Question</vt:lpstr>
      <vt:lpstr>PowerPoint Presentation</vt:lpstr>
      <vt:lpstr>The Role of Governments</vt:lpstr>
      <vt:lpstr>Islands of Development</vt:lpstr>
      <vt:lpstr>PowerPoint Presentation</vt:lpstr>
      <vt:lpstr>Field Note</vt:lpstr>
      <vt:lpstr>Creating Growth in the Periphery of the Periphery</vt:lpstr>
      <vt:lpstr>PowerPoint Presentation</vt:lpstr>
      <vt:lpstr>Creating Growth in the Periphery of the Periphery</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213</cp:revision>
  <dcterms:created xsi:type="dcterms:W3CDTF">2012-02-03T21:33:14Z</dcterms:created>
  <dcterms:modified xsi:type="dcterms:W3CDTF">2015-03-24T18:00:03Z</dcterms:modified>
</cp:coreProperties>
</file>