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DEA6FD1-26E9-4B7A-83B1-A5D3BF0239D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95297EB-FF54-4071-BBD8-448FF483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3B39-5F96-447F-BEA3-74C944ABA08D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4EFC-AC72-42C2-ADC0-0A991BA8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5868-2FE5-4580-B8AD-A694F4B4F504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73B8-C336-4DC2-8CCA-4343C557E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392E-3390-405B-9736-336475192A14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2FC1-B203-4F05-BEE8-4240BFE9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4849-366E-47EC-AE98-E388F26B6E09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7434-4EB8-4B74-87C4-FB35802AD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BBF2-22C2-44C9-A1FD-B55CD7BDE9C6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ABDA-4832-4EEF-97B4-73C29278F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F1AC-2033-40A6-BFD1-570862A5FA48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95FA-0EA5-4CC1-85EF-687321AE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6C89-A317-42D9-A5C2-0C3A5205A09B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C2E-320C-45C6-872F-AC9863723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7224-7A1E-4E2C-96B4-DBB6E975610F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80E9-226F-4C22-A304-75674CD48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5C1B-8E8A-4640-8C45-2A13E545D66F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4B33-B7A5-482F-B1FD-848617A78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5921-E9AA-4BB4-9983-C137DC0580CE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31D3-7A53-490D-B935-8CAD33114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B14-C2D0-49E6-8591-C6C649D6AF16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1513-1423-48CF-9805-6540167A8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5B115-F94E-4A68-B7CD-97E06534F131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C1A6C-13FC-4612-9A94-7D434A616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onjourlafrance.com/france-facts/france-history/images/Western_Empire-Europe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62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en-US" smtClean="0">
                <a:latin typeface="Centaur" pitchFamily="18" charset="0"/>
              </a:rPr>
              <a:t>Rule </a:t>
            </a:r>
            <a:r>
              <a:rPr lang="en-US" altLang="en-US" dirty="0" smtClean="0">
                <a:latin typeface="Centaur" pitchFamily="18" charset="0"/>
              </a:rPr>
              <a:t>of Charlemagne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Franks: Charles Martel &amp; Pepin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famous ruler (</a:t>
            </a:r>
            <a:r>
              <a:rPr lang="en-US" i="1" dirty="0" smtClean="0"/>
              <a:t>major domo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</a:t>
            </a:r>
            <a:r>
              <a:rPr lang="en-US" u="sng" dirty="0" smtClean="0"/>
              <a:t>Charles the Hammer</a:t>
            </a:r>
            <a:r>
              <a:rPr lang="en-US" dirty="0" smtClean="0"/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Expanded Frankish territory into </a:t>
            </a:r>
            <a:r>
              <a:rPr lang="en-US" u="sng" dirty="0" smtClean="0"/>
              <a:t>Central</a:t>
            </a:r>
            <a:r>
              <a:rPr lang="en-US" dirty="0" smtClean="0"/>
              <a:t> Europe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Battle of Tours </a:t>
            </a:r>
            <a:r>
              <a:rPr lang="en-US" dirty="0" smtClean="0"/>
              <a:t>(732) – Defeated Muslim army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Preserves</a:t>
            </a:r>
            <a:r>
              <a:rPr lang="en-US" dirty="0" smtClean="0"/>
              <a:t> Christian Europe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Pepin the Short, succeeds Martel, fights for the Church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Carolingian</a:t>
            </a:r>
            <a:r>
              <a:rPr lang="en-US" dirty="0" smtClean="0"/>
              <a:t> Dynasty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1269" name="Picture 6" descr="File:Charles Martel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27574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File:Alte-Mainbruecke Pipi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622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Charlemagne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r>
              <a:rPr lang="en-US" altLang="en-US" smtClean="0"/>
              <a:t>Built the greatest empire since </a:t>
            </a:r>
            <a:r>
              <a:rPr lang="en-US" altLang="en-US" u="sng" smtClean="0"/>
              <a:t>Rome</a:t>
            </a:r>
          </a:p>
          <a:p>
            <a:r>
              <a:rPr lang="en-US" altLang="en-US" u="sng" smtClean="0"/>
              <a:t>Conquers</a:t>
            </a:r>
            <a:r>
              <a:rPr lang="en-US" altLang="en-US" smtClean="0"/>
              <a:t> Muslim &amp; Germanic lands</a:t>
            </a:r>
          </a:p>
          <a:p>
            <a:r>
              <a:rPr lang="en-US" altLang="en-US" smtClean="0"/>
              <a:t>Spread Christianity &amp; </a:t>
            </a:r>
            <a:r>
              <a:rPr lang="en-US" altLang="en-US" u="sng" smtClean="0"/>
              <a:t>reunited</a:t>
            </a:r>
            <a:r>
              <a:rPr lang="en-US" altLang="en-US" smtClean="0"/>
              <a:t> Western Europe</a:t>
            </a:r>
          </a:p>
          <a:p>
            <a:r>
              <a:rPr lang="en-US" altLang="en-US" smtClean="0"/>
              <a:t>800: Crowned </a:t>
            </a:r>
            <a:r>
              <a:rPr lang="en-US" altLang="en-US" u="sng" smtClean="0"/>
              <a:t>Holy Roman Emperor</a:t>
            </a:r>
            <a:r>
              <a:rPr lang="en-US" altLang="en-US" smtClean="0"/>
              <a:t> by the Pope in Rome</a:t>
            </a:r>
          </a:p>
          <a:p>
            <a:endParaRPr lang="en-US" altLang="en-US" smtClean="0"/>
          </a:p>
        </p:txBody>
      </p:sp>
      <p:sp>
        <p:nvSpPr>
          <p:cNvPr id="13317" name="AutoShape 4" descr="data:image/jpeg;base64,/9j/4AAQSkZJRgABAQAAAQABAAD/2wCEAAkGBxQTEhUUExMWFhUXGBgbGBcYFxwYGxwaHB0YHBwZGh0aHCggHB8lHBwXIjEhJSkrLi4uGh8zODMsNygtLiwBCgoKBQUFDgUFDisZExkrKysrKysrKysrKysrKysrKysrKysrKysrKysrKysrKysrKysrKysrKysrKysrKysrK//AABEIANkArAMBIgACEQEDEQH/xAAbAAACAwEBAQAAAAAAAAAAAAAFBgIDBAcBAP/EADsQAAECBAQDBQUHBAMBAQAAAAECEQADBCEFEjFBBlFhEyJxgZEyobHB0QcjQlJicvAUM5LhQ4LxUxf/xAAUAQEAAAAAAAAAAAAAAAAAAAAA/8QAFBEBAAAAAAAAAAAAAAAAAAAAAP/aAAwDAQACEQMRAD8AWquomZ1gTZntKtnUGuesVGumAgdrM/zV9Y8qT31/vV8TGdMovAaf6uZf72Y4/Wr6x8ismn/kWPBatfWKidtoiF7bHyMBqmVswX7Vf+avrHgxCY1piyf3qjOtmFht/BHklLsQxv8Ay0Bb/XzHP3kz/M/WJorpmb+7M/yV9YqnS9Gs52j6U50Pm0BKZXzAP7qz/wB1C3rFc3EpmYHtZjEHRamtub8oimQpXdSMxfbr8oM0XCU1wZi05UkFSQC5HKAy0cmqmqSEKmEOS+dWjG+t404jRVcgZphnBJD5sxI8y9trQyUE9Mqf7DoIKUjQA2PuAMG6ySKiRNlqYd1kKUXAfQsNdNoDmRrpjP2iwX0zq+seJqlkt20y3JSvi8FsU4PnypSpyZktaUm7AggaE31gAg3sNddoDXMqpjF5q/8ANQ+cDjiM0k/ezAOsxX1jV2buPnGBST67QGhOITcwHbzD/wB1fWNIrpv55jOf+RTsNyXgalNgQWf1jUh7dd4C9NbNdzNmdO+R89Ykitm//VZ1bvq8t4oCNTy21fn6xFtfAN9YDWqtmP8A3V/5K+sa6GsWU3mKd/zHp1gMqa9vdBDDZTJLnUv7h9ICqtvMX0Wr4mIdo2gs0WVrZ12/Gr4mKVFoCUtYIJcfznFtHKK5gSGzOwfTwjPKQQ4Zn66RGbMKEuCxdswtfnAEZ1OGzSyCoHKsC48R5xkSGUQdRfRorFGqUULQsHOsEsdBZwR842Y8tKZymBZgc3XxgKVnR+ceqNnBDu3RoxJnLmH7tn66/wC4slYPNXcrSNm59BAF8FqES5jqWBY69Yb8G4jQZa0KUgzSXSQXDC4bnpcQjo4bClJCll+ZNoY8EwKRKcJSHJHeOjt8IAXV00ypqglKlZsylFKeRSXYPpeDdIqbICMozFBuCHfLq/KJYQgJrlM4UEl1DwDN5Q4U1LlI3cG7bbA8oBax7iBK5KlgpSlQ00U+/d1AjnEqYGSDy/njHUaz7MkT1rmpKUhZdmOrAfKBE77Hp/4Z8tO2hL++ASc7lm2uYzhTBV9fPzg/X/Z9XUxJIQpOjpJv1ZoXJ6CCULsQf43OAuBAAvdxs9uvnBOlwoqSJkx0pvk2e/qYt4No5S5rzQSlAJIexZr+N4ZcUnyiEkJyplqdLX7o5wCSFsopu41BDHyBj3Pv8mcR9V4j2s4rOwYKbvM539I+G/K73fwgKkJAPVrQQw72Nd/pGAa6RuodFfu8dhvvAVVCfvJjse+rXxMVq2JAvFtVNBWv96h7zEAhKg0B6lNiS385xdT06ZikhYOQ36kdHtFISe9yiwVhlgL/ACcw49ICuVOEqZMySlLcB/0pJNwwZ7QPqFZ5zh2JHtP8OUH8PrTL7ScUBcuYljdmJcv5RkwXDilaZ01SVgpV92XcquE39IA/wvSSOzmiYkhTgJUUt3iCzWiQw9aU5yk5QWUQNP8A3nALEU1UxREvupTdkqZuXoIJya+eiWiSuYqaXzKcuOgvr8oDVRcQiTnQuSkEpYKW7h92F9IJ4bTKVKMwJOVJfM3dPN/KBEmj7eoMyoWmWhSMqQUvcADbnzgnSUUwJMuWtapJP5iBo2hOxEArcb4wuSlISlICll1JcKO4c+G0O3AuPiZJURMzszkl2caeULlPw8aqZ2E1L5FKIJVmcXDe8HyhowXhVFNKmS0BgouSCRfQHWA9x/iCbIWhai0pWUalnd7AXhxwvG+1S6WLMzF3e8cpxfA6paxJXOCgkv3vytDXwrg1XKlzCFJyhLpL6nbblAGuJeIFJQRJZagQ4diH1BOgEBMXw2TOSFM9nJKbhx4c4TuKJdXN7ksKzgkTMqgly+/OzRVw9iM0LyTJsxRIAWkl+juflAe0mHGTMzy1WYpKDpfe28GcWlIXKQMwDpGZTMnMwDudxeL5FIqUtE6ch6fRRDc9W1PKBuJ4rLmFSZUsqlhSmSTYpfQAwCxW0RkLMsKzDZTam8ViZYBhv58438RVqJs1Jl6BN2sxHTcjnAuWgsWa2vRtYD3QNffWN+GDuPzL+4RkKiNbwQoSClxv/qAy1ifvF/vV8TEFLfR4tqFd+Y7+2fcSwj4C/IQEkn/RfWM2JIJlqG+jbRYebeETUlwevKAroFGYESVqyOoXb8Nhe8ZeJabsalUkLKkgJLiwBPLrGziaZKIkplIAWHzEvfRt+bxgVTjM8w3a9w/QwBjgvFTJmPNSZqLBl6C+oty2jYFhcwqYB1HewHXpAWRUuWQk6XJ9HglT0SpiWNxv84DeWmNcOLs7aa3+UGaSqyi5IALtqCDYu0Qwjh2XlGZJVazn6QyScOlhJSEON9YBazETAtMzI5PeazNYQ2UFY6UuQ7XY6nqN4ivDpZZ0OLaH0+UXU2FykuySCdbu8BunYZKno756uGe3WDMmUlKUpSzJAe4bz5wuTcKQdCpI5JU0JGOUGJSSVSZ6slyzgkJewciAaeJuH0Cq/qQVBLd5KGA5PpALEKX2sijq3eF3/KNNYWJnFWJJdKpwIDhlBNj1/wBRKl4umTT35YKgHcMmw8TeAIow6fUH+nMwpQElTkvYX3LO8EOH6tCpNRTFKRMkApSrVS9e8eV4EScep1scygsi5Iaz3H+TRfg1Eg1N5hSFlw2pc7lm3gEmQCTYXBu121tGwcvG2l/HrFZQlMydkDZVqS76sSAYuABDcrvAQmpIAA0jVQ6Ks3e+SdIxi93GmhjfQNltz+kBVUf3F/vV8TH01INhePqo99f71fExVpAWFLP4RZL059fnFTHy3+seVM0pQWNiNYAJi1WkrJGwbxZ/dEMHTn9q6uZ1gZM9on/sfkII4XaWTd1QDHh1O5IF3Nz8odMDw1mKtCfhCpg33aQpnYObtbdoLUHHSUl5qMoCrEA+ztAdGpaVIAaLgrpCzT8bUeYDtCl07pgjTcUUqlhAmupXQtpYvAbmYv7tI0078teUZqou7AlwPSKajGZckfeqy/MwBkaMBcb7+HKK56Ge2n0hXn8f0ssE5ja3smA0/wC0qnJclYd2dLP1MAaxTDJM3vLlg6ajQbQl1klM09kUATJLjMPxJ03u8OuC47T1LFKh37XLFxsYV+NKDs1Jmy098KOYv+EXJbc9YBJxDDlUc1JWFGRN1OoBO45RZKrTJmFJ7yX7pLsAdk+sOM8Saun7Kb3QdCPwnwhE4hwufTpCFgkJP3cwCy08n56WgNjAKBAfXTZ9YsJLCMlF3tTYa833EbUjfaApWLgwQoFuk23N+el4xkxtoiMp8fpAU1P9xb7qV8TEZhj2el5iyfzrHk8QZzpvAeqex5fy8CeIazKkJG8GkuSB0MLWOyM81KR59BzgMkuT9wqYfxKCR4QTwts6BsIy180GSEJDBBeJ4eTmEA5imzpykgJI13PSAVfVSpYKR38upZgPODUmRNWg5QSGYkbRs4e4USgZikKUXI7S6S/huOsBz5NTJIU6hcHVJJ9Y3YdLCQJgUx3DkhQ6cobKL7PpkqaJoyFKVFTFYZj+E9IqxXCJSO0VMmA50k5UhsjvZFnbSAd+BK4zZQdzlDO7uLhoWPtQoJfbKWqYsKKQQxslrWuz2gj9lMpSZRckpGnM6xl4mwbtJyi6nBIB/cb629YDmX9QNBKKkvZZcu2vQ+UFcIq5ZUmZMksl7Mk5T1vDhX8ELqJMmV2sv7oFmIQoOdxvBfD+EVppRTzSjIL5iQ4PQ7QEOH5suay5ISnKoukDKz8ukbvtMWj+nZy55a6GB3DvCK5VRlVnKXzBQNiOnOIfabSrAVdg1mgErgjHctQJcxspOmo98dJxNPaBUtSRkWklCms7bdY4hLSQoLSWWkuPKOn4DxIifTBKlMvMQBu+ogFJNl5S2dIvs4dgXi5CSHOuu9o9xqQpNQmYfZUCgjd9fkYgF2N/5tASUNLxtoCMp8eXQRhbMl2uNI30QZJ11+QgK54GeYz+2r4l4qSLm/Xr4xfVllL/AHK+JinK2sB7MnhA6wvGcVTlFiQpLDreNGLzy6gP2jzgjPoSJ8mSjUoT8HUYBYqAcyh+Ye+N+BTnWh+oI6xPiFAQpDfhF4yYSpp3ofWA7NwxS9wHbeCc3BiVZpS8nQaeLQscJ4vkZB3N3h9pqpCwwgMFLh6h7a87s7D5fOFb7SQ+RkuAguw62vD8ogbgRzj7Q61i3JNw/OAaeAZaRSSykM4c/SNFPJCp6zqk2LwK+z3OJQSXyhIYfSN0sqlzFZj+Iny6wHtfhTKzJB8RHlPRhZ7+dQ1yuwfw3g3ImZgCPjE0AAQEqMd4bagObN1gPxnTJmSFE3KQTBKongAm1oUsbxR0rHNKgT4wHFp80Caw0N/jGjB15alKdlKS3iSIhSUfaTZhBtLBPyiWG1SZc6RMUHyFz5AtANXGtWCWIIPapHgQC5/nOBVMhwxBHwLcoH1GLqqZpUU2dSgnX2i8MNPTFMpJ2bXm8BnlOxvG+jTYl9S/uED5Zsw6xuoB3fPl0GsB5Vq7y32UpvUxWsPeIVX9xdtVq+JiS1l3LDm2kAKTKCqhIOhUH8IL4XUheIlZLAJUAPIiME6XkmJWfZe5jFj0tUqb2ss2sX5g6wF3Gs5K1yWAHcGZt9YBURImJ2t/5HuLTyop6CJyEnMegDQDbS1Jsd7Q6YJigbWESjILeG+gMMeDybPqXsH1gHCor1BDjUD3RzzHF9rPSlSnFnfltDjVVqUSzmIAy76udo5ZjNR31F72u24L3O0B3jhynSmUlnPdGpi3EqVBe1yD5xy3BeOJ6AhIS7Ai6D/DBmmoampnFdVPCUfgTKLEAh8xHjtAMmGVGQh3Y8+cHDPFxy1jBM7OZKSMxJDX3Lc4slyUq1+LQAfHKhRUQnlCljqmkkvclvrDdjykpB8vPzhB4hmCakJJ7wdh4QCpg6songXJs3nGRFNmQHsQ7xonqKFZkC+igdfGPkIUuYAkWU9v5pAb8AwsrQVpDufMEWYQxTgnsUywR2idUg6J+sA8EqTTSjchzp5xSnE/vSvV3fwMBqpzbe5+EE6I90+JgeGKS2raxtw4dzVy9/FhAVVY763/ADK+JiIJfV9dPrEawntF/vV8S0fIFg/nARrrJ5guB0+sL9ZNWyUaglvDpDHVpzaWysQ23hAXEVHt0tooFweY38YCU7DgjO40ygebxhnFgW5QfnjPKKjz+ELkyYFFuZgNuD1oSGWSSogBrl+Qh9oaqXLlAr1BYF/lCFhEsCYCzkadOsW11aqfMa7BtPGxMBvxnG5izZi6iEp5dSdzGBVOpBClKHtO5IuNw0FO1CWQhIdKFMToCNT1gOijTMSLF3uoatr572EA0f1MpRQkEIDOSVNYbudBGnD8WlKUMhCiC4I0IGt+sYqTgilWgK/rSFEB7i3Qg8o9qOD6WVdFarMB7Ju/S2kA74ZjAmZicrgktpqLDxgrJqSWB1IBvvHGlLmU63zkve4Ihsk8Xo7NKgkqylIWNwDqRAGuMam+UMTdgOfO0IFaFoWlSWUGIVzA1MONdRZpoXLUyVAKT57Qt43w8pytCylSjcHTmIABUKJW5AY9GEXUiVJumMOIoWkX1BBKXduekaP6zuhmMBdU4uLo7MEsf40UzqHuSSSylByOh0BiiilKmzn3L20hkVR3JWpyEgDxEBlSFJTdWY/y0EqL2dN/kIwFLbuBBCi9nzgM9YPvF/uV8TFKVFrv5RKrIMyZ+9Q9CXiKDa99ffAXqFjdnDgwqYrNIm38PUhzDfNTYHmNIUsckEqfcQGqqqloC0v3SA0DqOUGUs/hHvjT24OXMz8j0iU9ARKUNCfnAasKPdzbkaH+conMqkosgsN1Nf8A3GajIIIJuE2HzjNIlagvr7oAjIzTZtrlYygD3nzh9HBfZSAsai5G/lCtgUxKVpUTlI9k9bR1GRjCVS++oWGjj4wHIMcSsLIMlnIyEMCpxZR87QzcLYCUkKXLcOnMFH8RGg5x9iaZk6aFFIKAnoz5rDxaHCixJJlISQnQupWxTzPugI43wpKny+/KAP6DlIt4xyupw+bRzFPdCiwNj7J+LR2Cl4mlqVkUwBFi4PrCVxZOROWUpexUHF/TnAU0GKGbLBRcjyLRnxeeqblyvaxZWsLcqWUTMqVlF/aFv4DBHD6rLMIQtw9+T21gBuJySlRBA021Y84whDMB5Pyhg4hSnvLAdTgFjqW5coX7qCFF7atdhvAaMOmLKxlTobqawG+sEzUKzB7OTodeURsZH3SrEuSbGKcMR2hdrAwBCfKe2kaqA909D8hEE3SdLROh9k33+QgM1ck9osm/eV8THiTpFtTMSZkwPfMoehMVsmzepgLJNzY+v80gTjMsBZG/uPUQYlIAMZa5CVJJUNCwaADIpEzGexBd411WHE5c5JBLk8259Yzy5rD2fHqIK4nWmYkLSkpsLFrkWe0AHJSJ1rJIvbVrQZwqnScySLl79IAyicxdXe2GwjbhFaRqsgbnw+UBdVL7KZlD2YAkB3Ore6CeH1MwylD8Tsbc9D6QLq5uZaZik5kpPK4b8XVo20lae2cGyrlhYvAFqWVNQ6ZiSAdPkYx0dUrOqVlJzEm7g+PJoKz64r7xJJSG8PGF/tyqb3PaBsrl5QGgLmTJjOCwAOUMxfd+nKIqXkmPp4X+MVKSuXmJPe+J5mBasQIW6u8XAY8zAeYzTKzmYlXtHTl0EVYMoDMSddr3Z72idQVFYVn0dhsOcH+B8LKpnaLl/dizkWJJd7/KACza4FOW7g+lvj8oGzpamOTU+hHKOxY9wHKmtMlJSm10gMD19I5xieBzJMwpUkp15kM9h6QA6jwqYvmABcZmEG6OSEJyjS/g8ZqFRS4B11cxrklwXf5eEBAaOI20B7vn9IyK5CNlCe6RyJHwgBdX/eXoO+t2/cY2UOBzZjlKFKG2wfnHUqKio0hKjLl5iASSHLm598b1YrISGSw8BAc7l8DVC0hRLEaAloEYzwrVyw6pYUkXdJB90dPONS/xTGEaUYvS+yuYgvzIgOB9mUgu7l7fKJISzMq/LbyjvZ4ew+qF0yy+6SAfdGSo+z6jTaWkp83/ANiA40mkuczHwEUKw4j2Rr6GOkYl9nChmVLW+7OT6QtVHDc+Xok22LwC3hVQqXMWqZ+EWTr00i2XiKUlRCPaFh+rnF+I8PzvbB7zMQRApeFz2uEk7l9oAtTVBS60+0rUbeEYlVWZyLEasGiulo5wCUnQlxf3HlEJlGsuGIuxIgLZ9UcgLkKcODv1EVqSMxmKDqPN7Bo0SaMrAZJsbDT/AHDRw7wTMnKSZwZFmHQQAjhTh2ZWTBlDIBOZXKOhcVVcqnlyKZAe6XO5It9YZqOgk0kgplpCEhySN+cBOH8ERXTjPmuZcskoGjnb6wBCn4klAlCnBTZyI1T6emq0sWPuMZMU4VQo5kWIFr/F4TKqXPp1syksbcvWAhxTwp/TqzSxmR12hVlTRmIzN+mOo4RinbSyJyT53B84Usb4WHaPJIyq57dIBc7S7gg/CCOHk5S/MxGfwtVIv2ZWn9GsfUIUAoKStJCjZQY6CAZKummsVAuG0e7R9hOCzqhLyg4Gpdm8YZanDj2SVJu6Uv6CF2nxSdQTu0SklJ9pPMfWAsm8KkKZasqho5+sYq3hospmjplNi9LWSs5FinexHMQsVFWiSomWc8rcEOw5GATaTAihlJmFKoOUXFNTILTx2qPzgXA6wcl0MioQVyjlO4feB1ThM6Xcpzo6XI8RAMmE8RSJweXMDj8JLH3wSl4ihTg3hAHDyZpdKcqulotXhFXKbKrMn3j6wDbPwumWLlQPjGGbwPTr5+IU0LS6meg96UtR/S590EaXHZiRdMxH7kmA1TOApegWoeN4j/8An0r8yyebx4rHVq/5B6x6MfWLBYV5wG6j4UkS7ly2xMEptZLQGsAIWanGFkF1ADxhRxDicrUUIYfqJgGfijGO0BlI0JufpEqLEVyJSUyyB06cz1MLGFVCEErUoTFc308IuqK93ys/N4B1p+Jjl74BV00jfS4xJmhi3UEBvfHJajGZqDdBPnFuGcTS3+9SoPyDwHVAiQcwlhLn8v00jxGDU6yHzZt7t8IRJPEiJZeWhYJ0cMT5axKmm1s9RKErSDvcQHTZdTJQkIlquDprCdxvMCp6Tb+2Nv1Li7DMEqEi8xidyXMCeJ6OYmakLmFRKAXZt1Bvd74B3ok/dot+BPwED8fpUlGZQtzjlSNB4CK6n2YBlmpMhf3QKpcyxSm7HmBtFcqcwVchXu8DyhVlajxiC9VQBBeJTZCyZaiAqxANukPvB/EypoAWO8LEc45UuNFNrAd4r5xTLOWWCdbC8ZcPryuzX5aH0MchMUo9v1gO5LTzSfSPOzB290cYOkRGkB1uswlCrGWD5RjmYDJVbLkA6N8Y5iIhOgOnzeD5CtMxB31jDM+zumU/dPNtI5/L0ETEA9D7NJf4Ssf9R6R4j7PAkkpUX6peEpPziJgHKo4QmaZc3k0W0HCSk3yDwb/UI5jyA67h2DS0BzJRm55R9IJFLbHwaOIR6YDuHZ9ISeOB9+mx/tjb9S4RBFq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18" name="Picture 8" descr="http://www.treesinthewoods.com/images/Charlemagne/charlemagne's_scholar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http://www.traditioninaction.org/History/HistImages/CharlemagneImages/A01_CharlemagneBust.p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637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1" name="Picture 2" descr="https://web1.caryacademy.org/facultywebs/joe_staggers/Europe_Lectures/11_12_EURO/sources/charlemagne_emp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70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Charlemagne’s Rule &amp;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Restricts</a:t>
            </a:r>
            <a:r>
              <a:rPr lang="en-US" dirty="0" smtClean="0"/>
              <a:t> noble authority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Traveled &amp; used royal </a:t>
            </a:r>
            <a:r>
              <a:rPr lang="en-US" u="sng" dirty="0" smtClean="0"/>
              <a:t>agents</a:t>
            </a:r>
            <a:r>
              <a:rPr lang="en-US" dirty="0" smtClean="0"/>
              <a:t> to govern his empire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Supports </a:t>
            </a:r>
            <a:r>
              <a:rPr lang="en-US" u="sng" dirty="0" smtClean="0"/>
              <a:t>education</a:t>
            </a:r>
            <a:r>
              <a:rPr lang="en-US" dirty="0" smtClean="0"/>
              <a:t> &amp; set up learning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814: Power passes to Louis the Pious (son) – ineffective ruler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Empire </a:t>
            </a:r>
            <a:r>
              <a:rPr lang="en-US" u="sng" dirty="0" smtClean="0"/>
              <a:t>splits</a:t>
            </a:r>
            <a:r>
              <a:rPr lang="en-US" dirty="0" smtClean="0"/>
              <a:t> between his 3 sons with the Treaty of Verdun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Split leads to </a:t>
            </a:r>
            <a:r>
              <a:rPr lang="en-US" u="sng" dirty="0" smtClean="0"/>
              <a:t>Feudalism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6389" name="Picture 2" descr="http://images2.wikia.nocookie.net/__cb20090404195421/genealogy/images/3/3d/Lodewijk_I_de_Vrome_778-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2076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www.medievalists.net/wp-content/uploads/2010/05/charlemag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3717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Middle Ages in Europe after the fall of the Roman Empire</a:t>
            </a:r>
          </a:p>
          <a:p>
            <a:r>
              <a:rPr lang="en-US" altLang="en-US" smtClean="0"/>
              <a:t>Spans from 500 – 1500</a:t>
            </a:r>
          </a:p>
          <a:p>
            <a:r>
              <a:rPr lang="en-US" altLang="en-US" smtClean="0"/>
              <a:t>New Society Emerges:</a:t>
            </a:r>
          </a:p>
          <a:p>
            <a:pPr lvl="1"/>
            <a:r>
              <a:rPr lang="en-US" altLang="en-US" smtClean="0"/>
              <a:t>1) The classical heritage of Rome</a:t>
            </a:r>
          </a:p>
          <a:p>
            <a:pPr lvl="1"/>
            <a:r>
              <a:rPr lang="en-US" altLang="en-US" smtClean="0"/>
              <a:t>2) The beliefs of the Roman Catholic Church</a:t>
            </a:r>
          </a:p>
          <a:p>
            <a:pPr lvl="1"/>
            <a:r>
              <a:rPr lang="en-US" altLang="en-US" smtClean="0"/>
              <a:t>3) Customs of German Tribes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13.1 – Invasions of Western Europe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Century: </a:t>
            </a:r>
            <a:r>
              <a:rPr lang="en-US" u="sng" dirty="0" smtClean="0"/>
              <a:t>Germanic</a:t>
            </a:r>
            <a:r>
              <a:rPr lang="en-US" dirty="0" smtClean="0"/>
              <a:t> Tribes overrun the </a:t>
            </a:r>
            <a:r>
              <a:rPr lang="en-US" u="sng" dirty="0" smtClean="0"/>
              <a:t>Western</a:t>
            </a:r>
            <a:r>
              <a:rPr lang="en-US" dirty="0" smtClean="0"/>
              <a:t> Roman Empire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Disruption of </a:t>
            </a:r>
            <a:r>
              <a:rPr lang="en-US" u="sng" dirty="0" smtClean="0"/>
              <a:t>Trade</a:t>
            </a:r>
            <a:r>
              <a:rPr lang="en-US" dirty="0" smtClean="0"/>
              <a:t> – Business collapses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Downfall of </a:t>
            </a:r>
            <a:r>
              <a:rPr lang="en-US" u="sng" dirty="0" smtClean="0"/>
              <a:t>Cities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Population Shifts – people abandon cities (Urban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u="sng" dirty="0" smtClean="0">
                <a:sym typeface="Wingdings" pitchFamily="2" charset="2"/>
              </a:rPr>
              <a:t>Rural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Decline of </a:t>
            </a:r>
            <a:r>
              <a:rPr lang="en-US" u="sng" dirty="0" smtClean="0"/>
              <a:t>Learning</a:t>
            </a:r>
            <a:r>
              <a:rPr lang="en-US" dirty="0" smtClean="0"/>
              <a:t> – tribes could not read or write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Loss of Common Language – mix of cultures = many languages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4101" name="Picture 2" descr="http://2.bp.blogspot.com/-E2xZGCu958I/T31aFVZdnKI/AAAAAAAAMkc/UspnW86Y5Yc/s1600/r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44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5" name="Picture 2" descr="File:Invasions of the Roman Empi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Decline: Learning &amp;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Learning sinks as </a:t>
            </a:r>
            <a:r>
              <a:rPr lang="en-US" u="sng" dirty="0" smtClean="0"/>
              <a:t>population</a:t>
            </a:r>
            <a:r>
              <a:rPr lang="en-US" dirty="0" smtClean="0"/>
              <a:t> becomes rural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Priests &amp; </a:t>
            </a:r>
            <a:r>
              <a:rPr lang="en-US" u="sng" dirty="0" smtClean="0"/>
              <a:t>church</a:t>
            </a:r>
            <a:r>
              <a:rPr lang="en-US" dirty="0" smtClean="0"/>
              <a:t> officials maintain classical learning (only source)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Germanic tribes only carried a rich </a:t>
            </a:r>
            <a:r>
              <a:rPr lang="en-US" u="sng" dirty="0" smtClean="0"/>
              <a:t>oral</a:t>
            </a:r>
            <a:r>
              <a:rPr lang="en-US" dirty="0" smtClean="0"/>
              <a:t> tradition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Latin</a:t>
            </a:r>
            <a:r>
              <a:rPr lang="en-US" dirty="0" smtClean="0"/>
              <a:t> (Roman) changes as Germanic tribes interact = </a:t>
            </a:r>
            <a:r>
              <a:rPr lang="en-US" u="sng" dirty="0" smtClean="0"/>
              <a:t>dialects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French, Spanish, etc.</a:t>
            </a:r>
          </a:p>
        </p:txBody>
      </p:sp>
      <p:pic>
        <p:nvPicPr>
          <p:cNvPr id="6149" name="Picture 2" descr="http://latintutor.net/wp-content/themes/thesis_16/custom/rotator/lat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www.frenchlearner.com/images/french-regular-er-ver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895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http://www.yourlanguageplace.com/wp-content/uploads/2012/12/spanishlangu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38725"/>
            <a:ext cx="2743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Change in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Church provides order &amp; </a:t>
            </a:r>
            <a:r>
              <a:rPr lang="en-US" u="sng" dirty="0" smtClean="0"/>
              <a:t>security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Germanic society focused on the </a:t>
            </a:r>
            <a:r>
              <a:rPr lang="en-US" u="sng" dirty="0" smtClean="0"/>
              <a:t>family</a:t>
            </a:r>
            <a:r>
              <a:rPr lang="en-US" dirty="0" smtClean="0"/>
              <a:t> &amp; small communities (opposite of Rome)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Focused on oaths of </a:t>
            </a:r>
            <a:r>
              <a:rPr lang="en-US" u="sng" dirty="0" smtClean="0"/>
              <a:t>loyalty</a:t>
            </a:r>
            <a:r>
              <a:rPr lang="en-US" dirty="0" smtClean="0"/>
              <a:t> = fight to the death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Germanic loyalty to family = </a:t>
            </a:r>
            <a:r>
              <a:rPr lang="en-US" u="sng" dirty="0" smtClean="0"/>
              <a:t>impossible</a:t>
            </a:r>
            <a:r>
              <a:rPr lang="en-US" dirty="0" smtClean="0"/>
              <a:t> control over </a:t>
            </a:r>
            <a:r>
              <a:rPr lang="en-US" u="sng" dirty="0" smtClean="0"/>
              <a:t>large</a:t>
            </a:r>
            <a:r>
              <a:rPr lang="en-US" dirty="0" smtClean="0"/>
              <a:t> territory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7173" name="Picture 2" descr="File:JuengeresMathildenkre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829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Franks: Clovis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Franks: Group of people that settled in </a:t>
            </a:r>
            <a:r>
              <a:rPr lang="en-US" u="sng" dirty="0" smtClean="0"/>
              <a:t>Gaul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Clovis</a:t>
            </a:r>
            <a:r>
              <a:rPr lang="en-US" dirty="0" smtClean="0"/>
              <a:t>: Brought Christianity to the region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Baptizes his army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Church supports </a:t>
            </a:r>
            <a:r>
              <a:rPr lang="en-US" u="sng" dirty="0" smtClean="0"/>
              <a:t>military</a:t>
            </a:r>
            <a:r>
              <a:rPr lang="en-US" dirty="0" smtClean="0"/>
              <a:t> campaigns against the Germans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Powerful Alliance – Why?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511: Clovis unites Franks under one </a:t>
            </a:r>
            <a:r>
              <a:rPr lang="en-US" u="sng" dirty="0" smtClean="0"/>
              <a:t>kingdom</a:t>
            </a:r>
          </a:p>
        </p:txBody>
      </p:sp>
      <p:sp>
        <p:nvSpPr>
          <p:cNvPr id="8197" name="AutoShape 2" descr="data:image/jpeg;base64,/9j/4AAQSkZJRgABAQAAAQABAAD/2wCEAAkGBxQSEhQUExQVFRUXFxcaGRgYGBQYGBocGBUXFxgXGBgYHCggGBolHBgUITEiJSkrLi4uFx8zODMsNygtLisBCgoKDg0OGxAQGzYkICQyNywsLyw0LSwsLCwsLCwsLCwsLCwtLCwsLCwsLCwsLC8sLCwsLCwsLCwsLCwsLCwsNP/AABEIARgAtAMBIgACEQEDEQH/xAAcAAABBQEBAQAAAAAAAAAAAAADAQIEBQYABwj/xABNEAACAQIDBAcDCQMICQQDAAABAhEAAwQSIQUxQVEGEyJhcYGRMqGxBxRCUmJywdHwI5LhJDNDc4KistIVFiU0RFNjwvE1s8PTVJOj/8QAGQEAAwEBAQAAAAAAAAAAAAAAAgMEAQAF/8QAMREAAgECBAMHAwQDAQAAAAAAAAECAxEEEiExQVGxEyIyYXHR8FKBoRSRweEjM0IF/9oADAMBAAIRAxEAPwDa7SttafIrMAlqyo0Q5shuruKnUwPQ1XWtoXRvPiOx8clXu20AuOeORTy0zXfzNZo3eP5VPSw9JwTlG7d+rGSqSvo/liTcxRJnSZkFlVt0jdpwNAbGEQStonusqJ10HtGgt3ilVwfKieHw/wBPX3O7WpzJSY/h1NkD+rQeO4eFcccRr1NkbjPVrPxGvfUYGd2vr+VPDxRfpqD/AOevud2s+ZMTFbgUUwPCfEfh30Rsd/001nn5eNQs4505H/U0P6HD/Svz7ndvU5k353um3bPkR7pod26sH9jbncBz9fhUctHEeorhc7x7qz9DQ+lfn3N7apz6ewYYjU9hCN/sga8eOvup64uP6McNyjv1mdeGnDz0DBgU0sa1YLD/AE9fczt6nMmrjljRCG8EI+MnjTTjDrCp+7v/AL9RVcjUfhSC7W/osP8AT19zu2nzJTY5uCofFTp/f1pPnrfVXd9UcfFvH1qKG76cDXfocN9HX3M7epz6ewYYt/qof7H4Z9PWl+cXDr+zEbhkk/8AuUAPP5UuflxrV/5+G+hfn3O7epzDHGXOSDl+zn1/aa004y7wy/8A61/+ygBvGlL8K6WBw30dfc7t6nPoF+e3AFnUjfCwD5Zj8aJZxrlozQPuCfXPUUDxo2HXUT31v6LDp+Bfn3M7apbfoaHYKdm4Sc03CZiPoJpA03zS0XYiZUcD659YWaSvIqd2corZN9R929Sv29bBuNv1RB3e3enzJ/RrNmzWp2wO2xP1VA/fua+8Vm1NerTdoR+/ViZLVgTapVw8RRwKKOVFcywFEpHXx/UU7G3GVCU9oAsBprkBuFd3EIw86PcggFTKkSp5g7j5is7TVx5GuGiZCy05TFHyUNk7qPM0DYGX8aVTrS9XRUt1mZnWEKUpSjKmlLFFnOsR8opwQ0YW67LWqRlhnV+NJ1Zo6ikatznWAxypRbPOigUpo8yMI/V0zqqlca6KByNsRurqRgbfaB3610VIwY7Q/W+izGWL3ZCQLgn+kbhHBa6ibKkB9P6Rvwrq8OtFdpL1fUqT0RVbXabr/dt+9rpM+71qgQb/ABq/x1pVLwSdc2pmMzuYHcCWiqW1+f4V6EH3I/fqxUt2cEpxFEApt9wis5mFBOm+mN2VzFrogOIxC28rsJVXAPgysh9zmoPRhpwy2yZNmbZ7wCcp8IFRr3SGxcQKEuNmAMELBIIKrKk79wbmRpUXAY04frjbBuG61rIsaKWIVSwAk6lxA35akdeKrZlqmitUZOlle9zVBdKb1dV+CuXheRG6xlbOWLiCsZcpUgAEMc2g1GUzwNXJSqqdRVI3SsTTp5HZkXq6TE3AntAgZSxPAQ0a9/5VMVKq9vJK3RuK20YECSSS2irIJOnMb57qViJyhC8eYVKKlKzJ9kB1UpJ3g9nU8QwkrI4RpzqBi8Wba57iFYJhSVkgxJaCQDoIGsZW5zSbLv3jabs2gw6sKpZspGZhcOVTocmSF3TQ9s27bJD21LkAg5tSYWRqPYHaJPGd07vK7ape2biVqlHkVmF6a2Wu5WQ2rQBm45lgdMudVGVF38TvHI1pcPcW4gdCGUkgEEEaGDBGh8q8rW1+0BSQS4jKykhTOu4LM5dBzjWK9M6KycKobQhj5gojgjmO0fWvVpTblqT1acYrQm5aQrR+rmlAp2ggjlKTq6OVpCs0WhgDLXR+vKjdXTilcdYABUnBLqPEULJR8MNe+aJGF1s0aN3ux+FdXbLkq0/XaPDSuryqkbzl6vqPWyKrGL23PAraHjrcP/cKq7afE1b32kv3ZB4e1IqJbXnVlHWnH79WBPdgRb1rruGDgqZ4bt+hBB9Ru3Uc0RRTrJ6MG9tSqbYlprXUBAqZcoKiGWR7Stv009O6qvZ2NV8TaIQjrEeSLbKouW+sze0AdOtuTHs5o7q1JXurLdIMVet3bJhUVcV2XBzSMR2QXBGiaMTvMzu31LXgk4yXMooybUos0xrlSismpHfSqtVkoELrWT6XbSZHvIuVYt28ztJGokBLa63GM8TAkb62F9lVSzEKqiSTuAG815Ne2gb20VukGGxGZV5BTCDTjCL76mxCUo2fr+xRh13rm/6P7BxfVg3MbdtTr1dq3ZDAamGdg0nWToY08aPtnYa3Eytevkj6RdCZG4kFcp8xFZ7FdIcWksmIsuIMWSVt3CAPaVDv+7INOxXSa/bwtq9csjPduFUtg9rXcR479/EV5jztKy6FmS0m7mN6QbNuYZ5LLczTrlj95Ru3kaVtvkxxIfC3QARlvag6jW0kQf7J04elYrpDj3c5Wey/PJcVypOhByjQ+Zqy+TLar273UCCl5ueoYW2AYDwUA+Ar0KLainLcmrLVpHqWSkZKKFpWWqyYBFNij5aQJXGAivdSUXJSZa04HFPwyR/GlCVJsLrRRMZY7OHZb7x/Cup+AGjfeNJXnVPG/UctimOHym5vki0xEyBGcADly8h30JV0FWGJIJaPqrP94/jUJBIFVUUlTjb5qBPVsHlp4WnFacFpoINhpWc6aYYtYuAbzacjua0yup9C1acrQMZhw2QHcWy+TqyfFlqbFK9N+Wv7DaMss0x+Gvi7bS4NzorfvAGigVUdC3JwVtG9q0XtHxtuR8Iq7C0+Ms0UwJRytoq+krlcLdYQSq5gCJEg8RxEwfKvKsNfAxtl5zAMp11mABJPHeda9R6VY5Ldkq89uQY3kCCQO86CeANeP4B1NwgneOXHXd7vWpK1nJ+hVQ8KvxZ69ew9jEMpYZiAdYEw3tQeE8daq+nGIRVwjFQVW8SZHZ3Rx4fnVJhOkotJlaEA3mM0mNwWRMa+6s7tS89xU63HC7bzSLeYM4kGdxgGBB00mvPpU5N9756FjjlehoOllnDqC4BzuS0dmMzb20AJPeSaz/yc2g2MshuDT3yFJX30u1MSbySokKNOccPTdVJsnFm1czKd0EeUmD5VbQi1Tae5PiLZ1Y+hiKbFR9jYk3bFq4d7oD47xI7jFS4q2LurkDVnYZlrstEiliiuYBKVxFEK0uWuRwILRbO+lAp9kUaMZNwJ0b7zfl+FdTsJoD94/GkqCaWZjUV9+CW8F9Yb+FAtqIHhUi5vI5Bffm/KmW07I8KfT8EfnEyW7BlacBRCtcBTAQeWoe2L6omrBWJ7JJgArDSTwAgetWEVmOlmy3xfYW5btqCAc4YzEMSoB1MkcRu31PiZqMPXQbRjmkStl3UtXLs3LeXEXjcQK0lWZe0rHkSAQR4d9Stp7fw+HMXH7UTCgtpzJG6vN9q7JwWEU9Xi8Q18sAWHVBEB9o5I0A5ST30I7HxOLTr2KdoljcZlVRAKjQgnXIOIjXnU8KzhG2ZW5/0USopu9mF6YdIUxN5urJ6sIFGu9p1AjgYHpWbTGhG/YyHOkxEeGp4zRdqdH7ltgjPMk9rJcC6EDsswCknkCeE1Nbo2LdhLwYmRJ7tSPwpl6aWZvc2KnslsE2Rs5rzJceMqeynA6zr3SNatdo7PzaF3MwIIWI4CIkb+dVuztpNbAB0ML5U7aG0mY3DumCPSP41LJVHPyLIqKiZvGWjbeJ0nUf8AimstoEmSc2WAB7O/N+EUmNvFjJ3mgWMG9z2VY94Bgc9wr0ErRvJ2POlrK0Vc3PQXpPbwrMt29ce1cVCqlZyXCYYRMDhqIDdx3+tWxIB1gjfBr58/0NdRS2WYYow3ENExlOpkGdJ8qttgbTfD3MzW3TQAkAkkDSAJHVkCSDrqBIis7RLbU50ZS1se35KXLUPY20Retq4BEqDrl1+0MpPpwmp4NNjJSV0TtNOzGAUhWixSgUaZjBhaJbGtKBTlGtEgWGw50P3j8a6nYbQH7x+NdUc13mNRAvag8dB8DS5aYo95H+E0cUyl4F6GS3YKK6KLlpCvgPHd40wEi4vELbUs24cOJPADvNZnZ+NDu5ITLdZySdQIPsieGpNM2jiPnlxpJXD2pk+zO/STougkngIHGndWMudUyIwOVSI0AABy8M2+Drunu8fFV+0lljsj0adJU46+J/gr9u7U6tWT51aw6kHKqWmZiCCJIGUD30HY+HY4XDszuLS2wRlIzksxCom4qpJCgJDOQNQIFYjF7HfEXb+Rh+ytXLh3yVUqIHfDHfyNbfau3i62igAfq+snQlCVAGTkcus7xMDeaycMsYpa338h1OMqk8qRJw9rqLq3F61UYqbiXLim29ojKSy9a/WMN8xJJ4CoV3aITrLSgC1mbsNHZknQcuPGq6MzEHe3aDHUgnfJ4zr7qBd2resOpzmAQIaDlIPsyQTlPdyoFGT8yrsFBXevz7lFi7Zts2YGNwJBiJ4E74kVHxmJzG57vXdXrFzGYfH4abrrbcgjK77mA4SRmHeK872l0ZdTGZT3jdpxHOqKOIjLxqzIpRm9Ir7GfSwbjgAb40/W+vS9m7V+a2FsYeA39JdMEzOipvB3GWMjgJ1IzuzsF1YMHU7zQtobVW0ITVuf5UdSTqystkOpYeMFmqB9s4pQZbt3G0lu05J3anUnz4VSkzma6ZVQOwu6ToF+0aFh3Kp1zGWaQgncOLDx3Uux0zuubcCXPeQNB60ShlTGOo5NL8F7svaGLw4HU3BaWScmrJqeKnTXjEV6L0R6UriwUdRbxC70B7Lj6yehleFYG4kgmq7FBrZV0JV1MgjeCp3ieVdSqtMHEYSMo3W57qBSxVV0W2yMZhrd4QCey6jcrr7Q8NxHcatwK9BanhvR2YhFLb30sUqCiRgbDH2vvGlpbA3/AHjSVO9wiBYMj93/AAmaJNDsiV8CPCcpmjKK6l4I+hst2Mg1R9JsUxAw9uM7iTyC8ARxJ5ch31eYu+ttWdtyiYG8/ZHeSQPOvNulG0Ci3QWVr7g9YoM5FiSrRunRcvIE0nEzaShHd/hDqCSeeWy6lnsayL7ZE/3Wx7Taft7oGbfqMiEg/aYrwWpXSbEKtprDGLhHskiSANCDOu7hvg0zobcC4FGUyGF9jEDVrhJAEiSOUmYA0qu6a7RBJTs9pSAoCFzF2eKgKBOkjXmN58901myrhp68/wA/LD1JuWZlR8nNletdmYzdJsZY1AyAyxnj1oAEfRM1T4AMqpbb2lS4h+8hCkeoqTsnaiJbwhte387vo3DtdVZZAJ3iFtjxp/SRRbx90LuNxnXwuolwe/N6U6cXnlf5wKsJUWZefv8A2Da7Koe74xRL6C6vCSIM6z40IKNV75HgdRQhcg0v0PUa4Mq3whttpu5GZH5irGzi3AGV2g8ATR3AflmqBibKrJzFeY0/Km5824ns8uwm0ca0dpie4mqzBYPrmliQo1J4weM/WPDlTSGxFyF9kbz3cKt8ZFq3lXTf4nxp3gVluydWqtyfhX5KnaeJzsTuUaAchyFP2SYY+FRLq/GpOzB2u6jkrQFQbdS7NLYt/sieLH3b6j7Y0QMPonX8anOdFHf8aDiAHUoOR91SRepbJXRO+TLavUYp7BPYvgZfvrJQ+YJX0r1sV862iQqspIdNQeIKkEEeBj0r3/YO0RisPavj6ayRyYaMPJpr0Kb4HhYmnZ35k0URBTctEQU+L1JWPtnf940lda+l9411TybuwiHb3MORHCBqDRQKZb9lj+t1dirwt23djAVSxPIATMcaKErQXodJamQ+UXbvUWoRocezGrZvrAH6sgA/Wf7NeWmQpAALEayd5Jkie/ge6TvqXt/Htime641bUDflVWELPGIJPeSarhdBJDQCZHgQZoYJ2zPd/LDHpoegdDMazbOtEAsLb3LTorZbhGcEFSR7YUzl3mNKyPSHaAcq2gIQqxAyljlUSREgTbB7RJGaNKj4Xa72usUbn9sHVXgRLDnH/kb6rdo3swC7gTqdSBGsbzOsCKBUO+2uJufu2I1tjasJd4reDgbvZymQO/IB4VuOnOUPh7wOjWVE/wBTca3/AIbi1kNqWiLFlohHFwovGFfqyWPOVOnIitZtEfONlYd5koWQ9wuWR/32qGu+9F+bQ7D6dev82K63iwYIO7Q+G8e+adiRxG79aVnsBiTpyIq6sXdCv68aTOnkZ7FKv2sRuNLASo8aGm0QRluLmU8CaPh73xjzqDjLJBJjQ8uf4VsUnozJuXiTJeFu2rY7BMb4g5p8dxqFfuF2k+m+o4bypytTFCzuIdRtJcAV8b6k7MWWHfUYnfVjsG1LjSYBPu0opeEGH+xFtijqByFSMCnE8fxqJcMnz31MRwsa7qkexcjOXly3GXvr0X5I9qfz2FY6fzlv4XFA5ey3rWB6QWYuqw+ks+YqT0c2l83xFm+NysM3ep0IPkTVUJWSZ5uJhmTR78BXUqkESDIMEHmIkH0patR47KbE4q6blwW7iKFaCGtM5nKre0rjSGGldVqltTJhTJmYUzoOPKurzpwnmevH5xKFNJbdCvbEKmbsiTlBIEEgKYBO8xJjxNU3TbHTgcSAI/ZnWeFMwjZkMl5627HWBg2XO4XRtYjLHcQagdKXIw14DUm24A8EZ/8Atqjakn5LqAl/kseU2bpAA3xBjuKCf13UG9ppPgeY4TzoD4gg5hrPl6c6T50CI4fr0qiwNxt+431iR5ad1R7jwJ1nvpXujdOnfQrlaCy4uvmwmH45esX1OatL0Tv59m4q3xtHP49U6XV9Q9weVZfDGcLH1bnpIIrQfJwf5RdtcL1qI7xnT/5B6VFWVqb8nf5+5bB2kmZhreRmX6rEeQMD8KtMK8jvFQMcsXPFVJ8Yg/CusXMhmjksyuU0ZODsy0uNlIbgd9SWAZYO+kVAV+y26o9tiviKmL9vQrsTZZd2v64U+xhyZJGgFWTqG1io2MuwMopme6sIdFJuV9CvI5Vc7FbKtx+4KPEnfVO5/XhV1h0GREHifE1tR2jYGgr1AmHss24VOXCwe2dBvA/FuFSMPaEhV8zy8udVmOa9fIt20KpO8z6sQOPIVOu8yyUspWbWx3XXgQAFXsqBuiffwpcVaKOV4NJB7/4VcYHo51ZDHNcbfAXKPIGffVd0gZh2SgWDKnWSeIM8Yp0ZrMlEllF5G5bnqnQbbzXcHbmM1ubZ4+zBWSfskelX1zHsePLdpxry35Ncf+0u2+DoHA+0hAPub3Vv+uj3ce8V6FLax4dRWbNBg27PLU93GlpmzmlAe9v8RpaiqXzMJEDaNoEyd/Z+EfjWU2+B1uHtzo3WA/2l6sf4j61ssRa01+z8CP14Vh+lLhcTb+wqH++WPwFBXm8iXl/I/CwvV+cjxqwDlA4gajvA/hTLh1q02xY6vE4hI9m9dEH+sYj3H31WA16EXdXJpRsxsU4iuanqvxHxrWZYsNnns3VjcFb0YTVj0bvtZxVtxvBInyJHqVWq7ZNwdYV39YlxfAlSV85Aq12aNFbeVyn90yPy8KjxGzXMtw0c6RJ6YYALirqjcLlyPusRcSO7tNVItkkcjxradJ8KGxFr/q2E1+1am2T71qlfCRDRoRr4ip6dXuIvp0c6uyu2ZjeqlWWUJ1B4HmDw8auLmFV4e2c32TGby51Bv4MHx4GoyXGtGQfL8jRNKTutxsb09JbElyRNV1x5NWT7QS6P2ko0e0BP7w40C1aw49u+W7lUj3tqK2LtugZ97Z6ESyst5itBhAF1J7XCeHM1V3tpWLfs2yx+0xioOI287ewqJ90Enu7R3UThKpshaq06V7u78jS38U4hbSxmPtMQMx5DifIUK9ZZMoLpeunepchV+yLaav4k8NAKq9m3GtobrEvduaW9SSBuLeZgDuBrW7LC4VEIC3L91mChidSsZ201FtP7zECRrCpLK7IN1bxzFb8yu5QWw+HXjBzqY4HSq/F3W9hgeQtO2cN/V3Drm+y3keFbTBbQhyr/AMoubmHVs+WeGS2CLY+961U7ft2XZrdyytu6R7BBTMOEDl4TFLhNqVnE5tvTiU/Qy8LWMssPYZyna0Zc/ZZWHMMVr2AW41kDUSdOYrw/FYi5ZKLm6xQcyMQM4gjsMw3kaeO/urfbQ221wq+bMrEMm4aMdwjjz1qrO00+Z5deKueh4Nxl017TeHtHdXVA6KNmwyHTUv69Y011Ld27iRdubRWyhJgnSFmCZDflXmu19om9ddiAJgeACgVqenp/lFpeDICfJrg/H3Vg7jamPrH4xNdVV2r/ADcqwfib+cCl6X64p30/aLbf962s+8GqZ7cR3ir7pghHzd/rWY3/APLdh8DVO+4frfrVdGX+OImpDvtEMjdRCY8qRxBp99abcVbRgsLijadbizmtstwRzQyB+udbNLCozKkG2DC96GWQ/uEVjsNbg1tLFlhbTMNYKTp7VuCAeZysn7pqbFbIqwDtJotukRnC4a59K3cKEj7aBlI8WVqjYXEi8krH2l7+J7qMjdZgMSoHaUBwN8G00x5hz6VR30ZT11n2soLLwYfW8e/uqCnG8bcUz0YScZNLYkYlQpjhwqHiVBH64d9S7G27VwdrsGdVaSpPiB2aZf8Am7Sc4X7uY+6Kak09UOzxmtGUGJXKd4IPdrQcju0KJjfHDxPCra7csD2c1wjixgegqLibxK5VhRyGg8+dUxkyKpBcyrxFjLoWzHjG4fnUjZmzjeYL7K7yeOUe0fT8KX5uBxzfAfnV7YUWrH2ruveEG71Mn0o51LRstyanRzTu9g2w8KcTiQFACggLyWTlWeYAE+VaLopetYjFm485bqEWgxjJh7RCWgTpBuMzOfGKodk3OqwOLxAEGBZtd9y6Mgg8YVmPnNZ7F47JiVIZkS3kSVAYhU09mQG11jjFTqm6mZfb+fyxlSslvw/n2R7JsnFX+vFgW0t2bbOCAUk9gOhW2u5SPpaiRWf2sqXbOMuXVV0V0t2id6vkDtdVp0jMvoai4npQwUXepyXGwqW7N0EsXL3O2bebWJAAnWWp165bixh3dXWzmv4gjcXDSbffL5U7wDU6g4tfPn9hR5/OZjtqKwzW3Ha38wHXfH3gTVj0dxme3lP0CCI0MOdfRv8AFVTtTElzmIhiM87zq51PI7/dQdj38l7ubh3GD8fhV6jeJNWldnvfRJyuFtgc399xjXUnQJP5DZPPOfV2NdUrhPgxN0UXyg2WN+20wBbA8Tmc/lXnqvoP1vmvQ/lHuhWtyNerMf3xp36++vNs3sjw/CmSXz9yrC8SX0nwwbZ9m4Im3edTzi4DM+aL61m0MrNbLGrn2VeEbroI74YaeMN76xNh9P1+prcM7wa5Ng1v9gy4Kbd1inX95/XCmE1WiduyZZdHrgS51j20uKiMxVw2WTAX2SCGnca0uz8ZauKEWz1Jui6R+1N0FrTFt7gMCZuRv0aDWbtdm0o+lcbMfupKoPM5jRbV9ks4d0MOj3GU8My3Ayz3TvpNWnn/AHt+GFTn2fU23Rxf2ly2Yi4jAjvyMunjmX0FUmy2Jsov0rcqDx0NW2zcQFvW7qaK6h18CMyjTwA/s1UbSTqcRiEG5bpjwbtDxrzYXcmn84HrKSz5uZEx2z0uHNGV+MfjVJiMBcXdB8oP8a1KXA4kb/GKj32XiG84qiFWUdDalCE9TJlH4ifQ061h3Y+zHM6CPGtDCj2VEz40O66r7esfRBgCnqu3siR4a3/RCwmFG9pyA9o8OcSeJ5d9FxOKuYi6AiyWIVEXWSYCgTv4DXTSouIxZuEbgo3AaAeAFSOv+bWzH89eWAdxs22HaIP/ADbgMfZX7wgsrbu9wM6hF5Q228WIs2UZWs4We0u69fYzcdddVDdkNynnWdFvOwWT2mAMfaOp+NOuPoADAGkRA+NStnYNs6t9Ea+kgdxHGnpKC0JJNz0L/aodLiyylrQWAs6QoK5id0ArrVRfxWUGX374O/lA4x7qmbZv9c925wW0Y8yAoPrWYA4UulTutRlWq09Cdbvl7hJ0lSAOQA0ols/zZHMj3gj40LBp293A/CigaMO+R46/nTNL2ASdtT6F+T5f5BZP1gzfvMT+NdQPkxu5tm4c9zcOTsK6pgJbmb+Vd5u2xPs2pP8AauED1APpXn+bUeNbT5VcVGIZYHaWyJM7lBbf/aj1rCLd1ArZFmGVo6GnRZ2bjBG8j4roR3zv4cqwlvj4Hf4HXurc4MZtnYvx/Cf4R+VYYNpoND/CN3jS8J/36mYjxoS6NaHh7RYhV9piAPEmB8aOqgidAO8kVKwUW2Z4goGiTPaYQkiNPaP7tWXsiWSuPxl4G42XVF7K94XQEcuJ86ax/YWfv3p9UP4ioRECI3DnRbjfsU7rjf3kX/LXZdvnMC+/zkXnRfaJylW16jLdTdqmfNcXvgww7nerzpThst8/btKfE2n6sn0IrA4XEtbdXXRlyxOo4ggqd4IkEcjXoeJuDEWMJcHZDFrZ45M6CAT9KGAHfFQ4mnkqKa2e5bhat1lfAy7qRupr7QMQyE9+s+RqyxOCdGyuIaJGpysOBU8R+VNmN6/rwocyLdXsyovbQO5YWfU+dQ2k1eXmH1RuqFkBmTCiJY8J+J3wOMd1OhLyEVIviyPhsttTduAMAYRD/SOOBj+jXQsfLjVTevMzMzMWZiSzHeSak7QxYuH2SAuijNMLwBGX2pkk8SxqGzVXBW33IKk7/YJaEsB4+7hVpgnkqoJDTAMdkknQHkDVHn4981ZW3kyI7UTOvf6/nWVFdAU5al7h9nm9auqhSY7RaVIIMjOD7IBEFxz151mbuBa3cNu6ptupgqykGZjfy7xIPAmr27tI2XJicr5c6aP7HaIO5hP0TWhtYe1jLaByJHYtOc9wSQT2CGBAkAG0dxaRrU0ajp6y2ZTKmp2s9UZbqYae6eI3jvoDL2zVgVyk5WkLoGIidIJGp0nd3RuqFmhpIB7LbxP0TBidYOvlTIS1uHUikj3P5Kp/0bZ043P/AHWrql/J61tsBZKAhSDoSWIMnN2jv7WbWurkRvc84+VF5xzDkib/ALo9N9ZPKN/699aj5TW/2hc7ktz+7v8AhWYXwoGejQXdNJgGH+j8WdAAQB5gevE1hSOGn6+Gta7rsuzcX9+1z586yd4yT4t8d80OFWs35icT4vsdpAmIgzx3DlWu2FhAttyygkzKtB9kAZTz7WURzQ1msEwJViJFpWc9+UlgvfLFBW1wVkoltSZOkk7yR2mPmxrsVK0bIGiru5FxOx7IAm2v0xoSP5tRy3SZNZvbuGW0mVQYJDatMQI5azJ9K12IfReJyOT/AGjWY6UCR/ZJ99Kw05OSTZtaKUbooF3rW06P3s2AvDU9TcD/ALjhz7r392sXaOq1rOgV2XxFk/0lvQd6hwf8SelU4xf478tRGHdpovdm7cs4lmtXMq3lZwUbQOQygvaYmJYCcsyCSNd9FvbJJOhAbXsPIOnI8Zg6EDdxrzbbVjtknXMqk+IGU+9TRMP0jxdu31SYm6LcEZS2beIIBaSo7hG4Uh4K/epu3kx8cXKDcWaXbidRK3RlOnZJXN4ACdd+/QVlto7QN0jTKq+yu+Cd5J4sefwGgr2J1O8niZJPieJ764Cq6VHJu7sRVxMqg4vSHWkinAU4nuNIqbsx9R3GodFwbww79PWskro2Ls7h8e2id+ZvNiB8BRthbSfD3cyHQ6Mp9lxBENGvHeCDUTGHtRyAHpXYT2xQ2vCzHJ9+6LnPp/4A9BoPLSgskt5E89wJolJhll9wPZc6zGltuWs8R3gUmJXUPfPk+/8ATcHH/JX8da6u+Tv/ANMwf9Sv40lZYib1PNPlKB+f3u4Wxrp9EEePH17qy6GDPLX9d1az5Sv9+vT9W16ZYA8tT/arIRv1oOZ6MPAibjGy4K8D9K9YG/jlut8FqgYAn0Puk1ZbUuH5sFiP24PjFlgBHLtH1qEyjNruyg8zpwGvIe/uptFWT9SfEO8ybsa1KoON26pP3LUt73I9K2GIuAEcdPjWL2A4W4MxiAfe2vhWqbEhjIqTFJ5xlFqwTEn4AVQbdALgcww9ZHxirpnlvCqDbzkMh5EH0YGsw3jOr+AoLZ9mrXozi+qxlpuGcT4EifhVUVyu6/Vdh6MRS27mW4rHcCCfCdfdNejOOaLXNHnxdmmXPSrCdXeKx7L3F9GBH+I+lZ9l31sumluWL/WW3c92RveayMaGl4Z3pIZiFabBBNBREt0iDQUa3TxIE26Yy1LYUJ1rjbEc1wGtcwriOFaYOcyT30bBjteVANHwfteVDLZjYeJFsadgB2909i7pz/Y3KNgMI99xbtiWPPQDWJJ4CamY02cO4t2nz3Atwvc3am0ewOQ1iJmd9SqWuXiXTelz2f5Oz/s3C8YtgehNJTPk5b/ZuFPO3PLex4cK6iIZLU8++VJV+ds+cEnKrJlIKhUBDFpgzm3Rw3nWMYxnv4GCNPz/AIVvekVkNtghoI6y0IIBGtokAjcRpPlVdthF6m6ubDu1tcMGFvqiwu9YReYFAMqGUEGNdI0NKcknb5qy+LtFIyG0nHUIv/VY+QtgfE1HuWzOkmcykcoOQjwPONKNjzNtYEwznUg70TTdu0pl+3JymNABOvMETrpvGtPhsIq6ybItpSAW1367tNJ9/a9DR7W1Htn6w/LSm227DjNEsjHT6q3gdOfbjzqNGv69KNxUtydtp6Fv/rAOUVB2vtAXd1Rmt0JrNdGlBO6RkqsmrMbaOtPcanvpttac41poHA2W0ovYPDuBrkuIfEAMJ9fdWOTce/8A81q9h3M2Cug69U6v6TmHoRWYNrKzLyJHppPwqTDaOUeTKK+qjIFbp6023SiqyYexpjmnxTHFccwDimk0VhQmrjhalYBCzgLv/W+oyij4S6VaVMGCAeU8qGW2gyDV9TSbR2qLVr5vYkTrduDQkjTKpHideEwKp8GwDrpKjeJyggCSAeEiRT7Gz3bgBv8Aa56aDvM0Q4KGGU5tDy+qToZ1Pdz0pEMkdFvxHyzSeZnvnQNw2z8MVXKpQkLM5RmaFzES0CBmOpia6m9ANNnYWf8Al/8Ae1dS21cXYzPSvo5ibmNe/aFwCUh7eQupVIJAdlEHQb+dVOO6IYx7aq7X31JCjD4dVUgDR4xCyDwI3ENpXV1LUrtth9s1ZW2IWM+TzEADILp1nWzbH0d2X5wY3R7RqHiugWLERYvHsKDAse0Bwm8NJA18a6uru1kjnUvwIz9A8bH+73pn6tjiefX6iuT5PMbAPVXJM6MtkRB01F4zPgK6uoXipJbA2TH2fk9xhZQ1q6oMSwSy+XUTp84WYEnSpC/JpimA1cGY1sW9O8kYo6V1dTIYiUlcGyIw+TfGROW5PI2rXnqMSRXL8muMIJKOpBEKbdvXXU5hfgCK6uo3VkdZF10a6F4u0t5LltgHQRou+GBErcMbl31UYj5PsYXzZGJIXQ2xJ0hjIukCIB1ImdJ1ha6lZ3FuS4hOV42tsQ1+T/Hz/MN6pr4dunXegOOJkYZhpxZGk8/aETy1iYk11dWfrJt2sjMkRr9AMeP+HJ80/wA9I3QPHwP5M371r/PSV1BPGzjwN7OLGDoFjz/wzeOa1/noD9Atobvmr+TWf89LXVjx9RJOyCdKIv8AqFtAf8OTI4Pb7tD2qH/qNtD/APEuf/zI/wAdJXVyx87J2R3ZRLLAdG9pWxlbCXHTdBNvMARByNmMcNDpoK0Gz+il5rim9auhOzmTISxUE9gFTlVt/GO1vrq6tjXzS2OcnFWR6VsiytuyqLnyqWC5gQ0Z2IDTJkTGuulLXV1A3dn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AutoShape 4" descr="data:image/jpeg;base64,/9j/4AAQSkZJRgABAQAAAQABAAD/2wCEAAkGBxQSEhQUExQVFRUXFxcaGRgYGBQYGBocGBUXFxgXGBgYHCggGBolHBgUITEiJSkrLi4uFx8zODMsNygtLisBCgoKDg0OGxAQGzYkICQyNywsLyw0LSwsLCwsLCwsLCwsLCwtLCwsLCwsLCwsLC8sLCwsLCwsLCwsLCwsLCwsNP/AABEIARgAtAMBIgACEQEDEQH/xAAcAAABBQEBAQAAAAAAAAAAAAADAQIEBQYABwj/xABNEAACAQIDBAcDCQMICQQDAAABAhEAAwQSIQUxQVEGEyJhcYGRMqGxBxRCUmJywdHwI5LhJDNDc4KistIVFiU0RFNjwvE1s8PTVJOj/8QAGQEAAwEBAQAAAAAAAAAAAAAAAgMEAQAF/8QAMREAAgECBAMHAwQDAQAAAAAAAAECAxEEEiExQVGxEyIyYXHR8FKBoRSRweEjM0IF/9oADAMBAAIRAxEAPwDa7SttafIrMAlqyo0Q5shuruKnUwPQ1XWtoXRvPiOx8clXu20AuOeORTy0zXfzNZo3eP5VPSw9JwTlG7d+rGSqSvo/liTcxRJnSZkFlVt0jdpwNAbGEQStonusqJ10HtGgt3ilVwfKieHw/wBPX3O7WpzJSY/h1NkD+rQeO4eFcccRr1NkbjPVrPxGvfUYGd2vr+VPDxRfpqD/AOevud2s+ZMTFbgUUwPCfEfh30Rsd/001nn5eNQs4505H/U0P6HD/Svz7ndvU5k353um3bPkR7pod26sH9jbncBz9fhUctHEeorhc7x7qz9DQ+lfn3N7apz6ewYYjU9hCN/sga8eOvup64uP6McNyjv1mdeGnDz0DBgU0sa1YLD/AE9fczt6nMmrjljRCG8EI+MnjTTjDrCp+7v/AL9RVcjUfhSC7W/osP8AT19zu2nzJTY5uCofFTp/f1pPnrfVXd9UcfFvH1qKG76cDXfocN9HX3M7epz6ewYYt/qof7H4Z9PWl+cXDr+zEbhkk/8AuUAPP5UuflxrV/5+G+hfn3O7epzDHGXOSDl+zn1/aa004y7wy/8A61/+ygBvGlL8K6WBw30dfc7t6nPoF+e3AFnUjfCwD5Zj8aJZxrlozQPuCfXPUUDxo2HXUT31v6LDp+Bfn3M7apbfoaHYKdm4Sc03CZiPoJpA03zS0XYiZUcD659YWaSvIqd2corZN9R929Sv29bBuNv1RB3e3enzJ/RrNmzWp2wO2xP1VA/fua+8Vm1NerTdoR+/ViZLVgTapVw8RRwKKOVFcywFEpHXx/UU7G3GVCU9oAsBprkBuFd3EIw86PcggFTKkSp5g7j5is7TVx5GuGiZCy05TFHyUNk7qPM0DYGX8aVTrS9XRUt1mZnWEKUpSjKmlLFFnOsR8opwQ0YW67LWqRlhnV+NJ1Zo6ikatznWAxypRbPOigUpo8yMI/V0zqqlca6KByNsRurqRgbfaB3610VIwY7Q/W+izGWL3ZCQLgn+kbhHBa6ibKkB9P6Rvwrq8OtFdpL1fUqT0RVbXabr/dt+9rpM+71qgQb/ABq/x1pVLwSdc2pmMzuYHcCWiqW1+f4V6EH3I/fqxUt2cEpxFEApt9wis5mFBOm+mN2VzFrogOIxC28rsJVXAPgysh9zmoPRhpwy2yZNmbZ7wCcp8IFRr3SGxcQKEuNmAMELBIIKrKk79wbmRpUXAY04frjbBuG61rIsaKWIVSwAk6lxA35akdeKrZlqmitUZOlle9zVBdKb1dV+CuXheRG6xlbOWLiCsZcpUgAEMc2g1GUzwNXJSqqdRVI3SsTTp5HZkXq6TE3AntAgZSxPAQ0a9/5VMVKq9vJK3RuK20YECSSS2irIJOnMb57qViJyhC8eYVKKlKzJ9kB1UpJ3g9nU8QwkrI4RpzqBi8Wba57iFYJhSVkgxJaCQDoIGsZW5zSbLv3jabs2gw6sKpZspGZhcOVTocmSF3TQ9s27bJD21LkAg5tSYWRqPYHaJPGd07vK7ape2biVqlHkVmF6a2Wu5WQ2rQBm45lgdMudVGVF38TvHI1pcPcW4gdCGUkgEEEaGDBGh8q8rW1+0BSQS4jKykhTOu4LM5dBzjWK9M6KycKobQhj5gojgjmO0fWvVpTblqT1acYrQm5aQrR+rmlAp2ggjlKTq6OVpCs0WhgDLXR+vKjdXTilcdYABUnBLqPEULJR8MNe+aJGF1s0aN3ux+FdXbLkq0/XaPDSuryqkbzl6vqPWyKrGL23PAraHjrcP/cKq7afE1b32kv3ZB4e1IqJbXnVlHWnH79WBPdgRb1rruGDgqZ4bt+hBB9Ru3Uc0RRTrJ6MG9tSqbYlprXUBAqZcoKiGWR7Stv009O6qvZ2NV8TaIQjrEeSLbKouW+sze0AdOtuTHs5o7q1JXurLdIMVet3bJhUVcV2XBzSMR2QXBGiaMTvMzu31LXgk4yXMooybUos0xrlSismpHfSqtVkoELrWT6XbSZHvIuVYt28ztJGokBLa63GM8TAkb62F9lVSzEKqiSTuAG815Ne2gb20VukGGxGZV5BTCDTjCL76mxCUo2fr+xRh13rm/6P7BxfVg3MbdtTr1dq3ZDAamGdg0nWToY08aPtnYa3Eytevkj6RdCZG4kFcp8xFZ7FdIcWksmIsuIMWSVt3CAPaVDv+7INOxXSa/bwtq9csjPduFUtg9rXcR479/EV5jztKy6FmS0m7mN6QbNuYZ5LLczTrlj95Ru3kaVtvkxxIfC3QARlvag6jW0kQf7J04elYrpDj3c5Wey/PJcVypOhByjQ+Zqy+TLar273UCCl5ueoYW2AYDwUA+Ar0KLainLcmrLVpHqWSkZKKFpWWqyYBFNij5aQJXGAivdSUXJSZa04HFPwyR/GlCVJsLrRRMZY7OHZb7x/Cup+AGjfeNJXnVPG/UctimOHym5vki0xEyBGcADly8h30JV0FWGJIJaPqrP94/jUJBIFVUUlTjb5qBPVsHlp4WnFacFpoINhpWc6aYYtYuAbzacjua0yup9C1acrQMZhw2QHcWy+TqyfFlqbFK9N+Wv7DaMss0x+Gvi7bS4NzorfvAGigVUdC3JwVtG9q0XtHxtuR8Iq7C0+Ms0UwJRytoq+krlcLdYQSq5gCJEg8RxEwfKvKsNfAxtl5zAMp11mABJPHeda9R6VY5Ldkq89uQY3kCCQO86CeANeP4B1NwgneOXHXd7vWpK1nJ+hVQ8KvxZ69ew9jEMpYZiAdYEw3tQeE8daq+nGIRVwjFQVW8SZHZ3Rx4fnVJhOkotJlaEA3mM0mNwWRMa+6s7tS89xU63HC7bzSLeYM4kGdxgGBB00mvPpU5N9756FjjlehoOllnDqC4BzuS0dmMzb20AJPeSaz/yc2g2MshuDT3yFJX30u1MSbySokKNOccPTdVJsnFm1czKd0EeUmD5VbQi1Tae5PiLZ1Y+hiKbFR9jYk3bFq4d7oD47xI7jFS4q2LurkDVnYZlrstEiliiuYBKVxFEK0uWuRwILRbO+lAp9kUaMZNwJ0b7zfl+FdTsJoD94/GkqCaWZjUV9+CW8F9Yb+FAtqIHhUi5vI5Bffm/KmW07I8KfT8EfnEyW7BlacBRCtcBTAQeWoe2L6omrBWJ7JJgArDSTwAgetWEVmOlmy3xfYW5btqCAc4YzEMSoB1MkcRu31PiZqMPXQbRjmkStl3UtXLs3LeXEXjcQK0lWZe0rHkSAQR4d9Stp7fw+HMXH7UTCgtpzJG6vN9q7JwWEU9Xi8Q18sAWHVBEB9o5I0A5ST30I7HxOLTr2KdoljcZlVRAKjQgnXIOIjXnU8KzhG2ZW5/0USopu9mF6YdIUxN5urJ6sIFGu9p1AjgYHpWbTGhG/YyHOkxEeGp4zRdqdH7ltgjPMk9rJcC6EDsswCknkCeE1Nbo2LdhLwYmRJ7tSPwpl6aWZvc2KnslsE2Rs5rzJceMqeynA6zr3SNatdo7PzaF3MwIIWI4CIkb+dVuztpNbAB0ML5U7aG0mY3DumCPSP41LJVHPyLIqKiZvGWjbeJ0nUf8AimstoEmSc2WAB7O/N+EUmNvFjJ3mgWMG9z2VY94Bgc9wr0ErRvJ2POlrK0Vc3PQXpPbwrMt29ce1cVCqlZyXCYYRMDhqIDdx3+tWxIB1gjfBr58/0NdRS2WYYow3ENExlOpkGdJ8qttgbTfD3MzW3TQAkAkkDSAJHVkCSDrqBIis7RLbU50ZS1se35KXLUPY20Retq4BEqDrl1+0MpPpwmp4NNjJSV0TtNOzGAUhWixSgUaZjBhaJbGtKBTlGtEgWGw50P3j8a6nYbQH7x+NdUc13mNRAvag8dB8DS5aYo95H+E0cUyl4F6GS3YKK6KLlpCvgPHd40wEi4vELbUs24cOJPADvNZnZ+NDu5ITLdZySdQIPsieGpNM2jiPnlxpJXD2pk+zO/STougkngIHGndWMudUyIwOVSI0AABy8M2+Drunu8fFV+0lljsj0adJU46+J/gr9u7U6tWT51aw6kHKqWmZiCCJIGUD30HY+HY4XDszuLS2wRlIzksxCom4qpJCgJDOQNQIFYjF7HfEXb+Rh+ytXLh3yVUqIHfDHfyNbfau3i62igAfq+snQlCVAGTkcus7xMDeaycMsYpa338h1OMqk8qRJw9rqLq3F61UYqbiXLim29ojKSy9a/WMN8xJJ4CoV3aITrLSgC1mbsNHZknQcuPGq6MzEHe3aDHUgnfJ4zr7qBd2resOpzmAQIaDlIPsyQTlPdyoFGT8yrsFBXevz7lFi7Zts2YGNwJBiJ4E74kVHxmJzG57vXdXrFzGYfH4abrrbcgjK77mA4SRmHeK872l0ZdTGZT3jdpxHOqKOIjLxqzIpRm9Ir7GfSwbjgAb40/W+vS9m7V+a2FsYeA39JdMEzOipvB3GWMjgJ1IzuzsF1YMHU7zQtobVW0ITVuf5UdSTqystkOpYeMFmqB9s4pQZbt3G0lu05J3anUnz4VSkzma6ZVQOwu6ToF+0aFh3Kp1zGWaQgncOLDx3Uux0zuubcCXPeQNB60ShlTGOo5NL8F7svaGLw4HU3BaWScmrJqeKnTXjEV6L0R6UriwUdRbxC70B7Lj6yehleFYG4kgmq7FBrZV0JV1MgjeCp3ieVdSqtMHEYSMo3W57qBSxVV0W2yMZhrd4QCey6jcrr7Q8NxHcatwK9BanhvR2YhFLb30sUqCiRgbDH2vvGlpbA3/AHjSVO9wiBYMj93/AAmaJNDsiV8CPCcpmjKK6l4I+hst2Mg1R9JsUxAw9uM7iTyC8ARxJ5ch31eYu+ttWdtyiYG8/ZHeSQPOvNulG0Ci3QWVr7g9YoM5FiSrRunRcvIE0nEzaShHd/hDqCSeeWy6lnsayL7ZE/3Wx7Taft7oGbfqMiEg/aYrwWpXSbEKtprDGLhHskiSANCDOu7hvg0zobcC4FGUyGF9jEDVrhJAEiSOUmYA0qu6a7RBJTs9pSAoCFzF2eKgKBOkjXmN58901myrhp68/wA/LD1JuWZlR8nNletdmYzdJsZY1AyAyxnj1oAEfRM1T4AMqpbb2lS4h+8hCkeoqTsnaiJbwhte387vo3DtdVZZAJ3iFtjxp/SRRbx90LuNxnXwuolwe/N6U6cXnlf5wKsJUWZefv8A2Da7Koe74xRL6C6vCSIM6z40IKNV75HgdRQhcg0v0PUa4Mq3whttpu5GZH5irGzi3AGV2g8ATR3AflmqBibKrJzFeY0/Km5824ns8uwm0ca0dpie4mqzBYPrmliQo1J4weM/WPDlTSGxFyF9kbz3cKt8ZFq3lXTf4nxp3gVluydWqtyfhX5KnaeJzsTuUaAchyFP2SYY+FRLq/GpOzB2u6jkrQFQbdS7NLYt/sieLH3b6j7Y0QMPonX8anOdFHf8aDiAHUoOR91SRepbJXRO+TLavUYp7BPYvgZfvrJQ+YJX0r1sV862iQqspIdNQeIKkEEeBj0r3/YO0RisPavj6ayRyYaMPJpr0Kb4HhYmnZ35k0URBTctEQU+L1JWPtnf940lda+l9411TybuwiHb3MORHCBqDRQKZb9lj+t1dirwt23djAVSxPIATMcaKErQXodJamQ+UXbvUWoRocezGrZvrAH6sgA/Wf7NeWmQpAALEayd5Jkie/ge6TvqXt/Htime641bUDflVWELPGIJPeSarhdBJDQCZHgQZoYJ2zPd/LDHpoegdDMazbOtEAsLb3LTorZbhGcEFSR7YUzl3mNKyPSHaAcq2gIQqxAyljlUSREgTbB7RJGaNKj4Xa72usUbn9sHVXgRLDnH/kb6rdo3swC7gTqdSBGsbzOsCKBUO+2uJufu2I1tjasJd4reDgbvZymQO/IB4VuOnOUPh7wOjWVE/wBTca3/AIbi1kNqWiLFlohHFwovGFfqyWPOVOnIitZtEfONlYd5koWQ9wuWR/32qGu+9F+bQ7D6dev82K63iwYIO7Q+G8e+adiRxG79aVnsBiTpyIq6sXdCv68aTOnkZ7FKv2sRuNLASo8aGm0QRluLmU8CaPh73xjzqDjLJBJjQ8uf4VsUnozJuXiTJeFu2rY7BMb4g5p8dxqFfuF2k+m+o4bypytTFCzuIdRtJcAV8b6k7MWWHfUYnfVjsG1LjSYBPu0opeEGH+xFtijqByFSMCnE8fxqJcMnz31MRwsa7qkexcjOXly3GXvr0X5I9qfz2FY6fzlv4XFA5ey3rWB6QWYuqw+ks+YqT0c2l83xFm+NysM3ep0IPkTVUJWSZ5uJhmTR78BXUqkESDIMEHmIkH0patR47KbE4q6blwW7iKFaCGtM5nKre0rjSGGldVqltTJhTJmYUzoOPKurzpwnmevH5xKFNJbdCvbEKmbsiTlBIEEgKYBO8xJjxNU3TbHTgcSAI/ZnWeFMwjZkMl5627HWBg2XO4XRtYjLHcQagdKXIw14DUm24A8EZ/8Atqjakn5LqAl/kseU2bpAA3xBjuKCf13UG9ppPgeY4TzoD4gg5hrPl6c6T50CI4fr0qiwNxt+431iR5ad1R7jwJ1nvpXujdOnfQrlaCy4uvmwmH45esX1OatL0Tv59m4q3xtHP49U6XV9Q9weVZfDGcLH1bnpIIrQfJwf5RdtcL1qI7xnT/5B6VFWVqb8nf5+5bB2kmZhreRmX6rEeQMD8KtMK8jvFQMcsXPFVJ8Yg/CusXMhmjksyuU0ZODsy0uNlIbgd9SWAZYO+kVAV+y26o9tiviKmL9vQrsTZZd2v64U+xhyZJGgFWTqG1io2MuwMopme6sIdFJuV9CvI5Vc7FbKtx+4KPEnfVO5/XhV1h0GREHifE1tR2jYGgr1AmHss24VOXCwe2dBvA/FuFSMPaEhV8zy8udVmOa9fIt20KpO8z6sQOPIVOu8yyUspWbWx3XXgQAFXsqBuiffwpcVaKOV4NJB7/4VcYHo51ZDHNcbfAXKPIGffVd0gZh2SgWDKnWSeIM8Yp0ZrMlEllF5G5bnqnQbbzXcHbmM1ubZ4+zBWSfskelX1zHsePLdpxry35Ncf+0u2+DoHA+0hAPub3Vv+uj3ce8V6FLax4dRWbNBg27PLU93GlpmzmlAe9v8RpaiqXzMJEDaNoEyd/Z+EfjWU2+B1uHtzo3WA/2l6sf4j61ssRa01+z8CP14Vh+lLhcTb+wqH++WPwFBXm8iXl/I/CwvV+cjxqwDlA4gajvA/hTLh1q02xY6vE4hI9m9dEH+sYj3H31WA16EXdXJpRsxsU4iuanqvxHxrWZYsNnns3VjcFb0YTVj0bvtZxVtxvBInyJHqVWq7ZNwdYV39YlxfAlSV85Aq12aNFbeVyn90yPy8KjxGzXMtw0c6RJ6YYALirqjcLlyPusRcSO7tNVItkkcjxradJ8KGxFr/q2E1+1am2T71qlfCRDRoRr4ip6dXuIvp0c6uyu2ZjeqlWWUJ1B4HmDw8auLmFV4e2c32TGby51Bv4MHx4GoyXGtGQfL8jRNKTutxsb09JbElyRNV1x5NWT7QS6P2ko0e0BP7w40C1aw49u+W7lUj3tqK2LtugZ97Z6ESyst5itBhAF1J7XCeHM1V3tpWLfs2yx+0xioOI287ewqJ90Enu7R3UThKpshaq06V7u78jS38U4hbSxmPtMQMx5DifIUK9ZZMoLpeunepchV+yLaav4k8NAKq9m3GtobrEvduaW9SSBuLeZgDuBrW7LC4VEIC3L91mChidSsZ201FtP7zECRrCpLK7IN1bxzFb8yu5QWw+HXjBzqY4HSq/F3W9hgeQtO2cN/V3Drm+y3keFbTBbQhyr/AMoubmHVs+WeGS2CLY+961U7ft2XZrdyytu6R7BBTMOEDl4TFLhNqVnE5tvTiU/Qy8LWMssPYZyna0Zc/ZZWHMMVr2AW41kDUSdOYrw/FYi5ZKLm6xQcyMQM4gjsMw3kaeO/urfbQ221wq+bMrEMm4aMdwjjz1qrO00+Z5deKueh4Nxl017TeHtHdXVA6KNmwyHTUv69Y011Ld27iRdubRWyhJgnSFmCZDflXmu19om9ddiAJgeACgVqenp/lFpeDICfJrg/H3Vg7jamPrH4xNdVV2r/ADcqwfib+cCl6X64p30/aLbf962s+8GqZ7cR3ir7pghHzd/rWY3/APLdh8DVO+4frfrVdGX+OImpDvtEMjdRCY8qRxBp99abcVbRgsLijadbizmtstwRzQyB+udbNLCozKkG2DC96GWQ/uEVjsNbg1tLFlhbTMNYKTp7VuCAeZysn7pqbFbIqwDtJotukRnC4a59K3cKEj7aBlI8WVqjYXEi8krH2l7+J7qMjdZgMSoHaUBwN8G00x5hz6VR30ZT11n2soLLwYfW8e/uqCnG8bcUz0YScZNLYkYlQpjhwqHiVBH64d9S7G27VwdrsGdVaSpPiB2aZf8Am7Sc4X7uY+6Kak09UOzxmtGUGJXKd4IPdrQcju0KJjfHDxPCra7csD2c1wjixgegqLibxK5VhRyGg8+dUxkyKpBcyrxFjLoWzHjG4fnUjZmzjeYL7K7yeOUe0fT8KX5uBxzfAfnV7YUWrH2ruveEG71Mn0o51LRstyanRzTu9g2w8KcTiQFACggLyWTlWeYAE+VaLopetYjFm485bqEWgxjJh7RCWgTpBuMzOfGKodk3OqwOLxAEGBZtd9y6Mgg8YVmPnNZ7F47JiVIZkS3kSVAYhU09mQG11jjFTqm6mZfb+fyxlSslvw/n2R7JsnFX+vFgW0t2bbOCAUk9gOhW2u5SPpaiRWf2sqXbOMuXVV0V0t2id6vkDtdVp0jMvoai4npQwUXepyXGwqW7N0EsXL3O2bebWJAAnWWp165bixh3dXWzmv4gjcXDSbffL5U7wDU6g4tfPn9hR5/OZjtqKwzW3Ha38wHXfH3gTVj0dxme3lP0CCI0MOdfRv8AFVTtTElzmIhiM87zq51PI7/dQdj38l7ubh3GD8fhV6jeJNWldnvfRJyuFtgc399xjXUnQJP5DZPPOfV2NdUrhPgxN0UXyg2WN+20wBbA8Tmc/lXnqvoP1vmvQ/lHuhWtyNerMf3xp36++vNs3sjw/CmSXz9yrC8SX0nwwbZ9m4Im3edTzi4DM+aL61m0MrNbLGrn2VeEbroI74YaeMN76xNh9P1+prcM7wa5Ng1v9gy4Kbd1inX95/XCmE1WiduyZZdHrgS51j20uKiMxVw2WTAX2SCGnca0uz8ZauKEWz1Jui6R+1N0FrTFt7gMCZuRv0aDWbtdm0o+lcbMfupKoPM5jRbV9ks4d0MOj3GU8My3Ayz3TvpNWnn/AHt+GFTn2fU23Rxf2ly2Yi4jAjvyMunjmX0FUmy2Jsov0rcqDx0NW2zcQFvW7qaK6h18CMyjTwA/s1UbSTqcRiEG5bpjwbtDxrzYXcmn84HrKSz5uZEx2z0uHNGV+MfjVJiMBcXdB8oP8a1KXA4kb/GKj32XiG84qiFWUdDalCE9TJlH4ifQ061h3Y+zHM6CPGtDCj2VEz40O66r7esfRBgCnqu3siR4a3/RCwmFG9pyA9o8OcSeJ5d9FxOKuYi6AiyWIVEXWSYCgTv4DXTSouIxZuEbgo3AaAeAFSOv+bWzH89eWAdxs22HaIP/ADbgMfZX7wgsrbu9wM6hF5Q228WIs2UZWs4We0u69fYzcdddVDdkNynnWdFvOwWT2mAMfaOp+NOuPoADAGkRA+NStnYNs6t9Ea+kgdxHGnpKC0JJNz0L/aodLiyylrQWAs6QoK5id0ArrVRfxWUGX374O/lA4x7qmbZv9c925wW0Y8yAoPrWYA4UulTutRlWq09Cdbvl7hJ0lSAOQA0ols/zZHMj3gj40LBp293A/CigaMO+R46/nTNL2ASdtT6F+T5f5BZP1gzfvMT+NdQPkxu5tm4c9zcOTsK6pgJbmb+Vd5u2xPs2pP8AauED1APpXn+bUeNbT5VcVGIZYHaWyJM7lBbf/aj1rCLd1ArZFmGVo6GnRZ2bjBG8j4roR3zv4cqwlvj4Hf4HXurc4MZtnYvx/Cf4R+VYYNpoND/CN3jS8J/36mYjxoS6NaHh7RYhV9piAPEmB8aOqgidAO8kVKwUW2Z4goGiTPaYQkiNPaP7tWXsiWSuPxl4G42XVF7K94XQEcuJ86ax/YWfv3p9UP4ioRECI3DnRbjfsU7rjf3kX/LXZdvnMC+/zkXnRfaJylW16jLdTdqmfNcXvgww7nerzpThst8/btKfE2n6sn0IrA4XEtbdXXRlyxOo4ggqd4IkEcjXoeJuDEWMJcHZDFrZ45M6CAT9KGAHfFQ4mnkqKa2e5bhat1lfAy7qRupr7QMQyE9+s+RqyxOCdGyuIaJGpysOBU8R+VNmN6/rwocyLdXsyovbQO5YWfU+dQ2k1eXmH1RuqFkBmTCiJY8J+J3wOMd1OhLyEVIviyPhsttTduAMAYRD/SOOBj+jXQsfLjVTevMzMzMWZiSzHeSak7QxYuH2SAuijNMLwBGX2pkk8SxqGzVXBW33IKk7/YJaEsB4+7hVpgnkqoJDTAMdkknQHkDVHn4981ZW3kyI7UTOvf6/nWVFdAU5al7h9nm9auqhSY7RaVIIMjOD7IBEFxz151mbuBa3cNu6ptupgqykGZjfy7xIPAmr27tI2XJicr5c6aP7HaIO5hP0TWhtYe1jLaByJHYtOc9wSQT2CGBAkAG0dxaRrU0ajp6y2ZTKmp2s9UZbqYae6eI3jvoDL2zVgVyk5WkLoGIidIJGp0nd3RuqFmhpIB7LbxP0TBidYOvlTIS1uHUikj3P5Kp/0bZ043P/AHWrql/J61tsBZKAhSDoSWIMnN2jv7WbWurkRvc84+VF5xzDkib/ALo9N9ZPKN/699aj5TW/2hc7ktz+7v8AhWYXwoGejQXdNJgGH+j8WdAAQB5gevE1hSOGn6+Gta7rsuzcX9+1z586yd4yT4t8d80OFWs35icT4vsdpAmIgzx3DlWu2FhAttyygkzKtB9kAZTz7WURzQ1msEwJViJFpWc9+UlgvfLFBW1wVkoltSZOkk7yR2mPmxrsVK0bIGiru5FxOx7IAm2v0xoSP5tRy3SZNZvbuGW0mVQYJDatMQI5azJ9K12IfReJyOT/AGjWY6UCR/ZJ99Kw05OSTZtaKUbooF3rW06P3s2AvDU9TcD/ALjhz7r392sXaOq1rOgV2XxFk/0lvQd6hwf8SelU4xf478tRGHdpovdm7cs4lmtXMq3lZwUbQOQygvaYmJYCcsyCSNd9FvbJJOhAbXsPIOnI8Zg6EDdxrzbbVjtknXMqk+IGU+9TRMP0jxdu31SYm6LcEZS2beIIBaSo7hG4Uh4K/epu3kx8cXKDcWaXbidRK3RlOnZJXN4ACdd+/QVlto7QN0jTKq+yu+Cd5J4sefwGgr2J1O8niZJPieJ764Cq6VHJu7sRVxMqg4vSHWkinAU4nuNIqbsx9R3GodFwbww79PWskro2Ls7h8e2id+ZvNiB8BRthbSfD3cyHQ6Mp9lxBENGvHeCDUTGHtRyAHpXYT2xQ2vCzHJ9+6LnPp/4A9BoPLSgskt5E89wJolJhll9wPZc6zGltuWs8R3gUmJXUPfPk+/8ATcHH/JX8da6u+Tv/ANMwf9Sv40lZYib1PNPlKB+f3u4Wxrp9EEePH17qy6GDPLX9d1az5Sv9+vT9W16ZYA8tT/arIRv1oOZ6MPAibjGy4K8D9K9YG/jlut8FqgYAn0Puk1ZbUuH5sFiP24PjFlgBHLtH1qEyjNruyg8zpwGvIe/uptFWT9SfEO8ybsa1KoON26pP3LUt73I9K2GIuAEcdPjWL2A4W4MxiAfe2vhWqbEhjIqTFJ5xlFqwTEn4AVQbdALgcww9ZHxirpnlvCqDbzkMh5EH0YGsw3jOr+AoLZ9mrXozi+qxlpuGcT4EifhVUVyu6/Vdh6MRS27mW4rHcCCfCdfdNejOOaLXNHnxdmmXPSrCdXeKx7L3F9GBH+I+lZ9l31sumluWL/WW3c92RveayMaGl4Z3pIZiFabBBNBREt0iDQUa3TxIE26Yy1LYUJ1rjbEc1wGtcwriOFaYOcyT30bBjteVANHwfteVDLZjYeJFsadgB2909i7pz/Y3KNgMI99xbtiWPPQDWJJ4CamY02cO4t2nz3Atwvc3am0ewOQ1iJmd9SqWuXiXTelz2f5Oz/s3C8YtgehNJTPk5b/ZuFPO3PLex4cK6iIZLU8++VJV+ds+cEnKrJlIKhUBDFpgzm3Rw3nWMYxnv4GCNPz/AIVvekVkNtghoI6y0IIBGtokAjcRpPlVdthF6m6ubDu1tcMGFvqiwu9YReYFAMqGUEGNdI0NKcknb5qy+LtFIyG0nHUIv/VY+QtgfE1HuWzOkmcykcoOQjwPONKNjzNtYEwznUg70TTdu0pl+3JymNABOvMETrpvGtPhsIq6ybItpSAW1367tNJ9/a9DR7W1Htn6w/LSm227DjNEsjHT6q3gdOfbjzqNGv69KNxUtydtp6Fv/rAOUVB2vtAXd1Rmt0JrNdGlBO6RkqsmrMbaOtPcanvpttac41poHA2W0ovYPDuBrkuIfEAMJ9fdWOTce/8A81q9h3M2Cug69U6v6TmHoRWYNrKzLyJHppPwqTDaOUeTKK+qjIFbp6023SiqyYexpjmnxTHFccwDimk0VhQmrjhalYBCzgLv/W+oyij4S6VaVMGCAeU8qGW2gyDV9TSbR2qLVr5vYkTrduDQkjTKpHideEwKp8GwDrpKjeJyggCSAeEiRT7Gz3bgBv8Aa56aDvM0Q4KGGU5tDy+qToZ1Pdz0pEMkdFvxHyzSeZnvnQNw2z8MVXKpQkLM5RmaFzES0CBmOpia6m9ANNnYWf8Al/8Ae1dS21cXYzPSvo5ibmNe/aFwCUh7eQupVIJAdlEHQb+dVOO6IYx7aq7X31JCjD4dVUgDR4xCyDwI3ENpXV1LUrtth9s1ZW2IWM+TzEADILp1nWzbH0d2X5wY3R7RqHiugWLERYvHsKDAse0Bwm8NJA18a6uru1kjnUvwIz9A8bH+73pn6tjiefX6iuT5PMbAPVXJM6MtkRB01F4zPgK6uoXipJbA2TH2fk9xhZQ1q6oMSwSy+XUTp84WYEnSpC/JpimA1cGY1sW9O8kYo6V1dTIYiUlcGyIw+TfGROW5PI2rXnqMSRXL8muMIJKOpBEKbdvXXU5hfgCK6uo3VkdZF10a6F4u0t5LltgHQRou+GBErcMbl31UYj5PsYXzZGJIXQ2xJ0hjIukCIB1ImdJ1ha6lZ3FuS4hOV42tsQ1+T/Hz/MN6pr4dunXegOOJkYZhpxZGk8/aETy1iYk11dWfrJt2sjMkRr9AMeP+HJ80/wA9I3QPHwP5M371r/PSV1BPGzjwN7OLGDoFjz/wzeOa1/noD9Atobvmr+TWf89LXVjx9RJOyCdKIv8AqFtAf8OTI4Pb7tD2qH/qNtD/APEuf/zI/wAdJXVyx87J2R3ZRLLAdG9pWxlbCXHTdBNvMARByNmMcNDpoK0Gz+il5rim9auhOzmTISxUE9gFTlVt/GO1vrq6tjXzS2OcnFWR6VsiytuyqLnyqWC5gQ0Z2IDTJkTGuulLXV1A3dn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9" name="Picture 8" descr="http://static.ddmcdn.com/gif/willow/gaul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00375"/>
            <a:ext cx="3124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http://www.germanculture.com.ua/library/history/Clovis_roi_des_Francs_(465-5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431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Rise of Christianity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Church &amp; Franks </a:t>
            </a:r>
            <a:r>
              <a:rPr lang="en-US" u="sng" dirty="0" smtClean="0"/>
              <a:t>convert</a:t>
            </a:r>
            <a:r>
              <a:rPr lang="en-US" dirty="0" smtClean="0"/>
              <a:t> many Germans through missionaries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convert out of fear of </a:t>
            </a:r>
            <a:r>
              <a:rPr lang="en-US" u="sng" dirty="0" smtClean="0"/>
              <a:t>Muslim</a:t>
            </a:r>
            <a:r>
              <a:rPr lang="en-US" dirty="0" smtClean="0"/>
              <a:t> attacks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Monasteries</a:t>
            </a:r>
            <a:r>
              <a:rPr lang="en-US" dirty="0" smtClean="0"/>
              <a:t> are constructed to form religious communities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Men = monks, Women = nuns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Benedictine Rule</a:t>
            </a:r>
            <a:r>
              <a:rPr lang="en-US" dirty="0" smtClean="0"/>
              <a:t> – Set of strict rules for monastery life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Monasteries become centers for </a:t>
            </a:r>
            <a:r>
              <a:rPr lang="en-US" u="sng" dirty="0" smtClean="0"/>
              <a:t>education</a:t>
            </a:r>
            <a:r>
              <a:rPr lang="en-US" dirty="0" smtClean="0"/>
              <a:t> (Bede’s  History of England)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9221" name="AutoShape 4" descr="data:image/jpeg;base64,/9j/4AAQSkZJRgABAQAAAQABAAD/2wCEAAkGBhMSERUUExMWFRQVGSAZFxgXGRobHRgaHBwaHhsbGhgYHCcfGBojHBwdHy8gIycpLCwsGB4xNTAqNSYrLCkBCQoKDgwOGg8PGiwkHyQsLCwsLCwsLCwsLCwsLCwsLCwsLCwsLCwsLCwsLCwsLCwsLCwsLCwsLCwsLCwsLCwsLP/AABEIAMABBwMBIgACEQEDEQH/xAAbAAACAwEBAQAAAAAAAAAAAAAEBQIDBgEAB//EAEQQAAIBAgQDBQQIBAMIAgMAAAECEQMhAAQSMQVBURMiYXGBBjKRoRQjQlJiscHwcoLR4TOSwhUkQ1OistLxNKNjc4P/xAAZAQADAQEBAAAAAAAAAAAAAAAAAQIDBAX/xAAjEQADAAMBAAICAgMAAAAAAAAAARECITFBElEiYQNxMkLB/9oADAMBAAIRAxEAPwD6Jywm9rP/AIlY8wkj0IP6YcjbCb2t/wDh1/GmR8bfrjxMeo60FV6QqC48QRYg9QeR8cJ6eXqZesrKjPT0MLFQNRZNI0n3CSOVr2AvjKZvI59c0xQ1JLwrgnSFBgBhtpHQ4+i0gGqAG/ZjUemphA+Ak/zDFR4+2ml+yyhku6NRlp1sRtq/8RsPAYB477QjLpq952ns05nxP3V5lsHVwFA1G0SxJ+yLkn+uMjwLJtmaxrVZbWdbT93/AIdMdFVbkYMd9LSqregn2f4NVZjmswQajnUqxZRyPw2HKeuNSrz8cXaBGIrlwJ+PPFt0wbot4hRezi5Qmw5qbEefP0wIMsXqo0nQyGRqvJM8hMiCfj4gvWoHCb2kd6SdpTaDYORFkm7c4IncA7+WEWndBeRR6Y0H6wC6yRJX+o6H06CmpWT6TTOoBmBXQbG3Mg3mCR6+OCOFZdgEJqmr3fesZm8g8/ji3OZEM4cAFgIEmAASCbgTMgYGxXYtzJZ69RQRARXWPvgkETtcQCOkYLyAiApOllDLPKwBHw0/PA9GuQDFJVJLKTqY3BMmAhJvJ9cWLmadBV1aoVQikqdTEwPdAnkOWFRtOQP0nmcIK9AhhEt2TFSF3NNoZY8Vi3XSRzx5/aVqh+rpqDr0zUOwt3iovG9p5Yk3EKiVlU0gzMLsraV7pJkhhK6RPMzIwejxTXQhKTvIJYIfeZ7Fp+yqgDSviYJ28cZ/I5zsa7KZKVWLDoLt8LDy7p9NZkOM0a4JpVFYjdQRIPSJ+Yt44U0eHtppFhpYoIn7NVCWE+jMvxxVnQxdLszSWAQKnWVMD/M3dA8sAZmiRUpqBue+G709pyvbZPnh9kqdN1WoqgT4CQbg+oOF3EkaRVW4V1dv4B2g/KPTEUtO6I1TUAIAZRHNQ4+RB+MYDOaC0111bJ3gxUjU2qQNPOF5A8xa2HHEaq1E0rB1iLGRB3EjqLW6+OIQFp9mk6VhTFpJ+z4TuegPjg+UHKLMjVSoHWgHKM5NRmJ7s/d1CxPyHphzlsuEGlVC+Q/cnBWSygpqRaSZY9T1/TyjFwufCMOmWTBMzw0OhU8+fQ9cYziOUajV7ZFJK92tTH/EQcx+JRDA9PUY+gYT8Xy5kOLGYP8ApPxt/N4YG4V/Flv4spy1ejWpIaTe93la+46+I2I88Z+lLVswYIIKgJ3buqC5LA2G4t1MG2BKNV8vn7AdjmO+qxbVHIcmDWtyPljQrSPbl4jtEU3+8hg/FWHww9Y89KyTmzJfQqk1k7Q6mZFi4B1MQSINtJJ6i4MYY8RywbPUacd1VHyBPPwA+OO1c2oKgm4rrIm5ioQfSwPpgimh/wBouWsEpypnkdI/ri2/SUGkyCRe8fC3788d4XVJcW2x7L0YpLeTpBJ8TfEshSh/3+//AFjJ8KNCtQdMexwUuu2PYx2ZaDYEYSe1lRfotcMYmm4HnpJH5fLDovblhB7Qrry2YLRCJU0Dx0EAz1ubDr8NV1CRflkk9SQCT549kXf3kQEVCX1G+5AA3t3ADj1HLsMsoAl+zC36lQv98M1pspABXs1EQBewt6YidNVkZr204pZaCmDWkN1FNbv8bL8cNeAIFoJIhj3j67fAQPTGV9oaZbMO0HUtJAg5EPrZvWbemH9TIZiABUULEWkG3OdJ3xouFfyL44Jff/B61QRjqVhhA3C6pHeZz4is4+SgDAHE8lmKdJqtKtUmmC3eqB1YLcggqeXKcNKnObPtBgPP8Np1p1rJK6Z2IEzY8sD+z/EDXy9KqRBqICRym4MeEjDSOmDgrOGSoZX6PXCHUEUSoBfSw5NpBjWIMjYxO+HmV4wj1CiyCN5EXOwHIyL/AAwVXySM2or3ut+Uxz5aj8cCnh6rDUwFZQFv9pRsCd/I+PPbB6X8kwXNcYp5eixJMhypi5LliYjmTM+Rwi4LTfMnXWqkN7y05UFbwGABkQV+0OQ3xLjvDVzGZT3qTi5DbPBF1e66wpMGJ26YH/29Ty9VwyEuFPeDL7wMhZBiJNzAgmSL2r4a10pODmhR7Zn7RRKMVDKIJ0kyGMw9o5CJwY1JVaZWEtBOwI6/1wpyNWoV003vPecnX2hKy5UWsHMTPI74XVeGZdSyV80usgDbs9tUyTZidZn5YXxo60NuC8No9n2LquuibGIMX0uDv69ZGOmtUR+yqEtB10H5sVF6bHm0T5jrhFnaVaj36jd1SBTrKFOkfiEiVIEHcHBXEOMs9IBqLvVVldGpXEggqd9QB22Njhwpr0fUadRHPZr9XVJMlh9WxF26keHUA8zjtXOGmz6ULxTTSg3I1ODc47wjO9ooMRMkKTdbwQfFTb4bTijXpq0TPddWSfGdS+HIj1xAvQlKK6lVQFJBaABCgRFthcz5jHcgi69CmRSEEndnYSSY5xF+rHFFCuO1qMx21QPwpon85+OA+HUNVBCwYrUl2Ktp7zEm4sTFhvywQGacCMD53N6FnCjK5N9TkVG0qO6QQP8AOsXI/LBNPMGrSYsV1ISradpXnfkRBg9cNmTUJ/7Tc7UnPoP1OBq+bqOpU0agkb9yx6+/j2UyxfLBA7LEiQYaATAkbCI9IxBuHVbnt6h8NQEW8BhAomZf2nnsFqqINCrJHMBhBHoygeuH6O1WmhnvWkAtbnJ0sJG2A6/BSKNdSzEVQ3vkQCRa8dYxVwWhXp0wC7KdKyG0nSQACCdiP6Yp/wCK/R05Zptshm+FSlVdMtDMpP3tTMCB6jFR4lqzTwveqZYFes7/ACn5HDKqMxNnAkwCVW/S2q/98KOJZDMGslXVTFRVZVgQGkGxGo3udsUt9MKHU+LJAUMDYDfaB4WnB3DK4Yg7z0/fhheM5VWm7VVXuqW7ptYbXOL+BKQqTvz+E/nicloo1kiBj2IosxjuMNmeiVWpA2wn44j1MpXWlBZwwAJjcwYPWJjDmrTnGRztFw5Ut2dMkww1yDNp0nmSfKB1xWPSkhpw6kRlg7U5q6ZgHSWPUmbEi8YJrsexDMtSSRqRXJgTvaSYF4E9MIsvQqqqTmSs+6CrifAFtz4YPGWqET9IqEeCk/ljRpUmtHc7laaolbsm1ws98ygNzqIBkL5b9L49m+H0uy1im5aB3A7CJgEHRuBMmATa2B61AMp1Zh4G5IYADnN/zxLIcOpukpVmCQGKk3G4uROGgebfpypw2l9H1MlXaSisxaJsL+EEjlfHc0lKhkai00KmsGVVuWd2lVgHmReIsPLFWf4HTVSTmKixf7MeWkLifDeAoCjBQDdpIlr9Wa4w1AbY99msi1LK0qb3ZFAPzMekx6YarGBqVbSt+WJNWETOB7MyWYrhROwGMpneOuzWbRSMkEe8aaXepP2QQIECbzjue42laslFWLKzd8rtpuACRtqYafj1wN7Qp3a0WHYsojlJv5SBGBd2ViJs9XK01r92jN1QAs1Sb/W6m7w53mLeWC+G/wC9U10UlWojBmqKFVT9+BHeJWREdL9RKDmsr5msDpRGNNOVvtAfAefkMaPgX1WSHULyjfr0mZOLycX7NUhrwrLBi1QbGyjTEBZHrecKPaR2FWnTpoj62h0dgBpt3k1c95gnYd0zhpk+M0goTWWMWMElo52F/PmcLXzxru0koKTaKlN6a65b3Oza932meeIQf7OlHDMxTy9JkYOafaOUhNYFIEAsw5IH1R4C2FuepacyMuqpUR1NZG5IDNhEyCdtt8H+0tI0EWrJTQIXsiv1hYQtMqQe4seRuYk4SZPgjMsohqGr7zKCFWdwI2CtyPicV5WaY9qGvs7RqCg1WRqFU6VC6VlbFYnZtojcL540SZanVy6GndVM2ub3aPxg38wOuK1oLl6S0WXuaYDwI1EXDxtJvq8bm2IZbL1qbkqoMRNwBWHX8NUddjPwzfSLT3G8lpoB0JYK2ttiXVjL/wBfSMFBHQDsaSwTeTEqBbbYn5eOLRB1FDvZkbkf4ZtM8rHxwNS4eySFd0X7gcaR/CWQso8AcIVJV6jDXpAJB0NG0so0nw94T/fA+Ry2irUS1qaE8+bgSeZIBJOGTdnQplmgKO9zMncm92M4WcGrs9Wq727RUZR0XvgDx6z44JBWplGQztILUR3VQWaxYA97ni3/AGhlijIKgbUZJBm4iI0iLaRsItizM8LEk3uZIkx42Fo88I6eTWklR6tEkBi0nTZYGxJk7HliukrowzVagaXZklhIYSGJJB1SSVg3ve2AfptJkNMlipvq7xMzqnb72IJUplVIypOrYs8R0s3Pe3himhTpPVKHJhHg3cwG3nSQtxghr4F/TaLU1TvgIABvJERuRzGItXSrWV4qd2DEoFkTBuZ5k28J2x2iiCfqKCaRcFrgeJ0YlVaKZfsaShebRHToDc2G2GiYKOK5pWZhpYdvpUamUra2ysSJOmf/AHh7kgFheYI/XGc79XsajJTUBge5bdhE7zsDM89saehE+Mj9cH8mlAQ+VhFzGPY7SpgrfHsc7pGgjRfCfjVIKlFjJVaqlo6GQJ8NRGHajAuby2ukyHmpF+vIwPHDxGmUZ2gj02SooKkEGfhPh58sZjhNHMAhKpCuVlCxLB9NiGXVZlEGQQYmQYxZS432tFV2qDuuCb6hF77jc+eLWp6XpkU4qLVVAwJJNOSGkHky96R94CZxqtaYfoCqUCWoGo8l6sEe6iqisRCyftMtzMkDwxP6XTkUUfVV7U9npMrq0FpYTDIDv0PlhnmuB6jSciVpM7FQsl9WwAO8kc8U5t6jNl1dAjUiar6bxAKoDAgFi0wJsrXOLTTE9B/EKY0gKdP1iSR0YgQPOfzw2p5YdJwg4Y71qgYf4aGQfvsBAA6qvXm3lfTB4xHCboqcELfl44zHEuJK9RaTH6rVNXxBBifwSBPhg7iPEKlZjSomI99zfTPIDrzx3K+zFEXIDNzZrk+pw6L+yvMdmKi6kWFg03gRAE908o6YMq5UGehEfv0xeeHrpKiQDy6eXT0xVQJU9m3oTz/Z/d8RR0zy5MnJvT3NNCluqcr7bTbBWQqpUpU5IFNVDEXgsfdG0GOnlg+jT01agOzKGH/a4+IB/nxnMpW+hMyVQewZyyMBZSblT+nl6Cum6ZfxDLIWFZWrLVD9xmDQAeSqLEbd3cgnEUrqlbXWoKakp2b09RNQmbBG73abnvTAi4F8S437VJWQ0cqrVajmAQIVb7yRJ9B64BTMLT05itmBUr0zZHlQoIIZaannAPe6rGNFZsltdNVlOGO5WpmL1NUoggrRHQfeaN2+Ft3iUjOKsvXDCRcG4Phi+m2IbMm6CcWyYdIYCxBg+Bv8pGM9wulXp1HQ1IQOUEgEAzKiDcBlYC0XjGtrUwykG4IjCRqOst3SVamjSJEm4IHjAB9BiWzTB6CTRb7SA+Kn/S35Sccp1oJ7jKOpAA23sZxZlXmwZSeQJvHIiN1jFefpAghjqAB1AbXgBY6tYeRPXCTD2C/i2cLjRy0tMGZOljBPpsPXBNIDVTebNT0W/lZfK0/HA+YoaQogGS/w7NpPy+eLTmkWiksNSqrAC8Qt/dBixOHSmtJBpHUYRe1lQLRJImCuoDmNQkeFreuNDTqhl1ciPh1wHxfKpUpMGI0kb8vA4pNGXuxDmax1Pr1FKhUIIELI7xLchqgQTynngbOcYR6auFIekyw4UlDMCp3wNOm7Kb7jF3A8x3FBMmn3T/D9k23HjipcmVXsqjsUGoBIAUoZAaw70bwTY4eqWnqBNYFWKpoIa41ywuRMeF5jYRiNQaKy0idWpWdi/wBp5UKAJiwJIUDFDUygooT3goVvOPDxxzPBdVY1KampJFMspOpdI0hLXbV3TcESb2GBAtgVBAlLTOzr5e+LeA5RjQUFuPTGcqkiro6sD5Xn9MaIVY+Xzws+BiaLLDujHsQyrSuPYxpDC0OKM2DoYKYJEA9PH03xeMcqQBhIfpkKTpFSicuzCk5AEzM3BNxcjBFCsAAfo9ZYBtrNo2trxXwbimpGcDUXcsQA1idlJIiywPTFy5kBWTQV1EyCV3bfc9b3B/TGrY3TtKuPs5djP3m3+JMf3wPnGpsEnLTraFIqAesq3lgygANJ7M91dIgpYHfEMzXBr5ZIIHfsYJsoO8mTzwJh0P4DkTTpQbXJCzIQEyEB6AWxdxSsQoC+8x0rPLqfICT6YNywBXCLi1UNUbUNSqNKrJALWZtuQ7g9SMDJSrKquZWkoFLTp++b6j+EC9RicC5g19LMywgvqqMZNrxTS3oTOCaGWqtLQociO0a4QdETb/1edsSoez9PVqZTWY31VDI9AbAeQw1AsYHkuJVBHf0z95Fjz7jEgeeH2YOtbwQbh15HrB/uL4pfJ0g2g0kBAkHQAoJNhq5HAz0zTf6oFby1M+63igOxncAib88Gg0e4gzBO00kvRMkD7SkQ0ea94DqowNV43RZTpDOQJGmmxtEg3EAHxwf/ALQVqRqpfSDY77e6R1BthRTyIanoTUrhlDlWudUFgbRYHaIEYEl6WmkLMpSFAoaRZq7DU9FVBmQTLH/hgaov0xQeH1Cr1K+lGb7Qj6saWEJB77nU1hNyJJOGFHIBCQzCAf8ADpCZub1ahtPXUf6YYpxKiGBFMFojVqQnynVI/K2L+UFkznsZnWaiBIIUwI5cwCORAONMr4yNPiKLmkKqU7XuuCIkgSr9De0/iGNag2xGW3SEoWGpAOBKGZA03AklACeha3nAwUVnCTO0g4F401WYH7pW8j0v8cSXihutPvEg/IW8jyHhhXxTM97QttHfbzNkHmW738uDsxxAonuTUNlFwGJ6N93n1gYHyWU0uQTJU66jcmqEWAnZVF45SuCDX2ymtTIqQTJWi0+bGJ+Rx6lT+rTu90JqDse6tukj9nFFV6rNWZACrU+7In70X1AXHSdxjmfqCpSy1AT9cFLRypqoLT4bD1wJFP6LOE8TV2IRWKHZwvdkbgE+h+OGNWgG3APoMQ4VU7ppkd6nCnobWI8IjBjMBJ2AvhqEZdMvxnKiiDVFiOnMRzH6Yll6jVKSHWg1KpYETcgE7MPLBFXMfSajU9WgAToAliu0uxBC3+zvtPTFi5NUMqFJHLSoMeBAF/3bA2NKC2pkG1JLrKAGY3IEbavHFuYqPB+spBY5gg7bzr/TBdaCyFKYZXE69o87dL3I5jfATT3wKUafc1GzHp8p9Rg2NCGtl4rBzVDEkBQqk89p6RPxw7rNC+cRPpgbiqEIjmAykFokjF+aOpQeRGKy4PGUe5OtAx7FGRPdx7HNsGkPRtinNAsCNpBE9Di0G2K6hvhkGNyeVSjnRSbs4amAoCe8RuTcw0DfnONeOH0v+Wn+Vf6YSCktTP1JAOigov8Ajcn4wow9oEiVPLn1/visstlsC4zlUFCqVSmG0GDpXeIHLrivL8AIqo5NOUn3KYQmRHe7xtvi/jX+CV5MyD4uv6YYnFLIh1IiQVBje+/6+GM1wNTLhn1hGI1H7TyWYieUtAvYDxwy9oeIGnRYr7x7q+ZsDbeN/TCH2ayY1MdRIFi02Ebqvj95vTF+EeGt7GY6YtCxirLV1ZQUYMOoIP5YtacHCQRnUudarqU90xcA7d47z4dcLM5XDsVAYMLCVI/mB2IthtWoTF9jfxHS/wCnTAlagoJKgazueZjafLElMzyVNGbNKAErQ0/j1OR8VEfDDenlwVeJ1OTsYJGwIPK3PlhPnTpJqwSFrU48tpB+c+OHRrNTp9pGrYnwHP4D9cV0eWiunwdaaS8vcACJCyYsDyEyScNKOVEC2mb6TFvAgWwOtXtNJV2QASRHvCx3+U3sxwFmeIIi1BSmozElu9ZdR0+8bC5sov5YBLYP7Q8IBCESAGvB5tYEDzMdPhjSIIGFGd1PTqUwe+oEHowAi/OGE4Y5OuKiKw+0A3xvgGyPFs/2NMvGqIsDEyQPjfCvh3EKdSqpBgyxhoF2AUAcmkA7HkcE8c4I1bT34VTJTYMeR1C4I8jvhW7BFGWemDVq95ie8gBN2MEFQoEAGNhfc4SRqp8f2MavE1ltC6jTsXa1NYjV3yd+UCYIviVHPiezKlJBcsWBDA7nV1m1wIkeGM6PZ/t6WmjJRbCtUqMeRB00gYUdLDqORwry/EVp9mEYQBWe/JSsKP5goYD8QtivjrQJG6rldTy+haYXXy7oVjBP2Rf5YVUsxTFNbV6qUwq+6qLFgu+ktyNp5YEy1ZqdRKYKsDTprJDMe8jESAZdZTY7at8NnyVaosOwUTIhYLRBW2ohRPUnlYYl6HAjJVNJLOD21W5QXIAmB0AA57YHfjDfS6eXqoAtRSVKsY1D7OwmwPqRgvhqIaQdBcjvE+8WWzAk3kEEXwl9s8u1NFzAuaFVXt93Y/pgw24Q42MGUU61VwLBaY/hW8wJ252xdncitVQZKtYypvO/kfXHKarVNUgyGCR5FNQ+TDFmRk05G8c/7Ylt0flEuXy1RmqaSUXVqClobvC5hZgFpgeeLF4W7CSZnbvv/wCIw0ojmAAG3AGzcwcSrNAEHn8d7fvpgeXpRjeMDSXQuFiBJcliSJgKRe0dMF5BSKKI24UD5DHDTWpmKzRdWUTHIIp/Mzg76L6Yp5ag1jHQvg9HQgUmTuT5mcdxdkaZgY7jB2ibQzZ7fvrjxN8V1DYeJHpfHaXntbCFBblKUZ6uY3pUhP8ANUw7ZbYUcKec1mj93s1/6Wb82w41YvIkX8UGpFH40t/MMFvUtOK8ykssdZPoD+sY7WFsJDfDI+1HEe0qU6AaDOpjMaQOc4ccMpUxQKwBSKkXsNJkEieV+cYyfGKdP6cz1kLIAAnJdS6SdXMi4sASZgb40tehVr0gtJ1CkHU0d5j90AiEHhcjHS1EiEqczHYUlp9kNAYwKlKIW27kGGUm15/XDPI592GlymsbxIDdGB5AncXg+k43iHBBQpqXoI2qzMjmxOwbVYSY7wj+rbgvEleEKFHpCyHfTAHr0PkDga1QaNI/afdWf4j/AOOE/EsvmTPfQLzC6gT4FzJA8gDg6uutZFx0lv0Iwoq5BiSdRXxUEn0Jv8DiESLOMgploMa5Dgc2YGWaPsqqjSJiw22xoOGcU100f7LKCCLx1B9cCJwhGBXs9Wr3mYm/neWPgcQ9mPqaj5R/skvSP3qZP5g406iWyVPhzsx1NRC9EUtz5KRAPmDgrMZbuqqjQpdN/eaHU+Si0/oMOmpDeT8cKc9mgaiCwVTqJ8QbDr1+BxJWLOZKuTWrSIXVIPUQB+kYu4BVhShsUJtEQGJYW8jgbJ5pQztcljAUXMAR5AeJgYHrcUPbygDQIIXUxI8SBoBBmLnpgHLTUsw5kD1jCarUodrVY1U1Mop3dbCJsPEt8hjtTKU8wNY06xaWExBuCp2MSMLcrwkrUrBHJEjSqkACFGouYhb2iJtthF4pfZdw/NUqYZKtSkRTA01AwBZYtMGdQ/UYBb2Wp5gHs0CJDaGPvEtP2bwgNxMNvi3JcAzCntS9NnNghUMBe8sbi3QSYAwXUDT2Qp0atTdtKlFp9Cxk+gsTh84y30GyfBilZ3r0tQhVp6DqKwqqZNm+zyH2jh0lIH/DqsPwsdQH8r94fHGeXiFO4SpXYSQRRDaJHLUxPxDXw1auwpyykAcqvfm33kkqfPE5MGiOUzZo5gpUCgViYKyB2gA5HbWt9zdD1wzztFa1N6TbMpVvIj88Zhs4mcUojvSqKQyx9YVYHdCQCIIuZiDhhwjJ1whNapqckatAAiNhrsDaNpOB62S0LPY41F7XLvV01qTBFWFuoXute5WOkWjDngVQvSmNO8ruAdTA3PiME1MkQrtTCLUZY1RJPSWNz6289sUcBekaINIFV0ix94W59TM354M/y2HEcWoErOpaSy6gP36j4YKenIvgTiLPqCqt27muPdBvM87j3cGqDF7nqBE78sZQp/Zm+F1VFfN04uHDT1BRRv4R88HTYT4YroUQM5XFu9Tptb+dTPyxa4sPDGj6MZ5Id0Y9iXD/AHBjmJMX0uDRHicSXecQqAWvsf64nSEnGSZqxZwZiaubZd+2032lEQHbxn4YaDNKXKXkAHa1+U4S+xlUtSqMd2r1Sf8AP/aMNMxpVi2gswg23jb1i+K/k7B4pPpYf8RfJv8ATiysL9MUA/XL00H81xdnKwCnyn9cGKIz0YjO5DXnm0sbCXMe4BtDH7THVt0HSMOnzehQiA2FlX3j4nYBfEkYy+W4jW7asQupXb35AiBAUExffaYmww4pZF9M1KvZruQndH8ztcn4Y6muUy2MkzUowzApqDI06p7v4pgH0wgpGiuYQdqDolqZDjb7Sv5Ac4kR44ZUPo1iKWpTY1HAgeM1TJHKw545n6tGtTIpLqK3VkAhWG1zAPiBynBwF9Dla+lgIGl7A+O/z/MeOCHpnxvhJwWoa1JkcaWQ6SJurC9r8jcHpHTDZq7NSIJCuAQSBs0WYA8tiAeuIaBlNdigEFR/EwHrthLxqszBXXQalMyuh1k9VIaJBEj4YmeG0qCq1VTWrHabsx53Ywo67Afn7tnqDugBR/y0DRHIu40/likoJDGhxdKyKKbXYEldShlA3DD3hF5gcjiNTL6EJY6jUM7bIATAHLuz6vhDX4DTqsSEJaCGYOBuIv2YCH0M9RhrSoZmVkI6qIgkhrdWAIOw84GBpLhXESo5JmZVBhSC79SxNp5QJNvXBNbPJRZaQVmquJRVHvRv3jYdTJxA8WZHCtRaTFl0ttPQzyPTbCnjPtNSapRISpqo1pI0QY0MCBJHUGMCVEr6OqPDmqPqqwpP2V38i43EchhvRohe6AAvID+mE+V9pqNS6MoMAkMdJHjEXxdV9ok09wrUYmFVDJYx8APE8sZRmzTC8zXKQqiWf3RyEblo2UWPy54VZjgrJl2pipoaoS1WrG83bmItbewBw1yGWaNdS9RgNXQAbKvRR8yScDcdraEnR2hBjTFjIO/hGCtaQ1twXLmRpAo63RRCimFCkeAIkx12PXFmQzJkFSsCzKZlZ/DcRb3lPKYOBeGZEmquqmEkEuFUoGWO6rf8yGPjFp3w043wpnQ9l3agUqOQKn7J/MePrhspzgQ1FC0xpqEXH3wNp+8J9Rgha/LYjdfDqOo/dsLMhkaj0YrkKSZUIx+rERAY36+UxgjOZeoFsdQFwZ0uCOYPunyMThMz/sZquMvxOiclmFzCg9hU7lZRshJ7rgchJvHM+OL+E8eZnNNxDLY2gE35G4/Yww40KbZeotQgIykXMXItHOZ6YvFxxkhFeiHXqJBEeBBEfDEYI22n5YzfAM3U+jTXkFUFmMNr5jQLxBW5vJPI40xUn88Rko4PwT1o+kyNzTIPxU3P5euKqpg+GLmAOZb8NMdftHr/AC4DzuaAaI6frhmiHeQ2x3EeHnu49jMyfQyov76YrFcAgfvfE9QO+2IMigzGMkaCv2MjsHHMVqo/+xsPWOM17COTltR+1VqN8WnGjDY0/kX5MkoAmqfBB8yf6Yq4u8U2PQH8sSy1Sa1QdAv+rFmdTUpB2IP5YeIZmI4bxqnRy9hqqlmgDdu8RO1lxblKdas2pgEbq3eK/wAKHup5mTtfAnDsp2dSqFhCqi7XO51MJ2EWvzM2wwy/EC5VKZKBjZmsz7mRO1h5x0x1f0Yuna2VoK8OXr1ehOo+vJR54Z5TIu4731a/cpgA+rm/w047Ry9LLrJtzk7nrf8Ae+L14g2jUBpX8QMx1gcsRk2CAOJZNcvUSsshCdNW5O9lckm8GxPQ+GD/AKay1Lr9WYCsDIJO4I5MDt64nmsutSnJOoEQRyIO9vLnhdwat7+WqX03BP26Z2P8Q2PiAcPpVoXU4etZqj1bDYXjSiGZn8TAnyAwKUbMkEgrTnuIRGr8bjp0XlbmbVZpmSjWoMZIQ6Cft0+d/vKCQfIHDfK0jBKEXXuTceExuNsFEyeVy6qQh96NUQSAJA+Z+ODqlKAZwKtQBafblQ5IAvpBe8QAfle+OcUzJACrdjy/P88KiagryjF6zuQYQQs+P9h/1HAiZTtCWUgMxcU/CQEL+SqrfEdcFZymaVHRTvUqGAfE7nyAE+hxTwtGXWSrj/h0i4Aie73RNwR3y0/lgNcPsqymQRvpDkI9tK2B0qisoieoGq33hg/g2TQ9qwgNOiecIqqL+YJxRw7LkUqqjnqjrEGOV+WIcN4xTRDqbvlmJUSSZJ2GFTR3w1Haysg7iR67YBqZwFtKAM4PXurY7kfMDrhVTzdSqy0+9SQKtj77AyOXuC3WfLDmjlFpaVUADb+n78cZv9ikFeZzLCoaRqBn7hQwFIdjBEA94abkdDh5q7vlv+/LCqtwRTmVrTfcjkxAsT5T8h0wZm82tOXdgqRBJsB0/p64bDRfTuCMcr5pVXvsFGx1ED4ThJV4qzyyEUaQ3rVe7P8AAjR8W+BwHkCXfXlUNRjvma8kf/zFi3ppXxw1iyXArM1pl1RUSZNSp3b7SJjlzwHQepUZTQU3t9IrAwJ3NKmTJ53MDphhT4QA3aVmNerI06hCqeQVNh5mT5YOLS6jcqZPnF/zGHUhoV8H4UgWrVMvVbUDUaCxuy2AsogCww7EACOgH9MK+GKezqAbWj1RW/1YZEziXWwyAqixVY9QBt0JP64S8WPeXnvht2v19ReiqfG5b+gwDxGlzHLDLxG/Dz3RHTHsQ4Ue6PIflj2JMcuhjDHqrQpPQT8L44CZ2tgbi9TTl6p6U3/7TjDHsNWL/Y+jOUpEEie957A+YJB+OHanw9f7YD9naOjK0lPKmv5DBtQH7MH+n9cXm7kwT8AuHt/vNcb91D/3D++GVQyPjgdKAFR26qs+mrEK2eUAwC56IJ/t88UmTlsynFKAGblj3ShJXk2kixHOD3j1t0xHKutMdq6zVY6km5UEQAPibdZ6DFPthrmnVCEBSVOrSbEGQQCeQO/hi3g1Dt6hqkEj7M9LQPhc+mOpf40xyD8rSZvrKxvuAT3V5zHgJOCq+TWrTJrmKUd1dpkWYxu3ReVrTsuzHFR2jLAYJGoz3QTsvVuukXJtYA44ueeqRAbVMCPe/wA0RTEbqoJ6nEbKWJoFzC06YUAIoEL2hC7dAZY+sYT5p1Yq6VfraZJUCmdLD7SliJgjn5HBBy1RO831YO7BAzDxLMxO/wCH4YuylV1Ua6mo7NaPly8sF9FpFObrU81QDh9BUyGtKHmD6SCMS4Xnmp0wKmmNlZbAjlc2HxGAOJ5DRV10R7w1VEtDgFQQBEAwd/PE6lWrU0Nl2QqfsvYEcxYGG88V0GaLtg0DnvzG3hzGI5qqFBYjbcm0D1wmNZ6anVRanH3atPQfJTNz/DN8cyeX7XvOuimO8VMqGI+06+6BziBte9hPxCUOy6az2r2UA6ZsAp3Y+J/LzIwDT4/2tXuUywB7vjyLbT/YnmcUcSz1TMns6IBpyZJsrRz66B8z5YY0sg1PLuKZKd1iWHvuQpI0g+4s897euCGyUWwCma5qiilSCbuQBC2ncgkn8Phhzw3ga0QVksSZmwPxGC8jlVRKRA94yTHMqd58LYvzdRUAdmCgSCSbDncnxGE+CedcRRUoBWkLFhJ52OxnFuZQlbbi48xgHNcZDDUglB71RyEpgfxNc+g9cA1Mw9ZSyw9P71QFKUdQl3rX6wp5YSwFeDHNZrVenHdv2jNFMdQW+0fAepGM5meKtUcighzdVfdqERRp9YmxI23JPXBORyfbVFbMk1NOkBWgIGOqdNMd2BAEmTbfDvIVB2lRQICmPiWa3x2xa+KB0y/s1wAZmMxm6jV6gJARvcQz93Y/IeGNhUOkW9AP3thPwtNPaLTYBlqONJBAIDSPIgN8MGNW1iNJE2M8yN1B5jqRyxGbbYfFIopZgu+oREwn5F/S4Hr1xZlmnURuQY9ZA+Sg+uI5hlTVP2QNrXIhVA8SR+xjuUZV1Lc6SFJgn3QAbgdZxELIonZ0zuZ6eQH5DBFBbYhWzNNlKhhqsI2ILW2MHBYEYaRLYqTLf727f/iCn/Nb8jivPUSCQee2O8IzJbM5lSLroIPUQ39PnhnnxKeI28J3xo0oFjKOFe7HQb47iHDdsexkyMlsNUYV+1qn6HX0ySaZAjxwwFUA7jAnGwGy9UfhJ/f754ww1kmbB3Ck+pT+FfyGL2ECduuKcrSICXsBBEb47xZz2Lx91o+BxfWQL/paOjOVLsqg6DPSRC7GesY9kM/2oA7WmDHu09x/m26e7hLwvgVRSrtVJFiBcfZtLTMX2G/PDNqq61EMSbghQfhqBJ623xbi0NXIX+3fDCMuHDMdLgkEzM2FtgZ8OuCaGR7NWSk3Us5g6B0HLV0mwiTyGLM9k+2o90LUU3AIENf0j9DgfJ5eq0K6dnSAOoHUARyAC1NuZYxyjGif4wmLoubh50gkaKYJCIJFjzLbknck35DGo4UiiwAAFgBHLA9bIdp9oEfxvvtzJwFkHbUR30AWWJqjuwYAbUlmO4vt6YdpLxbG+ednfslAiNTsRIAM6QBzJIPhAwKKdizAkqxBUcyOk8ud8BNnwoZw9RahXuhir9ooIuqSO6Cfege8YnBb8Pc0wrVSo3OiNTE3JZjteTA+OAGil0Ookx2jDYXFNepPz5ajtthdlaTZdWq0roWIKbgqCF1jxBlj1APgQRxAhaZSmypNmNyxtczzfxPngGvmTUVadEAIo3mw082bZRN73MbYvFEPIMfLmDWqMasSUCSRBFojadpF/EzGBGzLOR2iihSJkI3vtcC6kwo2u0KLWJjBGWDUhTRKrtTaQFsrRvqVgs+9MTH2R0xcYK6YEnZgJ7TqCT9uwkG4IwF2IZ8PoKTJIgbIpkdZdjd253t52OGeccmm0blW/wC04xaK1MdpSJWGIKctXNfCd1PW3MY0fDeKrVQEHpI88Z5LQrvYpbj71adHs5pBGUNUq6VViqHUqiSWJvyG2KG4m2YYdiDXYEHt6isKNOf+XTF2No1X8ScWJ7K069PU7MwUHTSJ7gqLqXV4zG354ZZaqVSnoABIZFECCRDAW2FiPXFPJLhp8dkOHcHpg66hfNVuTMtl/gUgJTHzwXnS9RhTEgm7EGRTXrPN+Q6G/LBGUzor09SMV5HqCLEEHmDjlUrl6bMJPOTcu2wHqYAxnW3sFEA1KSgyogIYUDopRB89WL8qIzFX8UfIJ/XFFVISos3RAk8i0Fifi2O0c030kiDpKSTGzRTjveU28MBXUQOXAzLo21QLVXl3l7jaSLgxpPrgvM5haMFnlyIXURJ8ABFup8JO2B/aGk31VRIDU3tOxDArB8CdI9cQzFBKpWuR3Ql7HVAJJSDYXsYuYI2wC6VVzIUbksHMczBa/joB8tQwXqKIoCSSskldUsYkGIi53NsL62YGoqxIqMApAEgGqQIkbaUUDlvhlnKliL3MKFbSWboCDYD97YTbRRGrwyn2lNuzUVJFwNoBY/8AvDNAMIMrm6jZgIS80wxZXUE3AAKusBgZ6TY4eDxwnSMhfwofXZgxYMqj0Gr/AF4Kzu2K+H5zU1XbuVCtvAA36m+OZysIxdFKynJPv4f0x7FOREk+n5DHsQymkTGWDHVt5zcYq4xlgtB99IW8bwMTy5dd9vytiXEiWpVAYjs2HrG/liEozVvYx4TVLUqbH7SKT5kA49xFwKVQ7Spk36ROIcOrfVoPwj8hj3GFBy1YH7jfkcL0yAOCcYFTUGAGiADeCI8ztHzGGBySEd1yn8LR8jMekYDynEUOYbLim4KidX2Tt4+O/OMFVc8A2lJJ2hVLG3PeAPPpislsaT8I5grlqBFMatEBVmSZMRPmd8dVRXoCRoLAEqbwQZg9RaPLHRnLw4dJ21C3xBIv4/PEK9amapoq0VNGqIkAbAkx4gxN8NCagty9VEq1G7VGt3qdPUzM2owQDzsVtaxna065erqLKGZLrT3WmwFtZ2qVNu7svzOb9nyy1zSDEByvaHSqudSu0JHupYTzudsfQKVAaYAEDYRbGmf48C/Zk62VDKGVwahQlpOpizNSA1XkcxFo2EYlxTJMSC5NVjcqXCwfBG7seXTfDD2jQGQBchZ5W7RP6YoThKESafLkf0O2+Hi9CyyVAqVJRPdFLp2ir8ZK+nPBByBcSGpseWolgD/BIX5YsrJ2KHS0L0bY+EGR8hOLMvkQ4BZND8jTMGOpEwJI2vhkVPguzy9mjPqatVYEAgqNPOVFgACAethhWeKuHmNQqRrQROv76xsR87YaZn2YqFpWqXU8idLD1M/OMDDI06DBnDlphQ5VQCfGADtvJjGqhEZ5cyAQxbVTqDSSPtjb+VxNx4eGBh22XY3FRBcR7xXeZ2Bnl0xayanLUyvfMNTmQxvJt7p/EPPzvyFSWC3IX3dXvDmUblO8EWPng8G/s0Xs/mVZGIsC5aDy1gP/AKvlgFa2meXZ1A3mp7hPpcz4YX/SmyoqALOgSv4lMwpP4SY8ATjuT4or1O+sdpAZDsQ9jExqhx8Khxi8X00xySC83mDlq3aoJp1f8RRAg9RymZF/LphhQzf0hlYK60U75LqVLsAYAB5L7xOxIEYI4fS7JuzJJUiVJvce8CfGzeMNivi+Y7yUFB+ttPIKI1+umcKjtZRmKZ7BWaz1Kisf5iIHmFgemCMpVqtTB06SRsYbw5MOmKfaGrCL4OD/AJVY/mMeyeTYik5cgBRK7dT12MibHYbYXhXhziOTqVVKTGq26r4gwFYwDff4Yjw9A4FQuQGu6WCh1s7R5jbab7nBVXhil+0LMLqSLQdIMXiQL9evXCfitXs2rUw0fSI0ebd2rHoA0dXw1vSFS/Ior1KblRrYNXuBqC2SmJiQNJHwOCGqKtJ677qrAAEWF5j8bHfzA5YE4cA71CwanplGMxqH3QbEKoQRHIzNzhdxzIUqdFXovKdonaLqLArq1m3LT73lOHNwZpuEooorpUqIjSeQFoxe1QHyxRwy9FPKd567dRi9EEgYxdF6JeCZ3WK3/wC9x8IA+QwZnKZgxgT2QpRRcxBNapPIzqwwznwGNHj+TCgPC5Mk9B+Rx7HeDCB6n5Y5gYn0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AutoShape 6" descr="data:image/jpeg;base64,/9j/4AAQSkZJRgABAQAAAQABAAD/2wCEAAkGBhMSERUUExMWFRQVGSAZFxgXGRobHRgaHBwaHhsbGhgYHCcfGBojHBwdHy8gIycpLCwsGB4xNTAqNSYrLCkBCQoKDgwOGg8PGiwkHyQsLCwsLCwsLCwsLCwsLCwsLCwsLCwsLCwsLCwsLCwsLCwsLCwsLCwsLCwsLCwsLCwsLP/AABEIAMABBwMBIgACEQEDEQH/xAAbAAACAwEBAQAAAAAAAAAAAAAEBQIDBgEAB//EAEQQAAIBAgQDBQQIBAMIAgMAAAECEQMhAAQSMQVBURMiYXGBBjKRoRQjQlJiscHwcoLR4TOSwhUkQ1OistLxNKNjc4P/xAAZAQADAQEBAAAAAAAAAAAAAAAAAQIDBAX/xAAjEQADAAMBAAICAgMAAAAAAAAAARECITFBElEiYQNxMkLB/9oADAMBAAIRAxEAPwD6Jywm9rP/AIlY8wkj0IP6YcjbCb2t/wDh1/GmR8bfrjxMeo60FV6QqC48QRYg9QeR8cJ6eXqZesrKjPT0MLFQNRZNI0n3CSOVr2AvjKZvI59c0xQ1JLwrgnSFBgBhtpHQ4+i0gGqAG/ZjUemphA+Ak/zDFR4+2ml+yyhku6NRlp1sRtq/8RsPAYB477QjLpq952ns05nxP3V5lsHVwFA1G0SxJ+yLkn+uMjwLJtmaxrVZbWdbT93/AIdMdFVbkYMd9LSqregn2f4NVZjmswQajnUqxZRyPw2HKeuNSrz8cXaBGIrlwJ+PPFt0wbot4hRezi5Qmw5qbEefP0wIMsXqo0nQyGRqvJM8hMiCfj4gvWoHCb2kd6SdpTaDYORFkm7c4IncA7+WEWndBeRR6Y0H6wC6yRJX+o6H06CmpWT6TTOoBmBXQbG3Mg3mCR6+OCOFZdgEJqmr3fesZm8g8/ji3OZEM4cAFgIEmAASCbgTMgYGxXYtzJZ69RQRARXWPvgkETtcQCOkYLyAiApOllDLPKwBHw0/PA9GuQDFJVJLKTqY3BMmAhJvJ9cWLmadBV1aoVQikqdTEwPdAnkOWFRtOQP0nmcIK9AhhEt2TFSF3NNoZY8Vi3XSRzx5/aVqh+rpqDr0zUOwt3iovG9p5Yk3EKiVlU0gzMLsraV7pJkhhK6RPMzIwejxTXQhKTvIJYIfeZ7Fp+yqgDSviYJ28cZ/I5zsa7KZKVWLDoLt8LDy7p9NZkOM0a4JpVFYjdQRIPSJ+Yt44U0eHtppFhpYoIn7NVCWE+jMvxxVnQxdLszSWAQKnWVMD/M3dA8sAZmiRUpqBue+G709pyvbZPnh9kqdN1WoqgT4CQbg+oOF3EkaRVW4V1dv4B2g/KPTEUtO6I1TUAIAZRHNQ4+RB+MYDOaC0111bJ3gxUjU2qQNPOF5A8xa2HHEaq1E0rB1iLGRB3EjqLW6+OIQFp9mk6VhTFpJ+z4TuegPjg+UHKLMjVSoHWgHKM5NRmJ7s/d1CxPyHphzlsuEGlVC+Q/cnBWSygpqRaSZY9T1/TyjFwufCMOmWTBMzw0OhU8+fQ9cYziOUajV7ZFJK92tTH/EQcx+JRDA9PUY+gYT8Xy5kOLGYP8ApPxt/N4YG4V/Flv4spy1ejWpIaTe93la+46+I2I88Z+lLVswYIIKgJ3buqC5LA2G4t1MG2BKNV8vn7AdjmO+qxbVHIcmDWtyPljQrSPbl4jtEU3+8hg/FWHww9Y89KyTmzJfQqk1k7Q6mZFi4B1MQSINtJJ6i4MYY8RywbPUacd1VHyBPPwA+OO1c2oKgm4rrIm5ioQfSwPpgimh/wBouWsEpypnkdI/ri2/SUGkyCRe8fC3788d4XVJcW2x7L0YpLeTpBJ8TfEshSh/3+//AFjJ8KNCtQdMexwUuu2PYx2ZaDYEYSe1lRfotcMYmm4HnpJH5fLDovblhB7Qrry2YLRCJU0Dx0EAz1ubDr8NV1CRflkk9SQCT549kXf3kQEVCX1G+5AA3t3ADj1HLsMsoAl+zC36lQv98M1pspABXs1EQBewt6YidNVkZr204pZaCmDWkN1FNbv8bL8cNeAIFoJIhj3j67fAQPTGV9oaZbMO0HUtJAg5EPrZvWbemH9TIZiABUULEWkG3OdJ3xouFfyL44Jff/B61QRjqVhhA3C6pHeZz4is4+SgDAHE8lmKdJqtKtUmmC3eqB1YLcggqeXKcNKnObPtBgPP8Np1p1rJK6Z2IEzY8sD+z/EDXy9KqRBqICRym4MeEjDSOmDgrOGSoZX6PXCHUEUSoBfSw5NpBjWIMjYxO+HmV4wj1CiyCN5EXOwHIyL/AAwVXySM2or3ut+Uxz5aj8cCnh6rDUwFZQFv9pRsCd/I+PPbB6X8kwXNcYp5eixJMhypi5LliYjmTM+Rwi4LTfMnXWqkN7y05UFbwGABkQV+0OQ3xLjvDVzGZT3qTi5DbPBF1e66wpMGJ26YH/29Ty9VwyEuFPeDL7wMhZBiJNzAgmSL2r4a10pODmhR7Zn7RRKMVDKIJ0kyGMw9o5CJwY1JVaZWEtBOwI6/1wpyNWoV003vPecnX2hKy5UWsHMTPI74XVeGZdSyV80usgDbs9tUyTZidZn5YXxo60NuC8No9n2LquuibGIMX0uDv69ZGOmtUR+yqEtB10H5sVF6bHm0T5jrhFnaVaj36jd1SBTrKFOkfiEiVIEHcHBXEOMs9IBqLvVVldGpXEggqd9QB22Njhwpr0fUadRHPZr9XVJMlh9WxF26keHUA8zjtXOGmz6ULxTTSg3I1ODc47wjO9ooMRMkKTdbwQfFTb4bTijXpq0TPddWSfGdS+HIj1xAvQlKK6lVQFJBaABCgRFthcz5jHcgi69CmRSEEndnYSSY5xF+rHFFCuO1qMx21QPwpon85+OA+HUNVBCwYrUl2Ktp7zEm4sTFhvywQGacCMD53N6FnCjK5N9TkVG0qO6QQP8AOsXI/LBNPMGrSYsV1ISradpXnfkRBg9cNmTUJ/7Tc7UnPoP1OBq+bqOpU0agkb9yx6+/j2UyxfLBA7LEiQYaATAkbCI9IxBuHVbnt6h8NQEW8BhAomZf2nnsFqqINCrJHMBhBHoygeuH6O1WmhnvWkAtbnJ0sJG2A6/BSKNdSzEVQ3vkQCRa8dYxVwWhXp0wC7KdKyG0nSQACCdiP6Yp/wCK/R05Zptshm+FSlVdMtDMpP3tTMCB6jFR4lqzTwveqZYFes7/ACn5HDKqMxNnAkwCVW/S2q/98KOJZDMGslXVTFRVZVgQGkGxGo3udsUt9MKHU+LJAUMDYDfaB4WnB3DK4Yg7z0/fhheM5VWm7VVXuqW7ptYbXOL+BKQqTvz+E/nicloo1kiBj2IosxjuMNmeiVWpA2wn44j1MpXWlBZwwAJjcwYPWJjDmrTnGRztFw5Ut2dMkww1yDNp0nmSfKB1xWPSkhpw6kRlg7U5q6ZgHSWPUmbEi8YJrsexDMtSSRqRXJgTvaSYF4E9MIsvQqqqTmSs+6CrifAFtz4YPGWqET9IqEeCk/ljRpUmtHc7laaolbsm1ws98ygNzqIBkL5b9L49m+H0uy1im5aB3A7CJgEHRuBMmATa2B61AMp1Zh4G5IYADnN/zxLIcOpukpVmCQGKk3G4uROGgebfpypw2l9H1MlXaSisxaJsL+EEjlfHc0lKhkai00KmsGVVuWd2lVgHmReIsPLFWf4HTVSTmKixf7MeWkLifDeAoCjBQDdpIlr9Wa4w1AbY99msi1LK0qb3ZFAPzMekx6YarGBqVbSt+WJNWETOB7MyWYrhROwGMpneOuzWbRSMkEe8aaXepP2QQIECbzjue42laslFWLKzd8rtpuACRtqYafj1wN7Qp3a0WHYsojlJv5SBGBd2ViJs9XK01r92jN1QAs1Sb/W6m7w53mLeWC+G/wC9U10UlWojBmqKFVT9+BHeJWREdL9RKDmsr5msDpRGNNOVvtAfAefkMaPgX1WSHULyjfr0mZOLycX7NUhrwrLBi1QbGyjTEBZHrecKPaR2FWnTpoj62h0dgBpt3k1c95gnYd0zhpk+M0goTWWMWMElo52F/PmcLXzxru0koKTaKlN6a65b3Oza932meeIQf7OlHDMxTy9JkYOafaOUhNYFIEAsw5IH1R4C2FuepacyMuqpUR1NZG5IDNhEyCdtt8H+0tI0EWrJTQIXsiv1hYQtMqQe4seRuYk4SZPgjMsohqGr7zKCFWdwI2CtyPicV5WaY9qGvs7RqCg1WRqFU6VC6VlbFYnZtojcL540SZanVy6GndVM2ub3aPxg38wOuK1oLl6S0WXuaYDwI1EXDxtJvq8bm2IZbL1qbkqoMRNwBWHX8NUddjPwzfSLT3G8lpoB0JYK2ttiXVjL/wBfSMFBHQDsaSwTeTEqBbbYn5eOLRB1FDvZkbkf4ZtM8rHxwNS4eySFd0X7gcaR/CWQso8AcIVJV6jDXpAJB0NG0so0nw94T/fA+Ry2irUS1qaE8+bgSeZIBJOGTdnQplmgKO9zMncm92M4WcGrs9Wq727RUZR0XvgDx6z44JBWplGQztILUR3VQWaxYA97ni3/AGhlijIKgbUZJBm4iI0iLaRsItizM8LEk3uZIkx42Fo88I6eTWklR6tEkBi0nTZYGxJk7HliukrowzVagaXZklhIYSGJJB1SSVg3ve2AfptJkNMlipvq7xMzqnb72IJUplVIypOrYs8R0s3Pe3himhTpPVKHJhHg3cwG3nSQtxghr4F/TaLU1TvgIABvJERuRzGItXSrWV4qd2DEoFkTBuZ5k28J2x2iiCfqKCaRcFrgeJ0YlVaKZfsaShebRHToDc2G2GiYKOK5pWZhpYdvpUamUra2ysSJOmf/AHh7kgFheYI/XGc79XsajJTUBge5bdhE7zsDM89saehE+Mj9cH8mlAQ+VhFzGPY7SpgrfHsc7pGgjRfCfjVIKlFjJVaqlo6GQJ8NRGHajAuby2ukyHmpF+vIwPHDxGmUZ2gj02SooKkEGfhPh58sZjhNHMAhKpCuVlCxLB9NiGXVZlEGQQYmQYxZS432tFV2qDuuCb6hF77jc+eLWp6XpkU4qLVVAwJJNOSGkHky96R94CZxqtaYfoCqUCWoGo8l6sEe6iqisRCyftMtzMkDwxP6XTkUUfVV7U9npMrq0FpYTDIDv0PlhnmuB6jSciVpM7FQsl9WwAO8kc8U5t6jNl1dAjUiar6bxAKoDAgFi0wJsrXOLTTE9B/EKY0gKdP1iSR0YgQPOfzw2p5YdJwg4Y71qgYf4aGQfvsBAA6qvXm3lfTB4xHCboqcELfl44zHEuJK9RaTH6rVNXxBBifwSBPhg7iPEKlZjSomI99zfTPIDrzx3K+zFEXIDNzZrk+pw6L+yvMdmKi6kWFg03gRAE908o6YMq5UGehEfv0xeeHrpKiQDy6eXT0xVQJU9m3oTz/Z/d8RR0zy5MnJvT3NNCluqcr7bTbBWQqpUpU5IFNVDEXgsfdG0GOnlg+jT01agOzKGH/a4+IB/nxnMpW+hMyVQewZyyMBZSblT+nl6Cum6ZfxDLIWFZWrLVD9xmDQAeSqLEbd3cgnEUrqlbXWoKakp2b09RNQmbBG73abnvTAi4F8S437VJWQ0cqrVajmAQIVb7yRJ9B64BTMLT05itmBUr0zZHlQoIIZaannAPe6rGNFZsltdNVlOGO5WpmL1NUoggrRHQfeaN2+Ft3iUjOKsvXDCRcG4Phi+m2IbMm6CcWyYdIYCxBg+Bv8pGM9wulXp1HQ1IQOUEgEAzKiDcBlYC0XjGtrUwykG4IjCRqOst3SVamjSJEm4IHjAB9BiWzTB6CTRb7SA+Kn/S35Sccp1oJ7jKOpAA23sZxZlXmwZSeQJvHIiN1jFefpAghjqAB1AbXgBY6tYeRPXCTD2C/i2cLjRy0tMGZOljBPpsPXBNIDVTebNT0W/lZfK0/HA+YoaQogGS/w7NpPy+eLTmkWiksNSqrAC8Qt/dBixOHSmtJBpHUYRe1lQLRJImCuoDmNQkeFreuNDTqhl1ciPh1wHxfKpUpMGI0kb8vA4pNGXuxDmax1Pr1FKhUIIELI7xLchqgQTynngbOcYR6auFIekyw4UlDMCp3wNOm7Kb7jF3A8x3FBMmn3T/D9k23HjipcmVXsqjsUGoBIAUoZAaw70bwTY4eqWnqBNYFWKpoIa41ywuRMeF5jYRiNQaKy0idWpWdi/wBp5UKAJiwJIUDFDUygooT3goVvOPDxxzPBdVY1KampJFMspOpdI0hLXbV3TcESb2GBAtgVBAlLTOzr5e+LeA5RjQUFuPTGcqkiro6sD5Xn9MaIVY+Xzws+BiaLLDujHsQyrSuPYxpDC0OKM2DoYKYJEA9PH03xeMcqQBhIfpkKTpFSicuzCk5AEzM3BNxcjBFCsAAfo9ZYBtrNo2trxXwbimpGcDUXcsQA1idlJIiywPTFy5kBWTQV1EyCV3bfc9b3B/TGrY3TtKuPs5djP3m3+JMf3wPnGpsEnLTraFIqAesq3lgygANJ7M91dIgpYHfEMzXBr5ZIIHfsYJsoO8mTzwJh0P4DkTTpQbXJCzIQEyEB6AWxdxSsQoC+8x0rPLqfICT6YNywBXCLi1UNUbUNSqNKrJALWZtuQ7g9SMDJSrKquZWkoFLTp++b6j+EC9RicC5g19LMywgvqqMZNrxTS3oTOCaGWqtLQociO0a4QdETb/1edsSoez9PVqZTWY31VDI9AbAeQw1AsYHkuJVBHf0z95Fjz7jEgeeH2YOtbwQbh15HrB/uL4pfJ0g2g0kBAkHQAoJNhq5HAz0zTf6oFby1M+63igOxncAib88Gg0e4gzBO00kvRMkD7SkQ0ea94DqowNV43RZTpDOQJGmmxtEg3EAHxwf/ALQVqRqpfSDY77e6R1BthRTyIanoTUrhlDlWudUFgbRYHaIEYEl6WmkLMpSFAoaRZq7DU9FVBmQTLH/hgaov0xQeH1Cr1K+lGb7Qj6saWEJB77nU1hNyJJOGFHIBCQzCAf8ADpCZub1ahtPXUf6YYpxKiGBFMFojVqQnynVI/K2L+UFkznsZnWaiBIIUwI5cwCORAONMr4yNPiKLmkKqU7XuuCIkgSr9De0/iGNag2xGW3SEoWGpAOBKGZA03AklACeha3nAwUVnCTO0g4F401WYH7pW8j0v8cSXihutPvEg/IW8jyHhhXxTM97QttHfbzNkHmW738uDsxxAonuTUNlFwGJ6N93n1gYHyWU0uQTJU66jcmqEWAnZVF45SuCDX2ymtTIqQTJWi0+bGJ+Rx6lT+rTu90JqDse6tukj9nFFV6rNWZACrU+7In70X1AXHSdxjmfqCpSy1AT9cFLRypqoLT4bD1wJFP6LOE8TV2IRWKHZwvdkbgE+h+OGNWgG3APoMQ4VU7ppkd6nCnobWI8IjBjMBJ2AvhqEZdMvxnKiiDVFiOnMRzH6Yll6jVKSHWg1KpYETcgE7MPLBFXMfSajU9WgAToAliu0uxBC3+zvtPTFi5NUMqFJHLSoMeBAF/3bA2NKC2pkG1JLrKAGY3IEbavHFuYqPB+spBY5gg7bzr/TBdaCyFKYZXE69o87dL3I5jfATT3wKUafc1GzHp8p9Rg2NCGtl4rBzVDEkBQqk89p6RPxw7rNC+cRPpgbiqEIjmAykFokjF+aOpQeRGKy4PGUe5OtAx7FGRPdx7HNsGkPRtinNAsCNpBE9Di0G2K6hvhkGNyeVSjnRSbs4amAoCe8RuTcw0DfnONeOH0v+Wn+Vf6YSCktTP1JAOigov8Ajcn4wow9oEiVPLn1/visstlsC4zlUFCqVSmG0GDpXeIHLrivL8AIqo5NOUn3KYQmRHe7xtvi/jX+CV5MyD4uv6YYnFLIh1IiQVBje+/6+GM1wNTLhn1hGI1H7TyWYieUtAvYDxwy9oeIGnRYr7x7q+ZsDbeN/TCH2ayY1MdRIFi02Ebqvj95vTF+EeGt7GY6YtCxirLV1ZQUYMOoIP5YtacHCQRnUudarqU90xcA7d47z4dcLM5XDsVAYMLCVI/mB2IthtWoTF9jfxHS/wCnTAlagoJKgazueZjafLElMzyVNGbNKAErQ0/j1OR8VEfDDenlwVeJ1OTsYJGwIPK3PlhPnTpJqwSFrU48tpB+c+OHRrNTp9pGrYnwHP4D9cV0eWiunwdaaS8vcACJCyYsDyEyScNKOVEC2mb6TFvAgWwOtXtNJV2QASRHvCx3+U3sxwFmeIIi1BSmozElu9ZdR0+8bC5sov5YBLYP7Q8IBCESAGvB5tYEDzMdPhjSIIGFGd1PTqUwe+oEHowAi/OGE4Y5OuKiKw+0A3xvgGyPFs/2NMvGqIsDEyQPjfCvh3EKdSqpBgyxhoF2AUAcmkA7HkcE8c4I1bT34VTJTYMeR1C4I8jvhW7BFGWemDVq95ie8gBN2MEFQoEAGNhfc4SRqp8f2MavE1ltC6jTsXa1NYjV3yd+UCYIviVHPiezKlJBcsWBDA7nV1m1wIkeGM6PZ/t6WmjJRbCtUqMeRB00gYUdLDqORwry/EVp9mEYQBWe/JSsKP5goYD8QtivjrQJG6rldTy+haYXXy7oVjBP2Rf5YVUsxTFNbV6qUwq+6qLFgu+ktyNp5YEy1ZqdRKYKsDTprJDMe8jESAZdZTY7at8NnyVaosOwUTIhYLRBW2ohRPUnlYYl6HAjJVNJLOD21W5QXIAmB0AA57YHfjDfS6eXqoAtRSVKsY1D7OwmwPqRgvhqIaQdBcjvE+8WWzAk3kEEXwl9s8u1NFzAuaFVXt93Y/pgw24Q42MGUU61VwLBaY/hW8wJ252xdncitVQZKtYypvO/kfXHKarVNUgyGCR5FNQ+TDFmRk05G8c/7Ylt0flEuXy1RmqaSUXVqClobvC5hZgFpgeeLF4W7CSZnbvv/wCIw0ojmAAG3AGzcwcSrNAEHn8d7fvpgeXpRjeMDSXQuFiBJcliSJgKRe0dMF5BSKKI24UD5DHDTWpmKzRdWUTHIIp/Mzg76L6Yp5ag1jHQvg9HQgUmTuT5mcdxdkaZgY7jB2ibQzZ7fvrjxN8V1DYeJHpfHaXntbCFBblKUZ6uY3pUhP8ANUw7ZbYUcKec1mj93s1/6Wb82w41YvIkX8UGpFH40t/MMFvUtOK8ykssdZPoD+sY7WFsJDfDI+1HEe0qU6AaDOpjMaQOc4ccMpUxQKwBSKkXsNJkEieV+cYyfGKdP6cz1kLIAAnJdS6SdXMi4sASZgb40tehVr0gtJ1CkHU0d5j90AiEHhcjHS1EiEqczHYUlp9kNAYwKlKIW27kGGUm15/XDPI592GlymsbxIDdGB5AncXg+k43iHBBQpqXoI2qzMjmxOwbVYSY7wj+rbgvEleEKFHpCyHfTAHr0PkDga1QaNI/afdWf4j/AOOE/EsvmTPfQLzC6gT4FzJA8gDg6uutZFx0lv0Iwoq5BiSdRXxUEn0Jv8DiESLOMgploMa5Dgc2YGWaPsqqjSJiw22xoOGcU100f7LKCCLx1B9cCJwhGBXs9Wr3mYm/neWPgcQ9mPqaj5R/skvSP3qZP5g406iWyVPhzsx1NRC9EUtz5KRAPmDgrMZbuqqjQpdN/eaHU+Si0/oMOmpDeT8cKc9mgaiCwVTqJ8QbDr1+BxJWLOZKuTWrSIXVIPUQB+kYu4BVhShsUJtEQGJYW8jgbJ5pQztcljAUXMAR5AeJgYHrcUPbygDQIIXUxI8SBoBBmLnpgHLTUsw5kD1jCarUodrVY1U1Mop3dbCJsPEt8hjtTKU8wNY06xaWExBuCp2MSMLcrwkrUrBHJEjSqkACFGouYhb2iJtthF4pfZdw/NUqYZKtSkRTA01AwBZYtMGdQ/UYBb2Wp5gHs0CJDaGPvEtP2bwgNxMNvi3JcAzCntS9NnNghUMBe8sbi3QSYAwXUDT2Qp0atTdtKlFp9Cxk+gsTh84y30GyfBilZ3r0tQhVp6DqKwqqZNm+zyH2jh0lIH/DqsPwsdQH8r94fHGeXiFO4SpXYSQRRDaJHLUxPxDXw1auwpyykAcqvfm33kkqfPE5MGiOUzZo5gpUCgViYKyB2gA5HbWt9zdD1wzztFa1N6TbMpVvIj88Zhs4mcUojvSqKQyx9YVYHdCQCIIuZiDhhwjJ1whNapqckatAAiNhrsDaNpOB62S0LPY41F7XLvV01qTBFWFuoXute5WOkWjDngVQvSmNO8ruAdTA3PiME1MkQrtTCLUZY1RJPSWNz6289sUcBekaINIFV0ix94W59TM354M/y2HEcWoErOpaSy6gP36j4YKenIvgTiLPqCqt27muPdBvM87j3cGqDF7nqBE78sZQp/Zm+F1VFfN04uHDT1BRRv4R88HTYT4YroUQM5XFu9Tptb+dTPyxa4sPDGj6MZ5Id0Y9iXD/AHBjmJMX0uDRHicSXecQqAWvsf64nSEnGSZqxZwZiaubZd+2032lEQHbxn4YaDNKXKXkAHa1+U4S+xlUtSqMd2r1Sf8AP/aMNMxpVi2gswg23jb1i+K/k7B4pPpYf8RfJv8ATiysL9MUA/XL00H81xdnKwCnyn9cGKIz0YjO5DXnm0sbCXMe4BtDH7THVt0HSMOnzehQiA2FlX3j4nYBfEkYy+W4jW7asQupXb35AiBAUExffaYmww4pZF9M1KvZruQndH8ztcn4Y6muUy2MkzUowzApqDI06p7v4pgH0wgpGiuYQdqDolqZDjb7Sv5Ac4kR44ZUPo1iKWpTY1HAgeM1TJHKw545n6tGtTIpLqK3VkAhWG1zAPiBynBwF9Dla+lgIGl7A+O/z/MeOCHpnxvhJwWoa1JkcaWQ6SJurC9r8jcHpHTDZq7NSIJCuAQSBs0WYA8tiAeuIaBlNdigEFR/EwHrthLxqszBXXQalMyuh1k9VIaJBEj4YmeG0qCq1VTWrHabsx53Ywo67Afn7tnqDugBR/y0DRHIu40/likoJDGhxdKyKKbXYEldShlA3DD3hF5gcjiNTL6EJY6jUM7bIATAHLuz6vhDX4DTqsSEJaCGYOBuIv2YCH0M9RhrSoZmVkI6qIgkhrdWAIOw84GBpLhXESo5JmZVBhSC79SxNp5QJNvXBNbPJRZaQVmquJRVHvRv3jYdTJxA8WZHCtRaTFl0ttPQzyPTbCnjPtNSapRISpqo1pI0QY0MCBJHUGMCVEr6OqPDmqPqqwpP2V38i43EchhvRohe6AAvID+mE+V9pqNS6MoMAkMdJHjEXxdV9ok09wrUYmFVDJYx8APE8sZRmzTC8zXKQqiWf3RyEblo2UWPy54VZjgrJl2pipoaoS1WrG83bmItbewBw1yGWaNdS9RgNXQAbKvRR8yScDcdraEnR2hBjTFjIO/hGCtaQ1twXLmRpAo63RRCimFCkeAIkx12PXFmQzJkFSsCzKZlZ/DcRb3lPKYOBeGZEmquqmEkEuFUoGWO6rf8yGPjFp3w043wpnQ9l3agUqOQKn7J/MePrhspzgQ1FC0xpqEXH3wNp+8J9Rgha/LYjdfDqOo/dsLMhkaj0YrkKSZUIx+rERAY36+UxgjOZeoFsdQFwZ0uCOYPunyMThMz/sZquMvxOiclmFzCg9hU7lZRshJ7rgchJvHM+OL+E8eZnNNxDLY2gE35G4/Yww40KbZeotQgIykXMXItHOZ6YvFxxkhFeiHXqJBEeBBEfDEYI22n5YzfAM3U+jTXkFUFmMNr5jQLxBW5vJPI40xUn88Rko4PwT1o+kyNzTIPxU3P5euKqpg+GLmAOZb8NMdftHr/AC4DzuaAaI6frhmiHeQ2x3EeHnu49jMyfQyov76YrFcAgfvfE9QO+2IMigzGMkaCv2MjsHHMVqo/+xsPWOM17COTltR+1VqN8WnGjDY0/kX5MkoAmqfBB8yf6Yq4u8U2PQH8sSy1Sa1QdAv+rFmdTUpB2IP5YeIZmI4bxqnRy9hqqlmgDdu8RO1lxblKdas2pgEbq3eK/wAKHup5mTtfAnDsp2dSqFhCqi7XO51MJ2EWvzM2wwy/EC5VKZKBjZmsz7mRO1h5x0x1f0Yuna2VoK8OXr1ehOo+vJR54Z5TIu4731a/cpgA+rm/w047Ry9LLrJtzk7nrf8Ae+L14g2jUBpX8QMx1gcsRk2CAOJZNcvUSsshCdNW5O9lckm8GxPQ+GD/AKay1Lr9WYCsDIJO4I5MDt64nmsutSnJOoEQRyIO9vLnhdwat7+WqX03BP26Z2P8Q2PiAcPpVoXU4etZqj1bDYXjSiGZn8TAnyAwKUbMkEgrTnuIRGr8bjp0XlbmbVZpmSjWoMZIQ6Cft0+d/vKCQfIHDfK0jBKEXXuTceExuNsFEyeVy6qQh96NUQSAJA+Z+ODqlKAZwKtQBafblQ5IAvpBe8QAfle+OcUzJACrdjy/P88KiagryjF6zuQYQQs+P9h/1HAiZTtCWUgMxcU/CQEL+SqrfEdcFZymaVHRTvUqGAfE7nyAE+hxTwtGXWSrj/h0i4Aie73RNwR3y0/lgNcPsqymQRvpDkI9tK2B0qisoieoGq33hg/g2TQ9qwgNOiecIqqL+YJxRw7LkUqqjnqjrEGOV+WIcN4xTRDqbvlmJUSSZJ2GFTR3w1Haysg7iR67YBqZwFtKAM4PXurY7kfMDrhVTzdSqy0+9SQKtj77AyOXuC3WfLDmjlFpaVUADb+n78cZv9ikFeZzLCoaRqBn7hQwFIdjBEA94abkdDh5q7vlv+/LCqtwRTmVrTfcjkxAsT5T8h0wZm82tOXdgqRBJsB0/p64bDRfTuCMcr5pVXvsFGx1ED4ThJV4qzyyEUaQ3rVe7P8AAjR8W+BwHkCXfXlUNRjvma8kf/zFi3ppXxw1iyXArM1pl1RUSZNSp3b7SJjlzwHQepUZTQU3t9IrAwJ3NKmTJ53MDphhT4QA3aVmNerI06hCqeQVNh5mT5YOLS6jcqZPnF/zGHUhoV8H4UgWrVMvVbUDUaCxuy2AsogCww7EACOgH9MK+GKezqAbWj1RW/1YZEziXWwyAqixVY9QBt0JP64S8WPeXnvht2v19ReiqfG5b+gwDxGlzHLDLxG/Dz3RHTHsQ4Ue6PIflj2JMcuhjDHqrQpPQT8L44CZ2tgbi9TTl6p6U3/7TjDHsNWL/Y+jOUpEEie957A+YJB+OHanw9f7YD9naOjK0lPKmv5DBtQH7MH+n9cXm7kwT8AuHt/vNcb91D/3D++GVQyPjgdKAFR26qs+mrEK2eUAwC56IJ/t88UmTlsynFKAGblj3ShJXk2kixHOD3j1t0xHKutMdq6zVY6km5UEQAPibdZ6DFPthrmnVCEBSVOrSbEGQQCeQO/hi3g1Dt6hqkEj7M9LQPhc+mOpf40xyD8rSZvrKxvuAT3V5zHgJOCq+TWrTJrmKUd1dpkWYxu3ReVrTsuzHFR2jLAYJGoz3QTsvVuukXJtYA44ueeqRAbVMCPe/wA0RTEbqoJ6nEbKWJoFzC06YUAIoEL2hC7dAZY+sYT5p1Yq6VfraZJUCmdLD7SliJgjn5HBBy1RO831YO7BAzDxLMxO/wCH4YuylV1Ua6mo7NaPly8sF9FpFObrU81QDh9BUyGtKHmD6SCMS4Xnmp0wKmmNlZbAjlc2HxGAOJ5DRV10R7w1VEtDgFQQBEAwd/PE6lWrU0Nl2QqfsvYEcxYGG88V0GaLtg0DnvzG3hzGI5qqFBYjbcm0D1wmNZ6anVRanH3atPQfJTNz/DN8cyeX7XvOuimO8VMqGI+06+6BziBte9hPxCUOy6az2r2UA6ZsAp3Y+J/LzIwDT4/2tXuUywB7vjyLbT/YnmcUcSz1TMns6IBpyZJsrRz66B8z5YY0sg1PLuKZKd1iWHvuQpI0g+4s897euCGyUWwCma5qiilSCbuQBC2ncgkn8Phhzw3ga0QVksSZmwPxGC8jlVRKRA94yTHMqd58LYvzdRUAdmCgSCSbDncnxGE+CedcRRUoBWkLFhJ52OxnFuZQlbbi48xgHNcZDDUglB71RyEpgfxNc+g9cA1Mw9ZSyw9P71QFKUdQl3rX6wp5YSwFeDHNZrVenHdv2jNFMdQW+0fAepGM5meKtUcighzdVfdqERRp9YmxI23JPXBORyfbVFbMk1NOkBWgIGOqdNMd2BAEmTbfDvIVB2lRQICmPiWa3x2xa+KB0y/s1wAZmMxm6jV6gJARvcQz93Y/IeGNhUOkW9AP3thPwtNPaLTYBlqONJBAIDSPIgN8MGNW1iNJE2M8yN1B5jqRyxGbbYfFIopZgu+oREwn5F/S4Hr1xZlmnURuQY9ZA+Sg+uI5hlTVP2QNrXIhVA8SR+xjuUZV1Lc6SFJgn3QAbgdZxELIonZ0zuZ6eQH5DBFBbYhWzNNlKhhqsI2ILW2MHBYEYaRLYqTLf727f/iCn/Nb8jivPUSCQee2O8IzJbM5lSLroIPUQ39PnhnnxKeI28J3xo0oFjKOFe7HQb47iHDdsexkyMlsNUYV+1qn6HX0ySaZAjxwwFUA7jAnGwGy9UfhJ/f754ww1kmbB3Ck+pT+FfyGL2ECduuKcrSICXsBBEb47xZz2Lx91o+BxfWQL/paOjOVLsqg6DPSRC7GesY9kM/2oA7WmDHu09x/m26e7hLwvgVRSrtVJFiBcfZtLTMX2G/PDNqq61EMSbghQfhqBJ623xbi0NXIX+3fDCMuHDMdLgkEzM2FtgZ8OuCaGR7NWSk3Us5g6B0HLV0mwiTyGLM9k+2o90LUU3AIENf0j9DgfJ5eq0K6dnSAOoHUARyAC1NuZYxyjGif4wmLoubh50gkaKYJCIJFjzLbknck35DGo4UiiwAAFgBHLA9bIdp9oEfxvvtzJwFkHbUR30AWWJqjuwYAbUlmO4vt6YdpLxbG+ednfslAiNTsRIAM6QBzJIPhAwKKdizAkqxBUcyOk8ud8BNnwoZw9RahXuhir9ooIuqSO6Cfege8YnBb8Pc0wrVSo3OiNTE3JZjteTA+OAGil0Ookx2jDYXFNepPz5ajtthdlaTZdWq0roWIKbgqCF1jxBlj1APgQRxAhaZSmypNmNyxtczzfxPngGvmTUVadEAIo3mw082bZRN73MbYvFEPIMfLmDWqMasSUCSRBFojadpF/EzGBGzLOR2iihSJkI3vtcC6kwo2u0KLWJjBGWDUhTRKrtTaQFsrRvqVgs+9MTH2R0xcYK6YEnZgJ7TqCT9uwkG4IwF2IZ8PoKTJIgbIpkdZdjd253t52OGeccmm0blW/wC04xaK1MdpSJWGIKctXNfCd1PW3MY0fDeKrVQEHpI88Z5LQrvYpbj71adHs5pBGUNUq6VViqHUqiSWJvyG2KG4m2YYdiDXYEHt6isKNOf+XTF2No1X8ScWJ7K069PU7MwUHTSJ7gqLqXV4zG354ZZaqVSnoABIZFECCRDAW2FiPXFPJLhp8dkOHcHpg66hfNVuTMtl/gUgJTHzwXnS9RhTEgm7EGRTXrPN+Q6G/LBGUzor09SMV5HqCLEEHmDjlUrl6bMJPOTcu2wHqYAxnW3sFEA1KSgyogIYUDopRB89WL8qIzFX8UfIJ/XFFVISos3RAk8i0Fifi2O0c030kiDpKSTGzRTjveU28MBXUQOXAzLo21QLVXl3l7jaSLgxpPrgvM5haMFnlyIXURJ8ABFup8JO2B/aGk31VRIDU3tOxDArB8CdI9cQzFBKpWuR3Ql7HVAJJSDYXsYuYI2wC6VVzIUbksHMczBa/joB8tQwXqKIoCSSskldUsYkGIi53NsL62YGoqxIqMApAEgGqQIkbaUUDlvhlnKliL3MKFbSWboCDYD97YTbRRGrwyn2lNuzUVJFwNoBY/8AvDNAMIMrm6jZgIS80wxZXUE3AAKusBgZ6TY4eDxwnSMhfwofXZgxYMqj0Gr/AF4Kzu2K+H5zU1XbuVCtvAA36m+OZysIxdFKynJPv4f0x7FOREk+n5DHsQymkTGWDHVt5zcYq4xlgtB99IW8bwMTy5dd9vytiXEiWpVAYjs2HrG/liEozVvYx4TVLUqbH7SKT5kA49xFwKVQ7Spk36ROIcOrfVoPwj8hj3GFBy1YH7jfkcL0yAOCcYFTUGAGiADeCI8ztHzGGBySEd1yn8LR8jMekYDynEUOYbLim4KidX2Tt4+O/OMFVc8A2lJJ2hVLG3PeAPPpislsaT8I5grlqBFMatEBVmSZMRPmd8dVRXoCRoLAEqbwQZg9RaPLHRnLw4dJ21C3xBIv4/PEK9amapoq0VNGqIkAbAkx4gxN8NCagty9VEq1G7VGt3qdPUzM2owQDzsVtaxna065erqLKGZLrT3WmwFtZ2qVNu7svzOb9nyy1zSDEByvaHSqudSu0JHupYTzudsfQKVAaYAEDYRbGmf48C/Zk62VDKGVwahQlpOpizNSA1XkcxFo2EYlxTJMSC5NVjcqXCwfBG7seXTfDD2jQGQBchZ5W7RP6YoThKESafLkf0O2+Hi9CyyVAqVJRPdFLp2ir8ZK+nPBByBcSGpseWolgD/BIX5YsrJ2KHS0L0bY+EGR8hOLMvkQ4BZND8jTMGOpEwJI2vhkVPguzy9mjPqatVYEAgqNPOVFgACAethhWeKuHmNQqRrQROv76xsR87YaZn2YqFpWqXU8idLD1M/OMDDI06DBnDlphQ5VQCfGADtvJjGqhEZ5cyAQxbVTqDSSPtjb+VxNx4eGBh22XY3FRBcR7xXeZ2Bnl0xayanLUyvfMNTmQxvJt7p/EPPzvyFSWC3IX3dXvDmUblO8EWPng8G/s0Xs/mVZGIsC5aDy1gP/AKvlgFa2meXZ1A3mp7hPpcz4YX/SmyoqALOgSv4lMwpP4SY8ATjuT4or1O+sdpAZDsQ9jExqhx8Khxi8X00xySC83mDlq3aoJp1f8RRAg9RymZF/LphhQzf0hlYK60U75LqVLsAYAB5L7xOxIEYI4fS7JuzJJUiVJvce8CfGzeMNivi+Y7yUFB+ttPIKI1+umcKjtZRmKZ7BWaz1Kisf5iIHmFgemCMpVqtTB06SRsYbw5MOmKfaGrCL4OD/AJVY/mMeyeTYik5cgBRK7dT12MibHYbYXhXhziOTqVVKTGq26r4gwFYwDff4Yjw9A4FQuQGu6WCh1s7R5jbab7nBVXhil+0LMLqSLQdIMXiQL9evXCfitXs2rUw0fSI0ebd2rHoA0dXw1vSFS/Ior1KblRrYNXuBqC2SmJiQNJHwOCGqKtJ677qrAAEWF5j8bHfzA5YE4cA71CwanplGMxqH3QbEKoQRHIzNzhdxzIUqdFXovKdonaLqLArq1m3LT73lOHNwZpuEooorpUqIjSeQFoxe1QHyxRwy9FPKd567dRi9EEgYxdF6JeCZ3WK3/wC9x8IA+QwZnKZgxgT2QpRRcxBNapPIzqwwznwGNHj+TCgPC5Mk9B+Rx7HeDCB6n5Y5gYn0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223" name="Picture 8" descr="http://www.dioceseofshrewsbury.org/wp-content/uploads/2013/03/St-B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480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http://hilltopshepherd.files.wordpress.com/2011/07/st-benedict-by-dominican-artist-fra-angel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08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Papal Power Expands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590: Gregory becomes </a:t>
            </a:r>
            <a:r>
              <a:rPr lang="en-US" u="sng" dirty="0" smtClean="0"/>
              <a:t>pope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Expands</a:t>
            </a:r>
            <a:r>
              <a:rPr lang="en-US" dirty="0" smtClean="0"/>
              <a:t> papal power to become involved in politics = </a:t>
            </a:r>
            <a:r>
              <a:rPr lang="en-US" u="sng" dirty="0" smtClean="0"/>
              <a:t>secular</a:t>
            </a:r>
            <a:r>
              <a:rPr lang="en-US" dirty="0" smtClean="0"/>
              <a:t> body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Uses church </a:t>
            </a:r>
            <a:r>
              <a:rPr lang="en-US" u="sng" dirty="0" smtClean="0"/>
              <a:t>money</a:t>
            </a:r>
            <a:r>
              <a:rPr lang="en-US" dirty="0" smtClean="0"/>
              <a:t> for repairing road, helping the poor, raising </a:t>
            </a:r>
            <a:r>
              <a:rPr lang="en-US" u="sng" dirty="0" smtClean="0"/>
              <a:t>armies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Viewed papal authority stretched from </a:t>
            </a:r>
            <a:r>
              <a:rPr lang="en-US" u="sng" dirty="0" smtClean="0"/>
              <a:t>Italy</a:t>
            </a:r>
            <a:r>
              <a:rPr lang="en-US" dirty="0" smtClean="0"/>
              <a:t> to England &amp; from Spain to </a:t>
            </a:r>
            <a:r>
              <a:rPr lang="en-US" u="sng" dirty="0" smtClean="0"/>
              <a:t>Germany</a:t>
            </a:r>
          </a:p>
        </p:txBody>
      </p:sp>
      <p:pic>
        <p:nvPicPr>
          <p:cNvPr id="10245" name="Picture 2" descr="http://www.ourladyofgracemonastery.com/wp-content/uploads/2012/09/pope-saint-gregory-the-great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227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476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Rule of Charlemagne</vt:lpstr>
      <vt:lpstr>Setting the Stage</vt:lpstr>
      <vt:lpstr>13.1 – Invasions of Western Europe</vt:lpstr>
      <vt:lpstr>PowerPoint Presentation</vt:lpstr>
      <vt:lpstr>Decline: Learning &amp; Language</vt:lpstr>
      <vt:lpstr>Change in Government</vt:lpstr>
      <vt:lpstr>The Franks: Clovis</vt:lpstr>
      <vt:lpstr>Rise of Christianity in Europe</vt:lpstr>
      <vt:lpstr>Papal Power Expands</vt:lpstr>
      <vt:lpstr>The Franks: Charles Martel &amp; Pepin</vt:lpstr>
      <vt:lpstr>Charlemagne</vt:lpstr>
      <vt:lpstr>PowerPoint Presentation</vt:lpstr>
      <vt:lpstr>Charlemagne’s Rule &amp; Succession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Cory</dc:creator>
  <cp:lastModifiedBy>Artis Cummings</cp:lastModifiedBy>
  <cp:revision>23</cp:revision>
  <cp:lastPrinted>2015-12-07T13:42:04Z</cp:lastPrinted>
  <dcterms:created xsi:type="dcterms:W3CDTF">2013-10-17T21:45:30Z</dcterms:created>
  <dcterms:modified xsi:type="dcterms:W3CDTF">2015-12-07T13:42:08Z</dcterms:modified>
</cp:coreProperties>
</file>