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68" r:id="rId11"/>
    <p:sldId id="263" r:id="rId12"/>
    <p:sldId id="26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4C25A3-B24F-40A2-809F-17055BC69DD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A0DB6CF-A27C-42E2-9379-0562EE5F57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Imperial China Collapses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ationalist and Communist Movements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0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376732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Lenin </a:t>
            </a:r>
            <a:r>
              <a:rPr lang="en-US" dirty="0"/>
              <a:t>Befriends China</a:t>
            </a:r>
          </a:p>
          <a:p>
            <a:pPr lvl="2"/>
            <a:r>
              <a:rPr lang="en-US" sz="2400" dirty="0"/>
              <a:t>Sun </a:t>
            </a:r>
            <a:r>
              <a:rPr lang="en-US" sz="2400" dirty="0" err="1"/>
              <a:t>Yixian’s</a:t>
            </a:r>
            <a:r>
              <a:rPr lang="en-US" sz="2400" dirty="0"/>
              <a:t> government is in </a:t>
            </a:r>
            <a:r>
              <a:rPr lang="en-US" sz="2400" u="sng" dirty="0"/>
              <a:t>south China</a:t>
            </a:r>
            <a:r>
              <a:rPr lang="en-US" sz="2400" dirty="0"/>
              <a:t>.</a:t>
            </a:r>
          </a:p>
          <a:p>
            <a:pPr lvl="2"/>
            <a:r>
              <a:rPr lang="en-US" sz="2400" dirty="0"/>
              <a:t>He becomes </a:t>
            </a:r>
            <a:r>
              <a:rPr lang="en-US" sz="2400" u="sng" dirty="0"/>
              <a:t>disillusioned with Western democracies</a:t>
            </a:r>
            <a:r>
              <a:rPr lang="en-US" sz="2400" dirty="0"/>
              <a:t>.</a:t>
            </a:r>
          </a:p>
          <a:p>
            <a:pPr lvl="2"/>
            <a:r>
              <a:rPr lang="en-US" sz="2400" dirty="0" smtClean="0"/>
              <a:t>Lenin </a:t>
            </a:r>
            <a:r>
              <a:rPr lang="en-US" sz="2400" u="sng" dirty="0"/>
              <a:t>seized opportunity and sends military advisors and equipment to China in 1923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http://www.corbisimages.com/images/Corbis-42-17709936.jpg?size=67&amp;uid=848bcf4d-312e-4a1e-8387-a8f89bffb9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71" y="1219200"/>
            <a:ext cx="45237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191000" cy="54102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u="sng" dirty="0"/>
              <a:t>Peasants Align with the Communists</a:t>
            </a:r>
            <a:endParaRPr lang="en-US" sz="3600" dirty="0"/>
          </a:p>
          <a:p>
            <a:pPr lvl="2"/>
            <a:r>
              <a:rPr lang="en-US" sz="3600" dirty="0"/>
              <a:t>Sun </a:t>
            </a:r>
            <a:r>
              <a:rPr lang="en-US" sz="3600" dirty="0" err="1"/>
              <a:t>Yixian</a:t>
            </a:r>
            <a:r>
              <a:rPr lang="en-US" sz="3600" dirty="0"/>
              <a:t> died in 1925, and </a:t>
            </a:r>
            <a:r>
              <a:rPr lang="en-US" sz="3600" b="1" u="sng" dirty="0"/>
              <a:t>Jiang </a:t>
            </a:r>
            <a:r>
              <a:rPr lang="en-US" sz="3600" b="1" u="sng" dirty="0" err="1"/>
              <a:t>Jieshi</a:t>
            </a:r>
            <a:r>
              <a:rPr lang="en-US" sz="3600" dirty="0"/>
              <a:t> (Chiang Kai-shek) heads the </a:t>
            </a:r>
            <a:r>
              <a:rPr lang="en-US" sz="3600" dirty="0" smtClean="0"/>
              <a:t>Nationalists.</a:t>
            </a:r>
            <a:endParaRPr lang="en-US" sz="3600" dirty="0"/>
          </a:p>
          <a:p>
            <a:pPr lvl="2"/>
            <a:r>
              <a:rPr lang="en-US" sz="3600" dirty="0" err="1"/>
              <a:t>Jaing</a:t>
            </a:r>
            <a:r>
              <a:rPr lang="en-US" sz="3600" dirty="0"/>
              <a:t> (son of a middle-class merchant) feared communist goal of forming a socialist government.</a:t>
            </a:r>
          </a:p>
          <a:p>
            <a:pPr lvl="2"/>
            <a:r>
              <a:rPr lang="en-US" sz="3600" dirty="0" err="1"/>
              <a:t>Jaing</a:t>
            </a:r>
            <a:r>
              <a:rPr lang="en-US" sz="3600" dirty="0"/>
              <a:t> promised democracy, but his </a:t>
            </a:r>
            <a:r>
              <a:rPr lang="en-US" sz="3600" u="sng" dirty="0"/>
              <a:t>government became corrupt</a:t>
            </a:r>
            <a:r>
              <a:rPr lang="en-US" sz="3600" dirty="0"/>
              <a:t>.</a:t>
            </a:r>
          </a:p>
          <a:p>
            <a:r>
              <a:rPr lang="en-US" sz="3200" dirty="0"/>
              <a:t>As a result </a:t>
            </a:r>
            <a:r>
              <a:rPr lang="en-US" sz="3200" u="sng" dirty="0"/>
              <a:t>peasants threw their support toward the Chinese Communist Party</a:t>
            </a:r>
            <a:r>
              <a:rPr lang="en-US" sz="3200" dirty="0"/>
              <a:t>.</a:t>
            </a:r>
          </a:p>
        </p:txBody>
      </p:sp>
      <p:pic>
        <p:nvPicPr>
          <p:cNvPr id="4100" name="Picture 4" descr="http://images.classwell.com/mcd_xhtml_ebooks/2005_world_history/images/mcd_mwh2005_0618377115_p450_f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2766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7543800" cy="4876800"/>
          </a:xfrm>
        </p:spPr>
        <p:txBody>
          <a:bodyPr>
            <a:noAutofit/>
          </a:bodyPr>
          <a:lstStyle/>
          <a:p>
            <a:pPr lvl="1"/>
            <a:r>
              <a:rPr lang="en-US" sz="2400" b="1" dirty="0"/>
              <a:t>Nationalists and Communists Clash</a:t>
            </a:r>
            <a:endParaRPr lang="en-US" sz="3600" b="1" dirty="0"/>
          </a:p>
          <a:p>
            <a:pPr lvl="2"/>
            <a:r>
              <a:rPr lang="en-US" sz="2200" dirty="0"/>
              <a:t>Briefly </a:t>
            </a:r>
            <a:r>
              <a:rPr lang="en-US" sz="2200" dirty="0" err="1"/>
              <a:t>Jaing</a:t>
            </a:r>
            <a:r>
              <a:rPr lang="en-US" sz="2200" dirty="0"/>
              <a:t> set aside </a:t>
            </a:r>
            <a:r>
              <a:rPr lang="en-US" sz="2200" u="sng" dirty="0"/>
              <a:t>differences and fought warlords alongside the Communists</a:t>
            </a:r>
            <a:r>
              <a:rPr lang="en-US" sz="2200" dirty="0"/>
              <a:t>, but later </a:t>
            </a:r>
            <a:r>
              <a:rPr lang="en-US" sz="2200" u="sng" dirty="0"/>
              <a:t>turned against the Communists</a:t>
            </a:r>
            <a:r>
              <a:rPr lang="en-US" sz="2200" dirty="0"/>
              <a:t>.</a:t>
            </a:r>
          </a:p>
          <a:p>
            <a:pPr lvl="2"/>
            <a:r>
              <a:rPr lang="en-US" sz="2200" dirty="0"/>
              <a:t>April 1927 Nationalists groups moved on Shanghai and killed many Communists</a:t>
            </a:r>
          </a:p>
          <a:p>
            <a:pPr lvl="2"/>
            <a:r>
              <a:rPr lang="en-US" sz="2200" dirty="0"/>
              <a:t>In 1928 Jiang became president of the Nationalist Republic of China</a:t>
            </a:r>
          </a:p>
          <a:p>
            <a:pPr lvl="3"/>
            <a:r>
              <a:rPr lang="en-US" sz="2000" dirty="0"/>
              <a:t>Great Britain and the United States </a:t>
            </a:r>
            <a:r>
              <a:rPr lang="en-US" sz="2000" u="sng" dirty="0"/>
              <a:t>recognized his government</a:t>
            </a:r>
            <a:r>
              <a:rPr lang="en-US" sz="2000" dirty="0"/>
              <a:t>.</a:t>
            </a:r>
          </a:p>
          <a:p>
            <a:pPr lvl="3"/>
            <a:r>
              <a:rPr lang="en-US" sz="2000" dirty="0"/>
              <a:t>The Soviet Union </a:t>
            </a:r>
            <a:r>
              <a:rPr lang="en-US" sz="2000" u="sng" dirty="0"/>
              <a:t>did NOT recognize his government</a:t>
            </a:r>
            <a:endParaRPr lang="en-US" sz="2000" dirty="0"/>
          </a:p>
          <a:p>
            <a:pPr lvl="3"/>
            <a:r>
              <a:rPr lang="en-US" sz="2000" dirty="0"/>
              <a:t>Civil War breaks out which lasts until 1949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4" name="Picture 2" descr="http://static.newworldencyclopedia.org/thumb/e/ec/Communists_enter_Beijing_(1949).jpg/250px-Communists_enter_Beijing_(19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71112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543800" cy="4419600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In 1930 a bloody civil war was raging.</a:t>
            </a:r>
            <a:endParaRPr lang="en-US" sz="4400" dirty="0"/>
          </a:p>
          <a:p>
            <a:pPr lvl="2"/>
            <a:r>
              <a:rPr lang="en-US" sz="2800" dirty="0"/>
              <a:t>Mao and Communists established themselves in south-central China.</a:t>
            </a:r>
            <a:endParaRPr lang="en-US" sz="4000" dirty="0"/>
          </a:p>
          <a:p>
            <a:pPr lvl="3"/>
            <a:r>
              <a:rPr lang="en-US" sz="2400" dirty="0"/>
              <a:t>Taking his revolution to the countryside was called “</a:t>
            </a:r>
            <a:r>
              <a:rPr lang="en-US" sz="2400" u="sng" dirty="0"/>
              <a:t>swimming in the peasant sea.</a:t>
            </a:r>
            <a:r>
              <a:rPr lang="en-US" sz="2400" dirty="0"/>
              <a:t>”</a:t>
            </a:r>
            <a:endParaRPr lang="en-US" sz="3600" dirty="0"/>
          </a:p>
          <a:p>
            <a:pPr lvl="3"/>
            <a:r>
              <a:rPr lang="en-US" sz="2400" dirty="0"/>
              <a:t>Mao recruited </a:t>
            </a:r>
            <a:r>
              <a:rPr lang="en-US" sz="2400" u="sng" dirty="0"/>
              <a:t>peasants into the Red Army and trained them in guerilla warfare</a:t>
            </a:r>
            <a:r>
              <a:rPr lang="en-US" sz="2400" dirty="0"/>
              <a:t>.</a:t>
            </a:r>
            <a:endParaRPr lang="en-US" sz="3600" dirty="0"/>
          </a:p>
          <a:p>
            <a:pPr lvl="3"/>
            <a:r>
              <a:rPr lang="en-US" sz="2400" dirty="0"/>
              <a:t>Nationalists attacked communists but failed to drive them out</a:t>
            </a:r>
            <a:r>
              <a:rPr lang="en-US" sz="2400" dirty="0" smtClean="0"/>
              <a:t>.</a:t>
            </a:r>
            <a:endParaRPr lang="en-US" sz="3600" dirty="0"/>
          </a:p>
        </p:txBody>
      </p:sp>
      <p:pic>
        <p:nvPicPr>
          <p:cNvPr id="2050" name="Picture 2" descr="http://totallyhistory.com/wp-content/uploads/2013/04/Sold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0024"/>
            <a:ext cx="571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War Rages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72439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Long March</a:t>
            </a:r>
            <a:endParaRPr lang="en-US" sz="3600" dirty="0"/>
          </a:p>
          <a:p>
            <a:pPr lvl="2"/>
            <a:r>
              <a:rPr lang="en-US" dirty="0"/>
              <a:t>1933 Jiang gathered an </a:t>
            </a:r>
            <a:r>
              <a:rPr lang="en-US" u="sng" dirty="0"/>
              <a:t>army of 700,000 to surround the Communist stronghold</a:t>
            </a:r>
            <a:r>
              <a:rPr lang="en-US" dirty="0"/>
              <a:t>.</a:t>
            </a:r>
            <a:endParaRPr lang="en-US" sz="3200" dirty="0"/>
          </a:p>
          <a:p>
            <a:pPr lvl="2"/>
            <a:r>
              <a:rPr lang="en-US" dirty="0"/>
              <a:t>In a daring move, 100,000 Communist forces fled 6,000 miles on the </a:t>
            </a:r>
            <a:r>
              <a:rPr lang="en-US" b="1" u="sng" dirty="0"/>
              <a:t>Long March</a:t>
            </a:r>
            <a:r>
              <a:rPr lang="en-US" dirty="0"/>
              <a:t> to northern </a:t>
            </a:r>
            <a:r>
              <a:rPr lang="en-US" smtClean="0"/>
              <a:t>China.</a:t>
            </a:r>
            <a:endParaRPr lang="en-US" dirty="0" smtClean="0"/>
          </a:p>
        </p:txBody>
      </p:sp>
      <p:pic>
        <p:nvPicPr>
          <p:cNvPr id="5122" name="Picture 2" descr="http://images.classwell.com/mcd_xhtml_ebooks/2005_world_history/images/mcd_mwh2005_0618377115_p451_f04.g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 bwMode="auto">
          <a:xfrm>
            <a:off x="4572000" y="591355"/>
            <a:ext cx="4565073" cy="48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asswell.com/mcd_xhtml_ebooks/2005_world_history/images/mcd_mwh2005_0618377115_p451_f0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5"/>
          <a:stretch/>
        </p:blipFill>
        <p:spPr bwMode="auto">
          <a:xfrm>
            <a:off x="1447800" y="416386"/>
            <a:ext cx="6096000" cy="64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46" y="381000"/>
            <a:ext cx="7543800" cy="3886200"/>
          </a:xfrm>
        </p:spPr>
        <p:txBody>
          <a:bodyPr/>
          <a:lstStyle/>
          <a:p>
            <a:pPr lvl="1"/>
            <a:r>
              <a:rPr lang="en-US" sz="2400" b="1" dirty="0"/>
              <a:t>Civil War Suspended</a:t>
            </a:r>
            <a:endParaRPr lang="en-US" sz="3600" b="1" dirty="0"/>
          </a:p>
          <a:p>
            <a:pPr lvl="2"/>
            <a:r>
              <a:rPr lang="en-US" sz="2300" dirty="0"/>
              <a:t>Japan took advantage of China’s weakened situation during the civil war </a:t>
            </a:r>
            <a:r>
              <a:rPr lang="en-US" sz="2300" u="sng" dirty="0"/>
              <a:t>and invaded Manchuria, an industrial province in northeastern China</a:t>
            </a:r>
            <a:r>
              <a:rPr lang="en-US" sz="2300" dirty="0"/>
              <a:t>.</a:t>
            </a:r>
          </a:p>
          <a:p>
            <a:pPr lvl="2"/>
            <a:r>
              <a:rPr lang="en-US" sz="2300" dirty="0"/>
              <a:t>In 1937, Japan launched an all-out invasion of China, and held large parts of China by 1938.</a:t>
            </a:r>
          </a:p>
          <a:p>
            <a:pPr lvl="2"/>
            <a:r>
              <a:rPr lang="en-US" sz="2300" dirty="0"/>
              <a:t>The Japanese threat forced </a:t>
            </a:r>
            <a:r>
              <a:rPr lang="en-US" sz="2300" u="sng" dirty="0"/>
              <a:t>an uneasy truce between the Jiang’s and Mao’s forces, and they united to fight the Japanese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1026" name="Picture 2" descr="http://sinojapanesewar.com/wi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243192" cy="25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essiehmann.files.wordpress.com/2012/03/manchuria_map_1-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46" y="44196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62000"/>
            <a:ext cx="4267200" cy="38435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Nationalist Party pushed for modernization and nationalization.</a:t>
            </a:r>
          </a:p>
          <a:p>
            <a:pPr lvl="1"/>
            <a:r>
              <a:rPr lang="en-US" dirty="0" smtClean="0"/>
              <a:t>Their first great leader was </a:t>
            </a:r>
            <a:r>
              <a:rPr lang="en-US" b="1" dirty="0" smtClean="0"/>
              <a:t>Sun </a:t>
            </a:r>
            <a:r>
              <a:rPr lang="en-US" b="1" dirty="0" err="1" smtClean="0"/>
              <a:t>Yixian</a:t>
            </a:r>
            <a:endParaRPr lang="en-US" b="1" dirty="0"/>
          </a:p>
          <a:p>
            <a:pPr lvl="1"/>
            <a:r>
              <a:rPr lang="en-US" dirty="0" smtClean="0"/>
              <a:t>In 1911, the last emperor of the Qing dynasty was overthrown by the Nationalists.</a:t>
            </a:r>
          </a:p>
          <a:p>
            <a:pPr lvl="2"/>
            <a:r>
              <a:rPr lang="en-US" dirty="0" smtClean="0"/>
              <a:t>END OF IMPERIAL RULE.</a:t>
            </a:r>
          </a:p>
          <a:p>
            <a:endParaRPr lang="en-US" dirty="0"/>
          </a:p>
        </p:txBody>
      </p:sp>
      <p:pic>
        <p:nvPicPr>
          <p:cNvPr id="2052" name="Picture 4" descr="http://upload.wikimedia.org/wikipedia/commons/8/80/Sun_Yat-sen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599"/>
            <a:ext cx="2743200" cy="38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asswell.com/mcd_xhtml_ebooks/2005_world_history/images/mcd_mwh2005_0618377115_p448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18" y="533400"/>
            <a:ext cx="1735282" cy="5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1912 Sun became president of the Republic of China</a:t>
            </a:r>
          </a:p>
          <a:p>
            <a:pPr lvl="1"/>
            <a:r>
              <a:rPr lang="en-US" sz="2800" dirty="0" smtClean="0"/>
              <a:t>“Three Principles of the People”</a:t>
            </a:r>
          </a:p>
          <a:p>
            <a:pPr lvl="2"/>
            <a:r>
              <a:rPr lang="en-US" sz="2800" dirty="0" smtClean="0"/>
              <a:t>nationalism—an end to foreign control</a:t>
            </a:r>
          </a:p>
          <a:p>
            <a:pPr lvl="2"/>
            <a:r>
              <a:rPr lang="en-US" sz="2800" dirty="0" smtClean="0"/>
              <a:t>people’s rights—democracy</a:t>
            </a:r>
          </a:p>
          <a:p>
            <a:pPr lvl="2"/>
            <a:r>
              <a:rPr lang="en-US" sz="2800" dirty="0" smtClean="0"/>
              <a:t>people’s livelihood—economic security for all Chinese</a:t>
            </a:r>
          </a:p>
        </p:txBody>
      </p:sp>
    </p:spTree>
    <p:extLst>
      <p:ext uri="{BB962C8B-B14F-4D97-AF65-F5344CB8AC3E}">
        <p14:creationId xmlns:p14="http://schemas.microsoft.com/office/powerpoint/2010/main" val="22162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1"/>
            <a:ext cx="4953000" cy="3767328"/>
          </a:xfrm>
        </p:spPr>
        <p:txBody>
          <a:bodyPr>
            <a:normAutofit/>
          </a:bodyPr>
          <a:lstStyle/>
          <a:p>
            <a:pPr lvl="2"/>
            <a:r>
              <a:rPr lang="en-US" sz="2400" dirty="0" smtClean="0"/>
              <a:t>General Yuan </a:t>
            </a:r>
            <a:r>
              <a:rPr lang="en-US" sz="2400" dirty="0" err="1" smtClean="0"/>
              <a:t>Shikai</a:t>
            </a:r>
            <a:r>
              <a:rPr lang="en-US" sz="2400" dirty="0" smtClean="0"/>
              <a:t> takes over presidency.</a:t>
            </a:r>
          </a:p>
          <a:p>
            <a:pPr lvl="3"/>
            <a:r>
              <a:rPr lang="en-US" sz="2000" dirty="0" err="1" smtClean="0"/>
              <a:t>Shikai</a:t>
            </a:r>
            <a:r>
              <a:rPr lang="en-US" sz="2000" dirty="0" smtClean="0"/>
              <a:t> betrays democratic ideals.</a:t>
            </a:r>
          </a:p>
          <a:p>
            <a:pPr lvl="3"/>
            <a:r>
              <a:rPr lang="en-US" sz="2000" dirty="0" smtClean="0"/>
              <a:t>Local revolts break out.</a:t>
            </a:r>
          </a:p>
          <a:p>
            <a:pPr lvl="3"/>
            <a:r>
              <a:rPr lang="en-US" sz="2000" dirty="0" smtClean="0"/>
              <a:t>In 1916, CIVIL WAR breaks out after </a:t>
            </a:r>
            <a:r>
              <a:rPr lang="en-US" sz="2000" dirty="0" err="1" smtClean="0"/>
              <a:t>Shikai’s</a:t>
            </a:r>
            <a:r>
              <a:rPr lang="en-US" sz="2000" dirty="0" smtClean="0"/>
              <a:t> death.</a:t>
            </a:r>
          </a:p>
          <a:p>
            <a:pPr lvl="3"/>
            <a:r>
              <a:rPr lang="en-US" sz="2000" dirty="0" smtClean="0"/>
              <a:t>Provincial warlords held real authority</a:t>
            </a:r>
            <a:endParaRPr lang="en-US" sz="2000" dirty="0"/>
          </a:p>
        </p:txBody>
      </p:sp>
      <p:pic>
        <p:nvPicPr>
          <p:cNvPr id="3074" name="Picture 2" descr="File:Yuan shika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212" y="609600"/>
            <a:ext cx="2379575" cy="3767138"/>
          </a:xfrm>
        </p:spPr>
      </p:pic>
    </p:spTree>
    <p:extLst>
      <p:ext uri="{BB962C8B-B14F-4D97-AF65-F5344CB8AC3E}">
        <p14:creationId xmlns:p14="http://schemas.microsoft.com/office/powerpoint/2010/main" val="25303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685800"/>
            <a:ext cx="8077200" cy="3886200"/>
          </a:xfrm>
        </p:spPr>
        <p:txBody>
          <a:bodyPr>
            <a:normAutofit fontScale="92500"/>
          </a:bodyPr>
          <a:lstStyle/>
          <a:p>
            <a:pPr lvl="1"/>
            <a:r>
              <a:rPr lang="en-US" sz="2500" dirty="0"/>
              <a:t>World War I Spells More Problems</a:t>
            </a:r>
          </a:p>
          <a:p>
            <a:pPr lvl="2"/>
            <a:r>
              <a:rPr lang="en-US" sz="2500" u="sng" dirty="0" smtClean="0"/>
              <a:t>Allies </a:t>
            </a:r>
            <a:r>
              <a:rPr lang="en-US" sz="2500" u="sng" dirty="0"/>
              <a:t>gave Japan those territories under Treaty of Versailles.</a:t>
            </a:r>
            <a:endParaRPr lang="en-US" sz="2500" dirty="0"/>
          </a:p>
          <a:p>
            <a:pPr lvl="2"/>
            <a:r>
              <a:rPr lang="en-US" sz="2500" dirty="0"/>
              <a:t>Treaty of Versailles outrages Chinese.</a:t>
            </a:r>
          </a:p>
          <a:p>
            <a:pPr lvl="2"/>
            <a:r>
              <a:rPr lang="en-US" sz="2500" dirty="0"/>
              <a:t>3,000 angry students gather in Beijing May 4, 1919.</a:t>
            </a:r>
          </a:p>
          <a:p>
            <a:pPr lvl="3"/>
            <a:r>
              <a:rPr lang="en-US" sz="2500" dirty="0"/>
              <a:t>“</a:t>
            </a:r>
            <a:r>
              <a:rPr lang="en-US" sz="2500" b="1" u="sng" dirty="0"/>
              <a:t>May Fourth Movement</a:t>
            </a:r>
            <a:r>
              <a:rPr lang="en-US" sz="2500" dirty="0"/>
              <a:t>” spreads to other cities in China.</a:t>
            </a:r>
          </a:p>
          <a:p>
            <a:pPr lvl="3"/>
            <a:r>
              <a:rPr lang="en-US" sz="2500" dirty="0" smtClean="0"/>
              <a:t>Many </a:t>
            </a:r>
            <a:r>
              <a:rPr lang="en-US" sz="2500" dirty="0"/>
              <a:t>Chinese intellectuals </a:t>
            </a:r>
            <a:r>
              <a:rPr lang="en-US" sz="2500" u="sng" dirty="0"/>
              <a:t>reject Sun </a:t>
            </a:r>
            <a:r>
              <a:rPr lang="en-US" sz="2500" u="sng" dirty="0" err="1"/>
              <a:t>Yixian’s</a:t>
            </a:r>
            <a:r>
              <a:rPr lang="en-US" sz="2500" u="sng" dirty="0"/>
              <a:t> belief in western democracy in favor of Soviet communism</a:t>
            </a:r>
            <a:r>
              <a:rPr lang="en-US" sz="25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8/May_Fou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" y="533400"/>
            <a:ext cx="912925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44" y="0"/>
            <a:ext cx="91292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Students in Beijing rallied during the May Fourth Movement.</a:t>
            </a:r>
          </a:p>
        </p:txBody>
      </p:sp>
    </p:spTree>
    <p:extLst>
      <p:ext uri="{BB962C8B-B14F-4D97-AF65-F5344CB8AC3E}">
        <p14:creationId xmlns:p14="http://schemas.microsoft.com/office/powerpoint/2010/main" val="5597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ay fourth 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8094"/>
            <a:ext cx="9144000" cy="60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4" y="0"/>
            <a:ext cx="913014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Protestors dissatisfied with the Treaty of Versailles for China</a:t>
            </a:r>
          </a:p>
        </p:txBody>
      </p:sp>
    </p:spTree>
    <p:extLst>
      <p:ext uri="{BB962C8B-B14F-4D97-AF65-F5344CB8AC3E}">
        <p14:creationId xmlns:p14="http://schemas.microsoft.com/office/powerpoint/2010/main" val="40732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7/70/Burn_Japanese_goods%2C_Tsinghua_School%2C_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491"/>
            <a:ext cx="9157856" cy="60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5785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Tsinghua University students burn Japanese goods.</a:t>
            </a:r>
          </a:p>
        </p:txBody>
      </p:sp>
    </p:spTree>
    <p:extLst>
      <p:ext uri="{BB962C8B-B14F-4D97-AF65-F5344CB8AC3E}">
        <p14:creationId xmlns:p14="http://schemas.microsoft.com/office/powerpoint/2010/main" val="6415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5181600" cy="376732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In 1921 a group in Shanghai (including </a:t>
            </a:r>
            <a:r>
              <a:rPr lang="en-US" sz="2400" b="1" u="sng" dirty="0"/>
              <a:t>Mao Zedong</a:t>
            </a:r>
            <a:r>
              <a:rPr lang="en-US" sz="2400" dirty="0"/>
              <a:t>) organizes the Chinese Communist Party.</a:t>
            </a:r>
            <a:endParaRPr lang="en-US" sz="3600" dirty="0"/>
          </a:p>
          <a:p>
            <a:pPr lvl="1"/>
            <a:r>
              <a:rPr lang="en-US" sz="2400" dirty="0"/>
              <a:t>Mao Zedong develops his own brand of communism</a:t>
            </a:r>
            <a:endParaRPr lang="en-US" sz="3600" dirty="0"/>
          </a:p>
          <a:p>
            <a:pPr lvl="2"/>
            <a:r>
              <a:rPr lang="en-US" dirty="0"/>
              <a:t>Lenin </a:t>
            </a:r>
            <a:r>
              <a:rPr lang="en-US" u="sng" dirty="0"/>
              <a:t>based his in the organization of Russia’s cities</a:t>
            </a:r>
            <a:r>
              <a:rPr lang="en-US" dirty="0"/>
              <a:t>.</a:t>
            </a:r>
            <a:endParaRPr lang="en-US" sz="3200" dirty="0"/>
          </a:p>
          <a:p>
            <a:pPr lvl="2"/>
            <a:r>
              <a:rPr lang="en-US" dirty="0"/>
              <a:t>Mao </a:t>
            </a:r>
            <a:r>
              <a:rPr lang="en-US" u="sng" dirty="0"/>
              <a:t>brought the revolution to the rural country</a:t>
            </a:r>
            <a:r>
              <a:rPr lang="en-US" dirty="0" smtClean="0"/>
              <a:t>.</a:t>
            </a:r>
            <a:endParaRPr lang="en-US" sz="3200" dirty="0"/>
          </a:p>
        </p:txBody>
      </p:sp>
      <p:pic>
        <p:nvPicPr>
          <p:cNvPr id="2050" name="Picture 2" descr="File:Ma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6570"/>
            <a:ext cx="2562225" cy="4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</TotalTime>
  <Words>567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Imperial China Collapses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Civil War Rages in China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30.3 Imperial China Collapses</dc:title>
  <dc:creator>Yankey</dc:creator>
  <cp:lastModifiedBy>Artis Cummings</cp:lastModifiedBy>
  <cp:revision>14</cp:revision>
  <dcterms:created xsi:type="dcterms:W3CDTF">2012-05-03T01:02:50Z</dcterms:created>
  <dcterms:modified xsi:type="dcterms:W3CDTF">2016-04-08T18:55:43Z</dcterms:modified>
</cp:coreProperties>
</file>