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3EAD5F-2681-4311-8EAF-32C68EF779D8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34421A-DEA0-4E21-8B02-C574E3C13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FA5C5-A1BB-4A0E-857F-B5E898FD51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BE545-CBF7-4333-AB59-95B5B5639C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91D1-2F60-4796-8354-D1A228DEFA65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8BAA-773F-4B8A-93C1-1A66525B5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24EF-E864-4E24-B9EA-33433B806FAC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BBC9-FF9F-4385-95B5-0EB371EE9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442D-E83A-4635-B19C-B4B4E39E1B12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96B9-E1D2-4C17-9A96-856AF10F0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9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7B16-53FB-4D2F-B0B5-B891F03B9C39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6232-CD89-4FC7-B1AB-5DC60B9BF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8B11-41D4-48EF-A33B-63325EFD6A0A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2546-F2C4-4C99-85F5-304F48A40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3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29CF-31AC-4F52-9638-21DF4F07994E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EC48-AE29-4D45-BCC9-DE3B35886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7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40DE-0D73-44C5-8D89-0771640ADE79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6126-4B3D-48AB-8BCE-45FF4234A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8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83C1-929B-4A63-85CC-0C727936811D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6757-B3E4-416B-9477-390BC3C2A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8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E88C-8CEE-4645-A04B-E193853D681C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13BD-1A6C-4523-9CDD-4673368A0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C814-4D46-41B6-A85A-1021A22F2932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E6C8-CDF0-427B-B81A-F639146A3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958B-4A82-448E-8323-C7CA6B5E1FDA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4DCD-B4FA-43B6-9D0B-6C11DA2D1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E8F74E-8EE4-4681-B6BD-F9EE04435761}" type="datetimeFigureOut">
              <a:rPr lang="en-US"/>
              <a:pPr>
                <a:defRPr/>
              </a:pPr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BFC06D-2715-4F2D-AC56-A3E1CC23C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historyandcivilization.com/England___France_in_July_1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33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lgerian" pitchFamily="82" charset="0"/>
              </a:rPr>
              <a:t>England </a:t>
            </a:r>
            <a:r>
              <a:rPr lang="en-US" altLang="en-US" dirty="0" smtClean="0">
                <a:latin typeface="Algerian" pitchFamily="82" charset="0"/>
              </a:rPr>
              <a:t>&amp; France Develop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sp>
        <p:nvSpPr>
          <p:cNvPr id="2053" name="AutoShape 2" descr="data:image/jpeg;base64,/9j/4AAQSkZJRgABAQAAAQABAAD/2wCEAAkGBhQSEBUUExQWFRUWFx4YGRgYGBoXGxoYGhscHB8dGxgaHyYeIB0kHx0YHy8gJScpLSwsHB4xNTAqNScrLCkBCQoKDgwOGg8PGiwkHSQsLCwsLCwsLCwsKSwpLCwsLCwsLCwsLCwsLCwsLCwsKSwpLCwsLCwsKSwsLCwsLSwsKf/AABEIAP4AxgMBIgACEQEDEQH/xAAbAAACAwEBAQAAAAAAAAAAAAADBAECBQAGB//EAE4QAAIBAgQEAwMFCwoEBgMBAAECEQMhAAQSMQUiQVETYXEGMpEjQoGxwRQkMzRSU3JzodHSFnSCkpOys8Ph8BVilNM1Q1RjosJko/El/8QAGAEAAwEBAAAAAAAAAAAAAAAAAAECAwT/xAAqEQACAgICAQIEBwEAAAAAAAAAAQIRITEDEkFR8CIyYYETkaHB0eHxcf/aAAwDAQACEQMRAD8A+vcb4q1HwwlMVHqvoUFtAnSzSTB6KenbCf8AxPPf+koj1zP7qeLe0Z+WyX85/wAmrglWTVca3AGmwaBdQTgE3QBeLZ0kgZWhK7j7pNiQD+a7GcQ3F86CActlwWso+6TJO8D5K5iTg3gx8+pJ/wCbfGXnuNU6TEVKzjSSLPqvpk2UEg36x9eHRPaxyvxnOohZ8tl1CiSTmW+yj6YunFM8RP3LQv8A/kt/2sYje0Gpjeo1EqCG1R6gydJg99JHYxONKpxGmE1GrVjTqABbVG45Yt6GMI0akqtMYTi+cadOXy5gkGMyxuLEWpbg4DU47nA60zRyyu3uqa7mQPSl5HCtPMtUq6UetpBEnUeYMRcRsI1XIveLizNTJuCPlHZmOlST7ohiTN5PwxlLk63awv4/X7CVMM/Es8t2o5UDua7i5sLml9GIzHFs7TXU9HLKO/j1LfClg2fpeHTLtVqaVgtdidIIkwJJj0wapSNworMQ4BlyogwSwJsQB+0RbAuQdAPu/PfmMsPWu/8A2sAyvHM3Vnw6eUbSYMZhyP8AC/3B7YrneESQ9VwPeBgsSyidHvGLSxMzvhLNZFqeX8WkWpOhBbTHMhYSCD5XncX74S5LlSNI8dqzVTiWcLFfBy2pQCR49SwO3/k9YPwxarxDOKCTRywA6mu4t3/BYy0TNb6q4JtB8O1+4qSepw/l8nUVW8Ss7nexKgeQEmfpxtTMOyDDPZ2J8HLxv+Hc2/sr4DleMZuoupKOWZe4rv6/muxHxwyaP/PU/rnFFysbPU/rnCyHZFf+J5ydPgZfVEx90PMSBP4HbpgGb47mqQBelllnaa9TpvfwfMYY+57+/U2/LPfEnKzu9Q/0zgph2RH3bno/AZb+3f8A7OKpxDOsAy0sqVIkEV6hBB6iKV8FGXJ/8yr/AF2GOp5blHPU2/LYfVh0w7IRynH83VMU6eVaACYrVdj60cMf8RzwYA0crJmB90OCYiY+S6Tg/wByQZ11P67Yq9AyOepv+W3bCDsArcZzaEa6GXUMQBOYe5JA6Ue5A+kYMOIZ3/01D/qG/wCziWy07s59WJwXh8ioylmblU8xJiS3f0GFkaaYzwfiBr0EqlQpcTAOqL94E/AY7CfsgfvGj+j9px2KGB9pp8bJRv8AdP8Ak1MWy4cM/iEFuWSogE6ReOnpjvaQ/K5L+c/5VXAOJ540XdyhZNVNSQRK6tKi3W5H+4lomSbwgPHM7yOiLUdys/JkKygmJkkbb4W4T7PlaENTRqmgxMi4jSSsjrqMSD9QX43xCnV0p4WotaXpkxPSQRY91P2YYy/s/Xyiu2X8OSdTJBEqDOlS0idIIGw2vvKeWbQvjhdNP39yvCvZMKCr1HBF9AuZiNRjebkdr3nbcpZGlRqAAAaxF495f3g/sGGctm0YeJqGlgIOwgatztNzPw6YU4hSd4cKNIK2IuQGDSZ2BAjYmO3SaE+STMGBRqxJD0mYlRPylGo5KXC3hmiO9rC+NF86wzHuiFIEkmACYY2G5ERNtxjN4jRf7pCltRrLpMgyoa0CCVAF3HXlk7418kytTWsxv4el5uLRPreRb0xHJB8kaTomfwyv1L0M9ShS869OmXHMVUknax2Mx1+GM6v7Y+DUKFJTZSeQjblYMNxJv6dTd3wlrJT8NyiBj7oEkgnq0kXB879MAy+QpeNUSwqAA0wzEwDJ1QTcFt+9xjFcDaTlK/8AmP8AfoVB3KqLUOImspqjSSpgI1tI3LMP0ZI6GxvhfNe0JdHUrShhBiupOlh80abt9R389nLUQRrULfogiwJi5A5rmxEdPMiz2ZCI5KpUj5vzjYCIAbVv0H0HG8YqKpGjk2xTh/Ea700JpCbhuYA6lhTbYHVrtfYd8aRbluIMeuPL0czUqPUddfM8+CusEaTAlgIVm031dem+NXIcSZ10+DVUiQ2tlLKd7jVJF9xPljVM5+SDTtaNYnFScATLjxGqaidQAieUR2HfucdSpgEsGLaj1Mgb7DYC/wBXbDMghN/o+3FgcK0ciqpoBYggyWMm8TitfhVNqQpMOQQIBjbaSPj64QDwbFEqCwkT2nt5Y5DiqUF1a45hKz1AmY+r4DDEE8YFioILKBI7A7T64Ea6nYglW0tHQxMesEfHBloqGLADU25i5jaTijUwBYAXBsI6jCodlrYEtVlqkKpeQgNwIUs4LX7bx1wQnE5QfKv+gv1viXouOwfsf+I0f0T/AHjjsT7IfiVH9E/3jjsMsX9q6Wp8oskTmIlTBvRq7Hoes9MCqcBFSqflH+TqBuaH1BlBZTq6HYdgB5YY9pT8rk/5yP8ACq4Yp0tVV7kaWRrHeE2PlgED4hWIAFNVquCIU6eUTGo7WHYXMHthLIcUNN8wtVuen8oxUMU0hRdbypiDoM3JgnfDOcCrSrnx2WQzhi0eHplSUnYA2wlwitV+7K2uoDTChgTF1IEQZ90AE/02PngQpN4NHg6mmgDaZqu9RQGOzHXYETYESO+FvaHP1lalTpaQzSxlhdVIBWGFxDSYM8tsV4txYoroXQsxDJynSFJjSzbTY3sb22wpmc8DUoOKoqJOgCSX8RkaTAAAABkz+4YWy4YH+H8P0nxGUGqxJZgdtXQSdgIA6wB6AXHeHVKwCoxTuZ9IsJmPUY1QQP8AXEO4AkmANybR64qUFJdXoy/Efbt5MrJcGFHToqVtMyVOkgmDO4JEm5g/UIpx/JPU0GmCGUxqnSFBB5o3MHoPKZGwuJZmqayhWKT+DIgpUkGVJIgVOq9LeuFkzburh6jaCrHSaQus6GUkgQVYx1tfDpJUEZPt2Wx3gdaqKdSD4mkwuoFBvfYG0dbz9M4UyecrvVdGUJLcpamdJWJiRGoRAuJ2PUYZ4a33OVp1mHOZQQSLCTcALPlzMYtA23KlIHfv9g74zOufzGeeKU6ahWbQwOlRBgiQAdoIuBP1TGM3jiUz8sgWsT8kwiQ3UbCxHSxnUB2wfPcPWhLoFidVQMpIbU1pAIGoNEQNlA6LGdxXIZo05ZKaqBJWgWUzFjbcra8dBbsBCPbAdzTsDkngiSRTW3kIudzthmlxAqgCZaqqg+7pVYBJJIAO/WLb4U4bnAArMa7tdWI1VEJXciBteBA3kdMa+UzgfZXX9JGW0x1H0x9WNDiarASnWkLKsCRsRcbWt1xfX5HHNuPpxbCAgHyP7P345HN7dcXxVDv6/YMAFtZ7ft/0xFQGDtitWoBckARckxgRzym3MZ7K0fGN/LAAcg4FSok1HGplhVMqQOrb22/1wShW1e6CYsekHsZ64nIVdVWpYiFUXEflYllx2V9kB95UvQ/3mx2I9jzORoHuk/GTjsMsX9rAdeUiJ+6RE9CaVUDDHDA4LioQz8uogQDy9vTAvagc2U8s0v8AcqDC3EuFVq1RvDrCmAUMaNV15gQdQvYWIOEJug3tBXWnThKaNVrcigpqD80kMRFuZjc2knvhnI8Coqt6SSVZGsLqxJZRYchPzbDA04dmNeo1qZIsPkTAFpgeJIJvJnaB0xfhJrEa6j0yhBsqMptYGS5AFifp8sALYxQyK0yEpjTyQvWIAW3oukR2HrjP4vwtAaVTSoqB1VSJJILDVJO9gTO4jGt4gLpBBGliCL3BUT+04T4g+qui9EAf1ZiVX4AP8R2wIpYyTmMslRdLrqEgwe4MjbGLxT2bQ0+SF5iza2YAi9iwNhMD09BjbrZhUjUYkgSe52E9MJ8T4ca0A1GVfyQBv31bgxI8t8aMxh8ytnn6PCsy9FtCqtMgQiktBBWSrPzEmJ9ZvOJzPD6pDMFZiSX0MugtYKWExcgAnr1tONPLIKWcVUBgpZQ5sdrqZnuT6Ybz6v4Hyqr4gMhgzX8pgNcb2i8QbTnk7e0W00t/TJk8Cy9VZepTBGmB4zspVRpMcykb9RAsDvj0hZQjERAI1AG0ECdr7Xne2EmzDuSlTL2Kn5ykNsYho2t8D0vhelkQTpbKIoLXf5MjpcrO/rPfeBhEybbyW9okdaTTApStlAncXbVMiYmLx3wF+Kgi+ZKh7Lyc19pBWVN/oAvBw1lcnT0kZY0iREndQDIhdFgYnzFpm2FOLcSqCm6saMEBQecrqYxHmRvbaPLASF8daL1FJJEoeVSTrcQRpXbYN2GrphzLViwJKMt4GqxI7xuPQ3x5PK0lSogYI5PMziqPEIgBZNhJvN/WbHGll8vrJNIcogHTVbUpPVtJZW7jSSbGRhp0E+NSd2brG49fsOLjGJkeJ1NTJVQsyNGumrFWGmfjvb94xoUs9LBfDqwfnFYUWm5J+jbFI5pLq6Y5igNziwOKxzfD7cMQjm80hLKYLSFWTpAsCXnqRPSSAp2BMm4blvwRBgSWMtfUCVhVFoMHm3IJ9MQwVgsqSQhckGIFR9rjrJvvC+eIrUSqiAtt99UzbS28z1M9MRsvRt0jyjCdYP43IQLJqnqsvIHnthjLSFAaCbyQIG52GKJ+Gf8AQX63xBqKexgjh+X/AFYx2J9jz94Zf9WMdjQkF7VNBypiYzKmB15HtiqcXCu5YrSsDpqcpgA3kEjpOLe1XvZT+dJ/dfAs9mylSpFA1p0WGm026yY6zBwmA3mcy7IQj01YiQbmBvsVggi023x5qhxhqkU1daiuhJ0qQDJKkQ1RQRaZ66haJBih7Nszmu4SgxAISkoGlrySSDc22J2Mb49BkuHU6Swigdz1Pqdz9OGoscpQj9WedpcNrNWk0qKQhAJQaT66HME22iBNj11OE06lGnUauAp1Fp1a+UAnck2F48jsMP5rO0099lHrvcEi2/zW+B7YRFCpWrI5Xw6SkkL7rsw91jHS55T288aJGUuRtVQfLI1Wp4rghVtTQxvsXMEgzcDyv1wv7RZp1QeG2k9VBAY2gEEkWB8jJjscJ+09XMIpNJENPrp1atr6o6b7fZjOyGfWAwyRquoJbXW1sgXl6r1AEDex7CZborj4uy7Nmn7PU67V2r5g6VFOFDaJUblgQPXc9zfDuZak6KnikoeZnZrtqPKNQ0mCe0WGKZbjiuy6CGdmVdAYqFBmeZrMRcwoOw7Wp7SZ6jSKpUksfc5TYdYje02jGbOiCqSTOztE0n1MtVlWDrWoZEC40kzsWEyZkCDc4YhixWmalNtQ1a2WrIERYs2m5k22BuCRjOzvF9ZajQMlzp0lipFiTGoWDe6OxnuMP+Oy0Sq06lNlj51NhNjv4ilp6mQTfAFCGdRvEJV6hDA3KMNJuST8nEWAUTN/PFOGVKpYhX1kqUGtXAVACZV/BXzi979rO/dVQflHYAGk7GwHvMrQxO/UCRfqXcrmqjhtTQAm/hvTGozfnNxa49L4YqFaTLSDzWGoGF11G5VsWFiCxmbemA8L4nUUAPXo1IGzVADeCZK04Jmbgxfrhl2q06Rd6iFYmPCZjeIMBr+n1dMQZV844mfCRtJYnSSComEu3kDr+jC2UlWXo2OE1/ED1eUl6m6zpIUBARMEzB+ONM4EuXVVCgQBAABMAdhizIP9k40So45y7OywOAV6hEkbxb9KYA+JAwXSNyBjEzObDtC20sdOkw0gbgj1YiPI3E4CUatamgUGpTqKUUAupBAC27yR6rMRbbBqDUgQ/jKygSssn9aRAMCRtaT9CWUyVZiCQpWLNXDO235AcLvF4X02wrm8vmmaPDQBWPuIwVmAkMx1K2mTEgkyDbY4zN8HosvmFYEqwa/S+9+mBNmNNZuVmlUFhtzMJPlefoOM7K5LWXB1UqynUpPNIIEMAzP1sYb1sdONHI1i1R9QhgqhhBiQagkSLg7jyOFRQP2OP3jQj8j7TjsR7GfiGX/QH1nHYskB7XVQpyhJgDMgn0FOoTg2sGo5HZe46HocU9qRzZT+dL/h1MF0xVcCABp8vm4FsmWizC30j6xi+Kuu3r9hxcjFmIquSQOzgczRPXbYgbYpnM21MrFN6kmDoiRbcyQI/fhyMQVv9GGAh92VTtQI3950HQxYE7tA9DgaZtkF8q4tB0eERAmB7wMXJ+k41cZ/Ea7a0poQC0zN42i3nfCboqMXJ0jJocOpeGfDY0ahjSzsGcFSwG5iI6C0HAeJU6sio9WZGiAyvqkj3QKahRIknmgarXxscL9mqdMMrTUmPe6b7dt8RlDlHVHBpAtBFwp1d4tf6P2HGbdnal1fzX9v7M3hvBa6gtVpU6hdRPOQRA7hb9IFo2B7aNLhYFZwKTKv5QqOC21oBiL9SDbaL4LnKFJW+WcjWYU63SSRcQrRsALAYQ4txinlDCuxcqzFSWqwupRJ1NYTPXv2tI23JjNeoKFRRDp4zqkli5JF7GSfdBBki1xtdLO5MQ1Nw6ws+Ivi1JvykKDAaJJmRJxTLZinWJZXpBmMtqeqhJPo4B+b8Lb4ZqcWpISFWozHdqc1EPKJPM0AdPo3ww6vyhHMVKxRaFEsygQvK6M4jao9S2nedO/lGAUTUyqkFaiAc6hSrgqqgGWIEzHqegxr5bjLldVFaTkgHQobWAAAdcwBfuR9O+KZfgXiT41NUEz4aVGYGdy7GDN9hb1w1fgmbVVIDluOWUs2snSb1MsBBIuCpExt8d8bmVqswll03sJDSLX5bf8A8xk8X4gKastKir+EAzTCKq2IItfp29cM8PyVaqv3wWpgiSoNMC/zZBLbd7b/AE61Wzgu38JevmvEJVEaoARqYCQsXHqZi314ycw2iFHLVk6F8Iq5ZpIlwYFlMQI5Ta2NPM5hjSKooo0F1eICNTFRIK6bQWII3kyCCbxfh/svNP5ZqnOZamHgQZ5XKwX66pJBJbcYm0V1ksLZr8MzorUadQbOoPnMXB8wZGGcctMAAAAACAAIAHkMQRjI6FoRoOalXWICKsKerybkX92wi199okniAVmkgEqkT1u+2FctUZMvTKIajeGsLqAJ92eZrdScFy6aqhZ1hvDS35JOqRPr59MAA/YwRkMv+rH247Hexn4hQ/Q+047FiB+1Pv5P+dL/AHKmDR8rU/o/3cA9q6epsqp2OZAN4sadTE0MoEd1XVA0m7Mx93uxJOBbJloZJuPp/d9uLTgWjm3O3l3Hl5Ykg7z8QMWYkNnaYJBdQRvLAbX6+RB+nEpWUkwwPSxBve3rb9mM2tmsu2ok0HgajZCYPUkn68VHDFqDVoSmzKLhV1C8xIkHz6GT3wwQfi3EAoCK+l2IEjSYvsZtJ2A3+EjN/wCJpQoVSQ71AG5yjKrMCR78QOYE/wCxiG4IFqiaT1aaidJKuGczJOoi+3Tc9MamSqH3BlzTSDuVAuTbSJmd+3NiGmzqjyQ41SyJH2pQ0HsDWiPCgkkwB7tiVk3jpieGezqeEhqKXfQvvnUFMbAWFvjhzMU6cmpUVT4XNO5UAK1rT0n6BhgZo6wuhrrq1fNF4ie/XCUaFLmtfDgQPCX8SRWcUoEUzpbSwMyNatI2N7gixwoPZhFpOukVGZiSTCMFmYDQRMgXjqfTGtkq1Qg+IgU6uUAg8sC5vvM2xPgEhwWbmkCIBUGRa8TuZ/dh0iHyTaqzz2U4LUpE6qFOrrge8BpG5kkbySJWxgWG2PTrMARFth0wrTyIVUEudBkS1yd+Yzfc4Ur8MY1XOoinUXnAjUW6ENuoAgW/1xREpOWWaYIA1H8m59BiKGaR40sDIBEG8HYxvgCZeNJkwqadMjT0uR12i+EWqUCoVgldwIsqksfUAhfj9mASi5OkCr5Sm75pqlFXnSgaASDEAc3cxt5TjRPBFLaDTWmppxUKIVktuFaNOm0QDMHpbGDw/KVfFrBqwozvSIEMgggh2kdwTBkYay1anSIdWcVGFlDryqTA1a1NzvAG3ug74JUxRTi6a92bfGqNB6PhPGgCffCKCBCksSDYwbXBAPbA+H8NpCihcMTLBSxcsy6m02JJMrBxmZTifh6mK0q7El28MOziTa5S4Ei0iAbWxbM+0tZZZlCNMBWp1ObSRYM0ATad9/LC64pD70+z9/c9JXrPoZl0qApI1jsOtwFH0/DC2ayeqlNQl9Q2YAKpYblQBt/zSR3wjmuPlkGqmwXkZyIcCmxm+kzeIiPtGNuhX8SmGQxqEglYInrBxDi0aqSeidO0X3/3+zC6/hn/AEE+t8WzOSJp6FdkJPvDcEzJ9cK0eHEVCGqudKJcWmNfvbyMTRR3sd+IUP0B9Zx2I9jJ+4MvP5A+s47FiK+0p58pH/qR/h1MFP4V/wCj9WF/amdeU0xP3Raeh8Kri2WDB31kFrSQI6Wt6QPONsHkmWhhdz6D7cWjEKRJ/wB9MWGLMgJyakyUUnvAn4/twULc/wC+mLxjl+3AAvVzOlkWCS83Gwjv8RgTZZ3DB208/LosdA6GZub/ALNtsO47CGIVUVC76GYuw1BRq2WJ0ztAi2Fs7WR41pXABkQrrciPmH13xqgWPqcUroSpCnST1iY+jABjZOtSqPpp1aoIG+skHbo+q4F4I23wcVqpqOiskAyCRcAny3ieoxeuKk6fGpqxuOWCYibFjI/fgGaVqKpVLS6nS5AsylibiR9Hqbdpd0bcai5FqGcqaA5vpZ1qKFAMKxE/QADA3nDVXP0wRqdRIDCTHKTAPpOFG4dRc61jXW5hqJk9SQBcGPh2xn0KQQqBWWmkGIJfUZMKA6wPnGw7dzhKRcuJN2mEPEaNQt4lUmmkcqywNhdioM9wPTrh3L8aoLpCIwLfNCjUO033Mi0z3FjgeSytA0XLypFnLmHSbCfySRBHrY4FXpNqUaflFIq6g4aPdWWCoCwAA6WEdsTtml1FRQPjk16tNdDJpBYaxokgzAYT2HTr54fGcOganqiwkVKIqCQLQVUSQYPnFt8YGb4vVqZlELIAhLh/DbSRFgIbVJhjB6A3IE4dr8e1KoDU9rjVAaALxOrSWkBd2jtZtUlWTk5G++GMZfiNSrqNA6qo3Uj5NQWIXSQIJUQQTZo+GxkOGU1oQQhZlhmB1SCZ947369SJgbDC9lOM0VRnaoitUhtAQoqQSoW8knYkmDeYAxelwFnQ1AmXphlkKKYJFt9cSJ36kWvaSpPIoRwmzRXh1MVmoSNBy4XSTLES+09RvMdfTFcvUq5fNU6dStrpVFKrPSoL3JMyRaJ3NgMX4dmdeaqkm600TyJGosQfWOuFeHUEFc0fDSoqb1NADqwAYamFy23Pa8dRhrN2Kapqj0laoAJJAAIuTA374BRqBqjEEEFEggyCJe4OM7heYJFWhUBY045nbXrBJM3uBI2O3ww4yt4p0aQAE1Aj5svYAddsZm4L2PH3jQ/QH247E+yB+8cv+rHljsUIH7SfhMn/ADj/ACquLN+Ff+j/AHcU9pmiplLSfHMCYk+DVtOIoOzO5ZdLcsiQ0W79cLyTLQVTE+uCI2BUhbbqfrODqY6H4HFozLziKZkfSfrx2oYolURcjc/XOGIuTjOHEajz4VJmWY1k6R6gETHrHpF8O1qikGSINjfvaLesY8xTzNRaoNGr4gkimus6WF4DCAASYv5EbYltm/FBSeR5cxmHXT4bAk8xkggzcr/y2iJnzjDOZyL0G8bW1QRpqAzZejKBaR1tfyxr5esxCykSCWuIU9vOfsxQ5tuqG5btZVm+95hbb847GItmlxWEjCz/ABWi3K1NqqzBISQNyN4O4HofTGJxTiNRKcDUlMtKtUOqTqmBImCJESd7G0Y9hn8xSWkwqqNJMBSVGuIIiSB53OF6FegXZaaoSELFlCEEfpA7zFjH7MFsS6LSf5/0ZKcZ8WnDvBmDTFCpIYEdQ0kAifO++GHFOkUaGIO7FnKEg9ULlpBHvQY87RTimT8OlStUqASfDOlPmkmSgmYkmT074cTLClSqBKekhJB0yskGFXqQthHaPok1dPJxrll8RahgwulCrCTtIdbHFK1erTVi3NOwcrIAkmyALH09OpgYXyHCmYsDVAdCOVLiCBALtzQRbl0kDY4XzXEqVSiyu5FY2AYQxuICjqDK7bm8TgGqoUTIVa7tUUwRqBZJGpgBIAmwNheftx2Zyclavh61FQBwhYNGm5ameWdQSYG03gxjVynFGVUmmNSJp0qVA5mgGNwDp6dzv0rQ4gE1liGcmSqn3QFEamNlHmT8cbHBJ3K/UVyXtOuWpqrUqgpzCNpVbWEEAwXBsT163BxuDi7mSKD6L85IUR+VpN4i+POcRQtW8WgQrNCh1pKWLQSNLFlJk2O4gCZxpZbilTww7uVRinM+liGuSOUe6TCktp67TIJK8hCVPqa+SC1KSsmoBuZdckqfQnbcQCBBtGFq1KrSrl1ph1qKAdLBedZIMMfybb4HlPaCmhVFBNOLNpKhVAO03ZLQCo7euNCrxenaA5CkEnQ0JNuaQCLEnbbEKzSVPyefyXGy9QEU9VR6bllWQQJXQPySY3OPQ5bmqMYIlEMGxvrsR3wjkM1ozL8rOlZhD6SpDaSdMGJUBTzDa0zvh77oK1LU2aVQGCo0jnuZO3phyWcE8TdZdlPZD8Ry/wCrGOxHsafvDL/qx9uOwGhT2kHymT/nH+VUxf8A81/6P90YB7VVgr5QnYVyT6ClUJ/Zi1HNBy7rsQpHQ+72wvInoYpCw9MEnAwMWXFoyYQYimTpHpjgccpsMMCYxkcT4M7uGpVPCMjUVFze9+5FvhfGqTiVwmrKjNxdowzTrUURmq60pwTJKsw/5jBU77mPUdK5PO0mA15l0ZlqKEY8yaiTJ3hlBEGwEADrO6Nh6YwsxwoVKzlqcEkMH2kDlswuGiDBBB07DfEUaqafzI0K/DViQ7mmWV7EMFC7gT8xolov9G1cpwsHUVcgFiQVAEqZaPNV1ACPyRvJnMyVQ0Hqh6dZqQYKgJlLxcBmFiSbwAPrYX2uAJDIqGQFFSotOQYi9xM2gHpiS3DytD+ZRKlVlaIWAFmLsJ6EHa0YyFqVkBVfDRFAALGSTAusKd/eiDE4jivD/ulhFBaTnmLtdygtdAATPKQGMiBy4CcoKasQA0szBFpOpXUICgspBAtY+cA7YDTs6QGhUDt+GaSmh28OIKkxqhhJk2IHUycI5Saz1XqOpNJmILQokaYBQsxIgnbeR2xtZPP06ohRqeNMFB8nGoTCrI76SOwtJxnVeElwGFXQ14UDRcmNOmrykTyyCekdMOLpmc49o0geZzIUKAyRTARlJVnJIVB4atYae2wm2GUpVaelGp06swyLtDajqhQuliJklmWeXrJLfCK9GqgdKQZgNL0oVxCW5TfvN9yRJ73p1cq1Rl5KZCkWXSUdakybWMhSJiw88aJ+DkkvN7GlpPXpsFak4NiSHpNTYd0Oo6hY3jp0xnrkatGt4WpCCVdSx0IBeQqEEapHvEzZZN4xoJxgeMtSANdMox1AIXRhu5tADMQYkhtrEAWaSrzVKgRrAtT1g2BkBQdmQzbZ5I7YLY1FIcy/DgwZKgQ6huajVHke77wEDcwMG4fUNaq1TUdCSgAIKk/PIj5shfevbpgWZSktMGlTplqkhdKiSGPMRENETMX8jtiV4glCkRoqgLN3ETEmSxtsP2Yzts2SSBcXrNVrClTOk0yJIY6pdCbKpGwEyWG8XnD3DlYFg0EhFEyTMFxJJveMYnB6vhmtmKgirXKsKc82kKAogSdRmI322vGnluI6ap8UaGfSqiJufEIBKlhsCd4GHL0Jh6hvY38QofofacdifY8feND9D7TjsMoD7TL8rkv5x/k1cXqDnqDvp+oYr7Rn5XJ+Vcm/6mr1xZmDOxBBBK3F+ncfTg8ky0FY4hDgTUDrDa2AAjTbT6nz2+GB/c76QDUM6pJgCVk8oF4sQJ8sUjIbZvqxYNgNUHSdMAxaf9McqvKyywAdVjJa0R2Hvd+mKEFJxM4BmGcadAU83NJiFvJHc7W9cVqVHh4UWHLeNRg79hMDbvhDsZDWxQnAqbvqEqAukdZOq8iNoFr9Z8rjNdyDFMzrAAJA5TEtadhJjy88IBfipBUDlJDBipuSomYAvtJt2wTh2SapRTUaT9mKlyB2ub+pOGPDBIJAnvAn474ScVKYOj3GKtywrKQRqiTB1X+OxxMkdHFOlRY+yiaizQ5I2OpYJMnSwaRNvgMZ+Z4HqUg02FyFmqklRNogXjoZtN7zjdocZpsx+UgCFKspUhywUXPmQsd8FfLioNLFWZXk8oPLJMQeum0jz9MQaOUjzPD6CGiXHieMFudStGmRJ02WLnYE9ziOJZEORTzB1GFqE8qliViV+aHBUiJA0idycejy/BaasGVEUCYCppM3BJYG4gkRHbtjCXh2pGyrQzLABAs2k6gSp2Gl9/WO2CivxLehf2a8FHq02IBVgBVQtT1A2gkESLKeoudsFz+SRX8bLOZY6dKTM6dQgkQZWWKtMgz54NX4ZmMvDU6NOqq3KoTTkGx5JIYxIE98M5LjukgmhyNJU0j4kGYIIgR5+m0nGls5XBPx++zGTLu4eELXVmCAcpDKSQrjcqXXQZ3aJDYZYUhRPOSWU6WVKWoTtqHh6kAOkTMAxfs7lfaKmCy02UvU0sgblAEBJcmPd0iRvcRvOA0VpVKkPrqsKjMeXkKc1qSz7urTPUxuRitvRksJ0zbo018cKaY1KupXEW6Fe+59Ou+A8eyi1XoU6gmkzmdxLhDoWQQQDzH+iB1wPIcXUVanP8iRqVmZYBAUMsE65Hn39MGrZs1atBNBWSa0kg8iW6bEs6WPScQk7NJSTVBMxwWSWWoysSCGPPptBjUZuAJvi1ChFVwbwlO57jUJ9bY0cJK4NapBuFQHyPMfj/piDUB7IfiND9AfbjsR7HfiFD9WMdixAvaQA1smpEhqzSCJB+Rqbj0JxxyyK5VVCgEQAAB7nQC2O9oh8vkv17f4NTBX/Ct9H90fvwLZMtAM7mFpU2czCxMTNyBtN7kWwq3GUBIIcRTFSxDWJAgEMRIJWelwZgzjTNMEQYI+OAJUpmNLJ2sVO0WEHoCLeYxZkLf8TRgYZhpQVPmEkNrgCZkyjCPS+BDjqcxDsVWkKoOlIKEAypsTZhvtadxNGOYBBY5UTYTqmfE2k9AhUQPnA9xGoTTAjkANo5bnsfPa2GBFOoXXUrQDIuvUEg9R1GJhr3Xb8kj/AO2C9MVfY4QiRPl8D+/FSx8v24vOOLYKAEdXl8T+7C2ZolqJXShJFg0kEiImIO/Xph04oqco9MKhp5PL5fPItVA6MSVCjXLkVEYQfyrQtwLwBvvtJxLUVbLujaSBVVrEq0tI25t4HmAYuMLZxNFRtIkOvMp+cSdgYlWMCDcTa1sKPw56jSKwMgldXIHVrGHkgOJupG5nYzjOjsvCfgfqcbbxKaioAS7SBBQwVOmyljKsbSDOB8PWmS1QGoGqmoWNME6QWgEsom2le/nY4nhvCFo5c1q2qo6zsWEaSygWIk3IJ8zFsOZTgr0yGotpQrqKmC5diCYN1Aged4vuSDw94AuaNR1YVX1BdIcvCmJEyZGu59L26YtoCgsrVHCvr5HXl94kk6o0wWHosHYYHkclUqEOypVsFfV4I5go96ELA37ztYYeGW8MSKNKkBAJRypAsIGlObrAPWMMzwKZShNMFsvU0BQAWCE6Ort8oWLHfYnbAMnkCVWpl3QmmGDDUKiktdgOsWtMTM7b61B/vXTLA+4CULES2lSyEe7EeUYDwmg9Gu9JroyhlIQKsizC2wvIBNoMQMCdDk80xPKsqiixHvKVMIrH3gNOmCxXl0AiYt3tm5P2gYZikrDXU0ugpoNAWmTTZWU7QVU7x7p2jEVgGqVkoqWVgvhr4ZMNMtDGwWBMHeB2xFbhKvmKdUooStWA1WCgAvKskW8QHRHVif8AlnT1Zyy+FqK8GtW4/VpQ1ZVSmX0m7FhMkbEiIHvbXvEEhnJ5JHq1Cygw2pZvB11BIPnBP040FoUqKswREHXSoEydrC5JO3UnFMq6mo2iNIRQABEQXER0iIjpjI3A+xv4hl/1Yx2I9ivxDL/ofacdigB+0iFq2UUEiajiRuD4NQSPMTiadPQ7CSQoWSSSTyi5J62xbj34xk/1zf4T4uB8rUPcr+xR+/AtkS0XGMLMZGhSNIHXNM6li92dLtAuSyqB9ONyqDpOmA0GCbgGLSO04yuIcSq0qik09VPSSxTWxBHmFsI8umLMxajToBQ01SEqeKJ31mJItJvOoC0u4O8C+QNCtoWmag8Ih1BAFjrWOYGdm89jO2FU9oMyaTMKL6hDR4VQakJjSoJuwkGdURMDD+Q4jWqs/J4awNIdKgIN9yYDC2wjcXwAa+Bu1vh9eK0tQUayC3XSCo+BJ6eeLOLfSPrGATCBscTiq4iThiJBwrX4jTp6Q7hNQMarA6Ym+w3GC6sWA29MAGQeIUqj1flqIX3CWYAjTDSPQyfhfFeDutXWpXS9KQDvqMEHw9LBtaQR3hl6EYvwnKVjWdgzBddSVkFSwYxykdet+vTD+d4ilMs9SmTQdVYmAQGAN+3ZbwZAibxl5O9txivsDy+YqAqzaNDOfDUkpNQl2iYJtA3AuSelzZvNVnrCmhVXTn0iosussIKlSdJsJi0zMgYx8y+UJWOUjU2lg50sGGkkCbGSBEgkiJMYpXGWX3QAyggBWqagABMa0INh0W0YBSVvBrtxP7nWo4FNw7M6qlRQTYEmWIFyDPYkd8HydTxnRmBFvEAMgbAAAdY1GSQJMdIAy8llcrSCsQHqtYahBCt71mC6lAYk2uPowiubWoSRTrlrg0mAprBYU9SiS0A05UKGC3tIBwC8nqaGdp1KshgdMhILAk3DSCApuLROxOMjjPHaNQ1KMsNI0mpfSCb6SR302PcfEuQzArc5FQalDDR8pTEEBTri7oUJ/pdZGM/JV/DaqdMhKnymyjQ5IM6+gYK3SLye4iW+tV6g+BVFamAPGLBZGiCIte8XJLTFxq3iIa4uHpZZ0eNVVgUO8VTUUgG/NHKQesEGLYNXyiLmdWuoitT1jwzygzDGwIE8p1Wkj4w9FHzOXVajuQzVSHYkjw1gchA0yakzHS2+LvNnNWKvOjSrZWqKlNhofm52Ye6tvwYnl6yZJPnYCWpMcwdDabIXsCWHylpI7xfsMaQXCyfhn/QT63xkdIp7Ff8Ah9D9D7TjsT7FrGQofofacdiyQXtIW8fKaCNXiPGqSJ8F4mLxMYrxCs1OjUZ2Ct4igshCQDpiC8jaJne+wwbjq/fWTN/wrDe34Jztt/sYrxgE06gE/hE2Ljoh3pgt0i3+hBGO/GWDsPuiVnlZauUuPTTa89+kx00GzYkF80KYuEOqgRUUEc/uwDPLA7dycJ1XrAVAwchSARrzJJuPdPhXEwLdA3TD/wDxao+krTRhsQwrAh1gm5o7AEXIEmwwACoZhPdGeRjJafkCxDGFAtEC+w3I6QMO0cuden7o1FSCyhaUxOx0iQDthfLcYqELNNA5JkRVUAW0/wDlEze82G/kHFevIlKQEjURUYmJvA8MSYnqMSPAPNZqqrkJS1L35R0/SHWemINVigNRdB1xAva17T54z+LcRopVIcOSYNghG3SRh3guZSrSJTVGsg6gAZ0g20iIiPpnFJNZCU+OS6KrCeMO4xJrL3HxGJKwb4rOLOcr4gjcfEYhq4CkyLCTcdBi7GxvhXibRRbzAHxIH1E4YkrdB+FZRFprWf39LMTuebmNgJ+gb+cCHqIouFqKEOoBg0AEzcH1xTL1jARFHKIJa1xYgAXMEQTtM7wcWapVDKdCFIOoKZabQRqCiN5nvjI7JPLoy+K8Kp6QyP4ehmIVYAZmPukCGKtsVBAMzuJwLOcQULD0BpptJanpZYQSeX3hykwIt3tjay9VKyEi41EWNwQe4NiCNxhHOvURGRMuWXVurqZQkajDGdRBa3frgHFpUIU61QCo9M0ta2ioGBRAJChVMCd5B7yW3wWpVrUdbDwanVuYhiB1JYxbsI3ETENWkddirUYp6lclWDUZujAG4EmCYIEHvLyZAVX11AHACtTbmVgbzC20i4EXJvqJ2CE/oDy2co0UEal8RpCEXUudtIgLc/TJN7nCGbpffLa01LXTQFJ0xYDsRJg/EbXxq5riKUWWmqM7EatK3MdzJn6cY1Sq61FrVBUDFuRYm1uUJBuZiZEAEzOKivJnN0q84G3aoj0GcaFRSruIMyATbdRKgk3gT6juK1SFp1tdOo9FlsoALFoQop1MZaWAUzJK9pxk+0GdLB1YPUrXVRRLaKI0tJL6YNTcddul8V4Ww8enVL6qVOQnIlwU+UcMqg8jBxtspgkmDSWLMnLPVHs6WXCszANLbyxj6FmB0uBOFKtVxWbSgblSZYLAl77X9MGTiiGr4YMm4kGRI3FtiPPz7Y5Pwz/oJ9b4yNxb2L/8Py/6sY7HexR//wA/L/qx9uOxYgftIW8fKaY1eI8TtPg1ImLxOB8Tp6qNQVGVPlEklTUGyxygiSbel+04N7QfjGS/XP8A4NTDC0izVAHZDrUysTZEMXBEHAIxcllMuzKviUSxknQKglQLCS5AtMz3MRviamRQ+GWr0jykKxWqJA3utYDdj9JHUY2Rw6pf75qwekU/LYhJG37caP04QGVkuGZduanDQwMio55k2+d0tb0wQ8GpcpgypLKfEqSCQAb6uoER69zjRxBXCKMDiWZYVTFbSLcsuItfZSO2GuE1SykmoKnOYIkwNItJAO8nbric5wYVHLEIe0qCdo3IOK8FWEIC6YqNbTp6egB9RPrjGM+Ryaax7+v7FdYVau/0GMxw9XbUS4MAWYiI8tviDgZ4OpmXqE2g6oiOwAAv1JBwajm9VR00mEjmkQSQDAG/X9hxNbOhaiIQZebgSARcA9pho9I6jGqbIcUKVclUAYAqRBu1jt1CrB/ZhTNcGquy6vDqIIOkkoJHcQ0/E/RjVzuZFNZOxKp03chRv5nF8xmBTQu06VEmxNh5C5+jDcmOKUXaMdeC00KSieI1QuSFHXcAwDAH2nDvD69RQRVIJUmSLQNxMmSsfON7GdpwV6S1QjqzC0qyxsR5giCMIU/Ep1yxV3TSVJiWaCCu0TEuJPeMI1fxoeSmUJFMIAWBgyBp2aI6+7i1fPICyh01qJKlgInaewNumEaPFqeizqGEgAkKQQIupv17Y6pmVLEUFpu2jWzagGJU8t4JJBM83fzwWSuOXoY2VzRSvyUy1UhpHulVGwCzBQGDBM3GD0OHVKlRTmHcioCAqsVgi8MBaIBNv2YVStTeujJVSo72dXVREQTINweWbduuGOORTYL7tJm1/J6TpUaQzERq7iQbz6g6JUZcs3f8e/f5BqHDcuGDNS1IdSJqDVHc9SOywDHffthDK5w1SDlEpppVixCFSAykBBfmbZpsBHnhni3GqNZKTUlNTS5gFGVQNBlr6TCrNwbXwH2b4HS8Iqy03KsRqXUAVcBwbm8hwZO/XFR1b2YTtulovwqiaBRFoVDJXXVYrOqYvJki/wBdp3d8erAIy8EHbVTuCGEzMH5oIP5VpjGk6wPSP2EYs2BuwSrRn5SgbnR4JjSNDKZXoZAtGD5erVNQ3SQtPXuLc8xvf4fRgpxXID5ap+rT63xDNIt2W9iz94Zf9D7TjsR7FH7wofon+8cdgNCvtGfl8l+vbp/7NTDIoVBUZldNLQYKkkEKBuGHYdMH4rwajmVC1kDhTqAJIgxE2I6Ej6cZ38g8l+YH9Z/4sJoBjNZmpTAJKtLBYWmxN5uefbzwceL+VT/qt/FhA+weS/MfB6g+psd/ITJfmf8A9lT+LBQD1GrVJN1ENF0YTHUHVceeK5vM1EQtZgIsqsTcxYasJ/yEyX5n/wCb/wAWLj2Jyf5n/wCdT+LBQDdB6jKG5RIBgqwIkTcTvjnaoCo5bzsrECBNzNv34V/kZlPzX/zqfxYkexuV/Nn+0qfxYVDspW4sy2IvOkfJVSCZixFvPfF14lUIJCk6RJ+SqiR2WYk+XXFT7FZT80f7Sr/Fjv5F5T80f7Sp/FgoLLDOVCrmANKyZp1QdtgDufITgzU6pEEUiN4Kt67E4B/IzK/mz/aVP4sT/I7K/kN/a1f4sFAXRqoYUwKYhZEKwWNoF/2RghFbp4Xwf9+AfyPy35D/ANrV/jxJ9kMv2qf29b+PDoLKtQqOtRQUUkkagrgiwuCd/I4zeOZSswRBUCubxSDK9QiAZbZVkyb9saY9kcv/AO9/1Ff+PEj2SoD89/1Ff/uYFgTzgzeHcJdgHXwwwJkGmQDKgBSpvpW0AHe+5OB5X2VNOvqYU3DXClXKhwLsQbDrHQajAxqt7IZc7+L/ANRX/jxH8j8v1FU+tesf/vh5F1W6MzJZUUHY8p8QwB4NWOYyR2MgKIHRAIwdUbxHqJYaVVlFKoNREBWUGLgSDHQCdhh9fZLLD5r/ANtW/jxVvY7Kn5jf2tX+LBkKWgI1srEEcovNOqCbTYGCT6dcEOWraZmmbTAV5+BbfE/yOyv5D/21X+PC+Y9haDG3iKO3i1T9b4Mh1RGVerULAALp/KpuszO3Nh3JZN1d2cg6gByqRtPcnvjNX2Bo2uSLbmof8zf/AHGLD2Ay8kgbmfnW5pidU7WwsgkkNexP4hQn8k/3mx2NLhuQWhRSkvuoIGOwx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Estates-General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447800"/>
            <a:ext cx="4038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Representative</a:t>
            </a:r>
            <a:r>
              <a:rPr lang="en-US" dirty="0" smtClean="0"/>
              <a:t> Body: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Estate: </a:t>
            </a:r>
            <a:r>
              <a:rPr lang="en-US" u="sng" dirty="0" smtClean="0"/>
              <a:t>the Church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Estate: the Lords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Estate: </a:t>
            </a:r>
            <a:r>
              <a:rPr lang="en-US" u="sng" dirty="0" smtClean="0"/>
              <a:t>Commoners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Increases </a:t>
            </a:r>
            <a:r>
              <a:rPr lang="en-US" u="sng" dirty="0" smtClean="0"/>
              <a:t>royal</a:t>
            </a:r>
            <a:r>
              <a:rPr lang="en-US" dirty="0" smtClean="0"/>
              <a:t> power over nobility; not an independent force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Beginnings of </a:t>
            </a:r>
            <a:r>
              <a:rPr lang="en-US" u="sng" dirty="0" smtClean="0"/>
              <a:t>democratic</a:t>
            </a:r>
            <a:r>
              <a:rPr lang="en-US" dirty="0" smtClean="0"/>
              <a:t> traditions w/ Parliament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Common man</a:t>
            </a:r>
            <a:r>
              <a:rPr lang="en-US" dirty="0" smtClean="0"/>
              <a:t> gaining decision-making ability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4038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1269" name="Picture 2" descr="http://media-2.web.britannica.com/eb-media/07/126107-004-D73FAB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724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File:Schlacht von Azin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50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100 </a:t>
            </a:r>
            <a:r>
              <a:rPr lang="en-US" altLang="en-US" dirty="0" smtClean="0"/>
              <a:t>Years’ War &amp; the Plague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4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Setting the Stage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1300s was filled with natural and human disasters</a:t>
            </a:r>
          </a:p>
          <a:p>
            <a:pPr eaLnBrk="1" hangingPunct="1"/>
            <a:r>
              <a:rPr lang="en-US" altLang="en-US" smtClean="0"/>
              <a:t>An epidemic will kill millions &amp; change the economies of Europe</a:t>
            </a:r>
          </a:p>
          <a:p>
            <a:pPr eaLnBrk="1" hangingPunct="1"/>
            <a:r>
              <a:rPr lang="en-US" altLang="en-US" smtClean="0"/>
              <a:t>England and France will fight wars &amp; eventually gain new/improved governments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083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Change in Location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4267200" cy="63246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1300</a:t>
            </a:r>
            <a:r>
              <a:rPr lang="en-US" altLang="en-US" smtClean="0"/>
              <a:t>: Pope Boniface VIII tells King Philip IV of France he must </a:t>
            </a:r>
            <a:r>
              <a:rPr lang="en-US" altLang="en-US" u="sng" smtClean="0"/>
              <a:t>obey</a:t>
            </a:r>
            <a:r>
              <a:rPr lang="en-US" altLang="en-US" smtClean="0"/>
              <a:t> him</a:t>
            </a:r>
          </a:p>
          <a:p>
            <a:pPr eaLnBrk="1" hangingPunct="1"/>
            <a:r>
              <a:rPr lang="en-US" altLang="en-US" smtClean="0"/>
              <a:t>Philip </a:t>
            </a:r>
            <a:r>
              <a:rPr lang="en-US" altLang="en-US" u="sng" smtClean="0"/>
              <a:t>captures</a:t>
            </a:r>
            <a:r>
              <a:rPr lang="en-US" altLang="en-US" smtClean="0"/>
              <a:t> the pope for trial in France, but is </a:t>
            </a:r>
            <a:r>
              <a:rPr lang="en-US" altLang="en-US" u="sng" smtClean="0"/>
              <a:t>rescued</a:t>
            </a:r>
          </a:p>
          <a:p>
            <a:pPr eaLnBrk="1" hangingPunct="1"/>
            <a:r>
              <a:rPr lang="en-US" altLang="en-US" smtClean="0"/>
              <a:t>Boniface dies months later; last time a pope pushed </a:t>
            </a:r>
            <a:r>
              <a:rPr lang="en-US" altLang="en-US" u="sng" smtClean="0"/>
              <a:t>control</a:t>
            </a:r>
            <a:r>
              <a:rPr lang="en-US" altLang="en-US" smtClean="0"/>
              <a:t> of a king</a:t>
            </a:r>
          </a:p>
          <a:p>
            <a:pPr eaLnBrk="1" hangingPunct="1"/>
            <a:r>
              <a:rPr lang="en-US" altLang="en-US" smtClean="0"/>
              <a:t>1305: </a:t>
            </a:r>
            <a:r>
              <a:rPr lang="en-US" altLang="en-US" u="sng" smtClean="0"/>
              <a:t>College of Cardinals</a:t>
            </a:r>
            <a:r>
              <a:rPr lang="en-US" altLang="en-US" smtClean="0"/>
              <a:t> select Clement V as pope</a:t>
            </a:r>
          </a:p>
          <a:p>
            <a:pPr eaLnBrk="1" hangingPunct="1"/>
            <a:r>
              <a:rPr lang="en-US" altLang="en-US" smtClean="0"/>
              <a:t>Moves church to </a:t>
            </a:r>
            <a:r>
              <a:rPr lang="en-US" altLang="en-US" u="sng" smtClean="0"/>
              <a:t>Avignon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1" name="Picture 2" descr="File:Avignon, Palais des Papes by JM Ros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2672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stlouisreview.com/sites/default/files/article-images/70874/20120221cnsbr089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3846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10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The Great Schism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343400" cy="6553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Church was </a:t>
            </a:r>
            <a:r>
              <a:rPr lang="en-US" u="sng" dirty="0" smtClean="0"/>
              <a:t>weakened</a:t>
            </a:r>
            <a:r>
              <a:rPr lang="en-US" dirty="0" smtClean="0"/>
              <a:t> by move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1379: Gregory XI dies in Rome; Cardinals choose Urban VI (</a:t>
            </a:r>
            <a:r>
              <a:rPr lang="en-US" u="sng" dirty="0" smtClean="0"/>
              <a:t>Italian</a:t>
            </a:r>
            <a:r>
              <a:rPr lang="en-US" dirty="0" smtClean="0"/>
              <a:t>) as pope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Cardinals choose Clement VII </a:t>
            </a:r>
            <a:r>
              <a:rPr lang="en-US" u="sng" dirty="0" smtClean="0"/>
              <a:t>months</a:t>
            </a:r>
            <a:r>
              <a:rPr lang="en-US" dirty="0" smtClean="0"/>
              <a:t> later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Popes </a:t>
            </a:r>
            <a:r>
              <a:rPr lang="en-US" u="sng" dirty="0" smtClean="0"/>
              <a:t>excommunicate</a:t>
            </a:r>
            <a:r>
              <a:rPr lang="en-US" dirty="0" smtClean="0"/>
              <a:t> each other = </a:t>
            </a:r>
            <a:r>
              <a:rPr lang="en-US" u="sng" dirty="0" smtClean="0"/>
              <a:t>Great Schism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1414 – There are </a:t>
            </a:r>
            <a:r>
              <a:rPr lang="en-US" u="sng" dirty="0" smtClean="0"/>
              <a:t>three</a:t>
            </a:r>
            <a:r>
              <a:rPr lang="en-US" dirty="0" smtClean="0"/>
              <a:t> popes!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Council of Constance forces them to </a:t>
            </a:r>
            <a:r>
              <a:rPr lang="en-US" u="sng" dirty="0" smtClean="0"/>
              <a:t>resign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1417: Schism ends with selection of Martin V</a:t>
            </a:r>
            <a:endParaRPr lang="en-US" dirty="0"/>
          </a:p>
        </p:txBody>
      </p:sp>
      <p:pic>
        <p:nvPicPr>
          <p:cNvPr id="5125" name="Picture 2" descr="http://3.bp.blogspot.com/_nk1HJ_BCs4E/TOC2hVoMQoI/AAAAAAAAAA4/m8cnbctkSlc/s320/great-sch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2672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upload.wikimedia.org/wikipedia/commons/thumb/7/71/Urbanus_VI.jpg/220px-Urbanus_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17160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https://upload.wikimedia.org/wikipedia/commons/7/76/Portrait_of_Giulio_de_Medici_(1478_-_1534)_Pope_Clement_V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1981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97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9" name="Picture 2" descr="http://pages.uoregon.edu/dluebke/Reformations441/GreatSchism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0"/>
            <a:ext cx="8116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50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Challenge to the Church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334000"/>
          </a:xfrm>
        </p:spPr>
        <p:txBody>
          <a:bodyPr/>
          <a:lstStyle/>
          <a:p>
            <a:pPr eaLnBrk="1" hangingPunct="1"/>
            <a:r>
              <a:rPr lang="en-US" altLang="en-US" smtClean="0"/>
              <a:t>John Wycliffe preaches </a:t>
            </a:r>
            <a:r>
              <a:rPr lang="en-US" altLang="en-US" u="sng" smtClean="0"/>
              <a:t>Jesus Christ</a:t>
            </a:r>
            <a:r>
              <a:rPr lang="en-US" altLang="en-US" smtClean="0"/>
              <a:t> was </a:t>
            </a:r>
            <a:r>
              <a:rPr lang="en-US" altLang="en-US" u="sng" smtClean="0"/>
              <a:t>head</a:t>
            </a:r>
            <a:r>
              <a:rPr lang="en-US" altLang="en-US" smtClean="0"/>
              <a:t> of the church; not the pope</a:t>
            </a:r>
          </a:p>
          <a:p>
            <a:pPr eaLnBrk="1" hangingPunct="1"/>
            <a:r>
              <a:rPr lang="en-US" altLang="en-US" smtClean="0"/>
              <a:t>Disgusted by </a:t>
            </a:r>
            <a:r>
              <a:rPr lang="en-US" altLang="en-US" u="sng" smtClean="0"/>
              <a:t>wealth</a:t>
            </a:r>
            <a:r>
              <a:rPr lang="en-US" altLang="en-US" smtClean="0"/>
              <a:t> of the clergy</a:t>
            </a:r>
          </a:p>
          <a:p>
            <a:pPr eaLnBrk="1" hangingPunct="1"/>
            <a:r>
              <a:rPr lang="en-US" altLang="en-US" smtClean="0"/>
              <a:t>Jan Hus taught the </a:t>
            </a:r>
            <a:r>
              <a:rPr lang="en-US" altLang="en-US" u="sng" smtClean="0"/>
              <a:t>Bible</a:t>
            </a:r>
            <a:r>
              <a:rPr lang="en-US" altLang="en-US" smtClean="0"/>
              <a:t> was the </a:t>
            </a:r>
            <a:r>
              <a:rPr lang="en-US" altLang="en-US" u="sng" smtClean="0"/>
              <a:t>final authority</a:t>
            </a:r>
            <a:r>
              <a:rPr lang="en-US" altLang="en-US" smtClean="0"/>
              <a:t>, not the </a:t>
            </a:r>
            <a:r>
              <a:rPr lang="en-US" altLang="en-US" u="sng" smtClean="0"/>
              <a:t>pope</a:t>
            </a:r>
          </a:p>
          <a:p>
            <a:pPr eaLnBrk="1" hangingPunct="1"/>
            <a:r>
              <a:rPr lang="en-US" altLang="en-US" smtClean="0"/>
              <a:t>Excommunicated, tried as a </a:t>
            </a:r>
            <a:r>
              <a:rPr lang="en-US" altLang="en-US" u="sng" smtClean="0"/>
              <a:t>heretic</a:t>
            </a:r>
            <a:r>
              <a:rPr lang="en-US" altLang="en-US" smtClean="0"/>
              <a:t>, &amp; burned at the stake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3" name="Picture 2" descr="http://www.catalystmin.org/storage/John%20Wycliff.jpg?__SQUARESPACE_CACHEVERSION=1297813542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20526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blog.foreigners.cz/wp-content/uploads/2013/03/Jna-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3510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http://upload.wikimedia.org/wikipedia/commons/b/b0/Jan_Hus_at_the_Sta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6600"/>
            <a:ext cx="21209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4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Plague: Origins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486400"/>
          </a:xfrm>
        </p:spPr>
        <p:txBody>
          <a:bodyPr/>
          <a:lstStyle/>
          <a:p>
            <a:pPr eaLnBrk="1" hangingPunct="1"/>
            <a:r>
              <a:rPr lang="en-US" altLang="en-US" smtClean="0"/>
              <a:t>Bubonic </a:t>
            </a:r>
            <a:r>
              <a:rPr lang="en-US" altLang="en-US" u="sng" smtClean="0"/>
              <a:t>plague</a:t>
            </a:r>
            <a:r>
              <a:rPr lang="en-US" altLang="en-US" smtClean="0"/>
              <a:t> kills 1/3 of Europe’s </a:t>
            </a:r>
            <a:r>
              <a:rPr lang="en-US" altLang="en-US" u="sng" smtClean="0"/>
              <a:t>population</a:t>
            </a:r>
            <a:r>
              <a:rPr lang="en-US" altLang="en-US" smtClean="0"/>
              <a:t> (25m)</a:t>
            </a:r>
          </a:p>
          <a:p>
            <a:pPr eaLnBrk="1" hangingPunct="1"/>
            <a:r>
              <a:rPr lang="en-US" altLang="en-US" smtClean="0"/>
              <a:t>Rips apart society – </a:t>
            </a:r>
            <a:r>
              <a:rPr lang="en-US" altLang="en-US" b="1" smtClean="0"/>
              <a:t>p. 399</a:t>
            </a:r>
          </a:p>
          <a:p>
            <a:pPr eaLnBrk="1" hangingPunct="1"/>
            <a:r>
              <a:rPr lang="en-US" altLang="en-US" smtClean="0"/>
              <a:t>The Plague started in </a:t>
            </a:r>
            <a:r>
              <a:rPr lang="en-US" altLang="en-US" u="sng" smtClean="0"/>
              <a:t>Asia</a:t>
            </a:r>
            <a:r>
              <a:rPr lang="en-US" altLang="en-US" smtClean="0"/>
              <a:t> &amp; expanded through </a:t>
            </a:r>
            <a:r>
              <a:rPr lang="en-US" altLang="en-US" u="sng" smtClean="0"/>
              <a:t>trade</a:t>
            </a:r>
          </a:p>
          <a:p>
            <a:pPr eaLnBrk="1" hangingPunct="1"/>
            <a:r>
              <a:rPr lang="en-US" altLang="en-US" smtClean="0"/>
              <a:t>Named the </a:t>
            </a:r>
            <a:r>
              <a:rPr lang="en-US" altLang="en-US" u="sng" smtClean="0"/>
              <a:t>Black Death</a:t>
            </a:r>
          </a:p>
          <a:p>
            <a:pPr lvl="1" eaLnBrk="1" hangingPunct="1"/>
            <a:r>
              <a:rPr lang="en-US" altLang="en-US" sz="2800" smtClean="0"/>
              <a:t>Purple or black spots</a:t>
            </a:r>
          </a:p>
          <a:p>
            <a:pPr eaLnBrk="1" hangingPunct="1"/>
            <a:r>
              <a:rPr lang="en-US" altLang="en-US" smtClean="0"/>
              <a:t>Hit Italy by way of Genoese </a:t>
            </a:r>
            <a:r>
              <a:rPr lang="en-US" altLang="en-US" u="sng" smtClean="0"/>
              <a:t>merchant</a:t>
            </a:r>
            <a:r>
              <a:rPr lang="en-US" altLang="en-US" smtClean="0"/>
              <a:t> ships</a:t>
            </a:r>
          </a:p>
          <a:p>
            <a:pPr eaLnBrk="1" hangingPunct="1"/>
            <a:r>
              <a:rPr lang="en-US" altLang="en-US" smtClean="0"/>
              <a:t>Spreads throughout Europe in </a:t>
            </a:r>
            <a:r>
              <a:rPr lang="en-US" altLang="en-US" u="sng" smtClean="0"/>
              <a:t>4 years</a:t>
            </a:r>
          </a:p>
        </p:txBody>
      </p:sp>
      <p:pic>
        <p:nvPicPr>
          <p:cNvPr id="8197" name="Picture 2" descr="http://www.themiddleages.net/images/black_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2381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http://ihistory.files.wordpress.com/2007/03/350px-black_d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4958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26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1" name="Picture 2" descr="http://www.ucalgary.ca/HIST/tutor/imagemid/blackdea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961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5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5" name="Picture 2" descr="http://upload.wikimedia.org/wikipedia/commons/d/dc/Bubonic_plagu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3246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44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ttp://i2.mirror.co.uk/incoming/article1595152.ece/ALTERNATES/s615b/King%20Alfred%20The%20Great-1595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192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England: Invasions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Invaders from the </a:t>
            </a:r>
            <a:r>
              <a:rPr lang="en-US" u="sng" dirty="0" smtClean="0"/>
              <a:t>North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Danes &amp; </a:t>
            </a:r>
            <a:r>
              <a:rPr lang="en-US" u="sng" dirty="0" smtClean="0"/>
              <a:t>Vikings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Alfred the Great</a:t>
            </a:r>
            <a:r>
              <a:rPr lang="en-US" dirty="0" smtClean="0"/>
              <a:t> is successful in defeating invasions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1016: </a:t>
            </a:r>
            <a:r>
              <a:rPr lang="en-US" u="sng" dirty="0" smtClean="0"/>
              <a:t>Conquered</a:t>
            </a:r>
            <a:r>
              <a:rPr lang="en-US" dirty="0" smtClean="0"/>
              <a:t> by the Danes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Unites Angles, </a:t>
            </a:r>
            <a:r>
              <a:rPr lang="en-US" u="sng" dirty="0" smtClean="0"/>
              <a:t>Saxons</a:t>
            </a:r>
            <a:r>
              <a:rPr lang="en-US" dirty="0" smtClean="0"/>
              <a:t>, &amp; Vikings in England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1/1066: King Edward dies = struggle for the </a:t>
            </a:r>
            <a:r>
              <a:rPr lang="en-US" u="sng" dirty="0" smtClean="0"/>
              <a:t>throne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3078" name="Picture 4" descr="File:Bayeux Edward Fune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91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http://downloads.bbc.co.uk/rmhttp/schools/primaryhistory/images/anglo_saxons/who_were_the_anglo-saxons/anglo-saxon_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2037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Plague: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56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Population falls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Trade </a:t>
            </a:r>
            <a:r>
              <a:rPr lang="en-US" u="sng" dirty="0" smtClean="0"/>
              <a:t>declines</a:t>
            </a:r>
            <a:r>
              <a:rPr lang="en-US" dirty="0" smtClean="0"/>
              <a:t>, prices </a:t>
            </a:r>
            <a:r>
              <a:rPr lang="en-US" u="sng" dirty="0" smtClean="0"/>
              <a:t>rise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Serfs</a:t>
            </a:r>
            <a:r>
              <a:rPr lang="en-US" dirty="0" smtClean="0"/>
              <a:t> leave manor for more </a:t>
            </a:r>
            <a:r>
              <a:rPr lang="en-US" u="sng" dirty="0" smtClean="0"/>
              <a:t>money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Nobles resist peasant wages = </a:t>
            </a:r>
            <a:r>
              <a:rPr lang="en-US" u="sng" dirty="0" smtClean="0"/>
              <a:t>revolts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Jews persecuted; </a:t>
            </a:r>
            <a:r>
              <a:rPr lang="en-US" u="sng" dirty="0" smtClean="0"/>
              <a:t>blamed</a:t>
            </a:r>
            <a:r>
              <a:rPr lang="en-US" dirty="0" smtClean="0"/>
              <a:t> for the plague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Church loses </a:t>
            </a:r>
            <a:r>
              <a:rPr lang="en-US" u="sng" dirty="0" smtClean="0"/>
              <a:t>prestige</a:t>
            </a:r>
            <a:r>
              <a:rPr lang="en-US" dirty="0" smtClean="0"/>
              <a:t>: prayers not answered, priests abandon duties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1269" name="AutoShape 6" descr="http://madamepickwickartblog.com/wp-content/uploads/2011/03/death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0" name="AutoShape 8" descr="http://madamepickwickartblog.com/wp-content/uploads/2011/03/death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1271" name="AutoShape 10" descr="http://images.fineartamerica.com/images-medium-large/victims-of-the-black-plague-everet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1272" name="Picture 9" descr="http://jonmayhew1234.tripod.com/sitebuildercontent/sitebuilderpictures/fro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568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43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100 Years’ War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"/>
            <a:ext cx="4724400" cy="6400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War marks end of </a:t>
            </a:r>
            <a:r>
              <a:rPr lang="en-US" altLang="en-US" sz="3200" u="sng" smtClean="0"/>
              <a:t>medieval</a:t>
            </a:r>
            <a:r>
              <a:rPr lang="en-US" altLang="en-US" sz="3200" smtClean="0"/>
              <a:t> Europe</a:t>
            </a:r>
          </a:p>
          <a:p>
            <a:pPr eaLnBrk="1" hangingPunct="1"/>
            <a:r>
              <a:rPr lang="en-US" altLang="en-US" sz="3200" smtClean="0"/>
              <a:t>Edward III (Br.) claims </a:t>
            </a:r>
            <a:r>
              <a:rPr lang="en-US" altLang="en-US" sz="3200" u="sng" smtClean="0"/>
              <a:t>succession</a:t>
            </a:r>
            <a:r>
              <a:rPr lang="en-US" altLang="en-US" sz="3200" smtClean="0"/>
              <a:t> to French throne</a:t>
            </a:r>
          </a:p>
          <a:p>
            <a:pPr eaLnBrk="1" hangingPunct="1"/>
            <a:r>
              <a:rPr lang="en-US" altLang="en-US" sz="3200" smtClean="0"/>
              <a:t>Launches war (off &amp; on) from 1337-1453</a:t>
            </a:r>
          </a:p>
          <a:p>
            <a:pPr eaLnBrk="1" hangingPunct="1"/>
            <a:r>
              <a:rPr lang="en-US" altLang="en-US" sz="3200" u="sng" smtClean="0"/>
              <a:t>Britain</a:t>
            </a:r>
            <a:r>
              <a:rPr lang="en-US" altLang="en-US" sz="3200" smtClean="0"/>
              <a:t> gains the upper hand early</a:t>
            </a:r>
          </a:p>
          <a:p>
            <a:pPr eaLnBrk="1" hangingPunct="1"/>
            <a:r>
              <a:rPr lang="en-US" altLang="en-US" sz="3200" smtClean="0"/>
              <a:t>1421-1453: French </a:t>
            </a:r>
            <a:r>
              <a:rPr lang="en-US" altLang="en-US" sz="3200" u="sng" smtClean="0"/>
              <a:t>rally</a:t>
            </a:r>
            <a:r>
              <a:rPr lang="en-US" altLang="en-US" sz="3200" smtClean="0"/>
              <a:t> &amp; drive the English out of </a:t>
            </a:r>
            <a:r>
              <a:rPr lang="en-US" altLang="en-US" sz="3200" u="sng" smtClean="0"/>
              <a:t>France</a:t>
            </a:r>
            <a:r>
              <a:rPr lang="en-US" altLang="en-US" sz="3200" smtClean="0"/>
              <a:t> (- Calais)</a:t>
            </a:r>
          </a:p>
        </p:txBody>
      </p:sp>
      <p:pic>
        <p:nvPicPr>
          <p:cNvPr id="12293" name="Picture 6" descr="File:Royal Arms of England (1340-1367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9446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File:Edward-III-king-Eng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21383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File:Agincourt minia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30670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Change in Warfare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172200"/>
          </a:xfrm>
        </p:spPr>
        <p:txBody>
          <a:bodyPr/>
          <a:lstStyle/>
          <a:p>
            <a:pPr eaLnBrk="1" hangingPunct="1"/>
            <a:r>
              <a:rPr lang="en-US" altLang="en-US" smtClean="0"/>
              <a:t>English introduce the </a:t>
            </a:r>
            <a:r>
              <a:rPr lang="en-US" altLang="en-US" u="sng" smtClean="0"/>
              <a:t>Longbow</a:t>
            </a:r>
          </a:p>
          <a:p>
            <a:pPr eaLnBrk="1" hangingPunct="1"/>
            <a:r>
              <a:rPr lang="en-US" altLang="en-US" smtClean="0"/>
              <a:t>Battle of Crécy: </a:t>
            </a:r>
            <a:r>
              <a:rPr lang="en-US" altLang="en-US" u="sng" smtClean="0"/>
              <a:t>Outnumbered</a:t>
            </a:r>
            <a:r>
              <a:rPr lang="en-US" altLang="en-US" smtClean="0"/>
              <a:t>; defeat French knights</a:t>
            </a:r>
          </a:p>
          <a:p>
            <a:pPr eaLnBrk="1" hangingPunct="1"/>
            <a:r>
              <a:rPr lang="en-US" altLang="en-US" smtClean="0"/>
              <a:t>Longbow </a:t>
            </a:r>
            <a:r>
              <a:rPr lang="en-US" altLang="en-US" u="sng" smtClean="0"/>
              <a:t>equalizes</a:t>
            </a:r>
            <a:r>
              <a:rPr lang="en-US" altLang="en-US" smtClean="0"/>
              <a:t> the French knights &amp; crossbows – </a:t>
            </a:r>
            <a:r>
              <a:rPr lang="en-US" altLang="en-US" b="1" smtClean="0"/>
              <a:t>Why?</a:t>
            </a:r>
          </a:p>
          <a:p>
            <a:pPr eaLnBrk="1" hangingPunct="1"/>
            <a:r>
              <a:rPr lang="en-US" altLang="en-US" smtClean="0"/>
              <a:t>Battles of Poitiers &amp; </a:t>
            </a:r>
            <a:r>
              <a:rPr lang="en-US" altLang="en-US" u="sng" smtClean="0"/>
              <a:t>Agincourt</a:t>
            </a:r>
            <a:r>
              <a:rPr lang="en-US" altLang="en-US" smtClean="0"/>
              <a:t> – repeats of Crécy</a:t>
            </a:r>
          </a:p>
          <a:p>
            <a:pPr lvl="1" eaLnBrk="1" hangingPunct="1"/>
            <a:r>
              <a:rPr lang="en-US" altLang="en-US" smtClean="0"/>
              <a:t>End of </a:t>
            </a:r>
            <a:r>
              <a:rPr lang="en-US" altLang="en-US" u="sng" smtClean="0"/>
              <a:t>Chivalric</a:t>
            </a:r>
            <a:r>
              <a:rPr lang="en-US" altLang="en-US" smtClean="0"/>
              <a:t> Warfare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7" name="Picture 8" descr="File:Crécy jean froiss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2766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www.luminarium.org/encyclopedia/battleofpoiti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3528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99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Joan of Arc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Joan of Arc</a:t>
            </a:r>
            <a:r>
              <a:rPr lang="en-US" dirty="0" smtClean="0"/>
              <a:t> moved by God to </a:t>
            </a:r>
            <a:r>
              <a:rPr lang="en-US" u="sng" dirty="0" smtClean="0"/>
              <a:t>rescue</a:t>
            </a:r>
            <a:r>
              <a:rPr lang="en-US" dirty="0" smtClean="0"/>
              <a:t> France from England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Heard </a:t>
            </a:r>
            <a:r>
              <a:rPr lang="en-US" u="sng" dirty="0" smtClean="0"/>
              <a:t>voices</a:t>
            </a:r>
            <a:r>
              <a:rPr lang="en-US" dirty="0" smtClean="0"/>
              <a:t> of saints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Wanted to give the </a:t>
            </a:r>
            <a:r>
              <a:rPr lang="en-US" u="sng" dirty="0" smtClean="0"/>
              <a:t>crown</a:t>
            </a:r>
            <a:r>
              <a:rPr lang="en-US" dirty="0" smtClean="0"/>
              <a:t> to Charles VII (Fr.) not Henry V (Br.)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5/7/1429 – Joan leads French to victory at </a:t>
            </a:r>
            <a:r>
              <a:rPr lang="en-US" u="sng" dirty="0" err="1" smtClean="0"/>
              <a:t>Orléans</a:t>
            </a:r>
            <a:endParaRPr lang="en-US" u="sng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Charles </a:t>
            </a:r>
            <a:r>
              <a:rPr lang="en-US" u="sng" dirty="0" smtClean="0"/>
              <a:t>crowned</a:t>
            </a:r>
            <a:r>
              <a:rPr lang="en-US" dirty="0" smtClean="0"/>
              <a:t> king at Reims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Captured, condemned as a </a:t>
            </a:r>
            <a:r>
              <a:rPr lang="en-US" u="sng" dirty="0" smtClean="0"/>
              <a:t>witch</a:t>
            </a:r>
            <a:r>
              <a:rPr lang="en-US" dirty="0" smtClean="0"/>
              <a:t>, and burned at the stake as a </a:t>
            </a:r>
            <a:r>
              <a:rPr lang="en-US" u="sng" dirty="0" smtClean="0"/>
              <a:t>heretic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4341" name="Picture 2" descr="http://upload.wikimedia.org/wikipedia/commons/thumb/3/39/Joan_of_arc_miniature_graded.jpg/200px-Joan_of_arc_miniature_gr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905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://images.fanpop.com/images/image_uploads/Joan-of-Arc-leelee-sobieski-321505_600_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23622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http://acelebrationofwomen.org/wp-content/uploads/2011/02/joan_arc-cap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3813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376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Impact of the War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4038600" cy="6172200"/>
          </a:xfrm>
        </p:spPr>
        <p:txBody>
          <a:bodyPr/>
          <a:lstStyle/>
          <a:p>
            <a:pPr eaLnBrk="1" hangingPunct="1"/>
            <a:r>
              <a:rPr lang="en-US" altLang="en-US" smtClean="0"/>
              <a:t>War ends in 1453</a:t>
            </a:r>
          </a:p>
          <a:p>
            <a:pPr eaLnBrk="1" hangingPunct="1"/>
            <a:r>
              <a:rPr lang="en-US" altLang="en-US" smtClean="0"/>
              <a:t>Major Changes:</a:t>
            </a:r>
          </a:p>
          <a:p>
            <a:pPr lvl="1" eaLnBrk="1" hangingPunct="1"/>
            <a:r>
              <a:rPr lang="en-US" altLang="en-US" sz="2800" u="sng" smtClean="0"/>
              <a:t>Nationalism</a:t>
            </a:r>
            <a:r>
              <a:rPr lang="en-US" altLang="en-US" sz="2800" smtClean="0"/>
              <a:t> for both France &amp; England</a:t>
            </a:r>
          </a:p>
          <a:p>
            <a:pPr lvl="1" eaLnBrk="1" hangingPunct="1"/>
            <a:r>
              <a:rPr lang="en-US" altLang="en-US" sz="2800" smtClean="0"/>
              <a:t>French </a:t>
            </a:r>
            <a:r>
              <a:rPr lang="en-US" altLang="en-US" sz="2800" u="sng" smtClean="0"/>
              <a:t>monarch</a:t>
            </a:r>
            <a:r>
              <a:rPr lang="en-US" altLang="en-US" sz="2800" smtClean="0"/>
              <a:t> increases power &amp; </a:t>
            </a:r>
            <a:r>
              <a:rPr lang="en-US" altLang="en-US" sz="2800" u="sng" smtClean="0"/>
              <a:t>prestige</a:t>
            </a:r>
          </a:p>
          <a:p>
            <a:pPr lvl="1" eaLnBrk="1" hangingPunct="1"/>
            <a:r>
              <a:rPr lang="en-US" altLang="en-US" sz="2800" smtClean="0"/>
              <a:t>English suffer internal turmoil = </a:t>
            </a:r>
            <a:r>
              <a:rPr lang="en-US" altLang="en-US" sz="2800" u="sng" smtClean="0"/>
              <a:t>War of the Roses</a:t>
            </a:r>
          </a:p>
          <a:p>
            <a:pPr eaLnBrk="1" hangingPunct="1"/>
            <a:r>
              <a:rPr lang="en-US" altLang="en-US" smtClean="0"/>
              <a:t>War ends great religious devotion &amp; the code of </a:t>
            </a:r>
            <a:r>
              <a:rPr lang="en-US" altLang="en-US" u="sng" smtClean="0"/>
              <a:t>chivalry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365" name="Picture 6" descr="File:Siege orle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91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File:Treaty of Calais Ch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82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Norman Conquest – 1066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5181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William (Norman) &amp; </a:t>
            </a:r>
            <a:r>
              <a:rPr lang="en-US" u="sng" dirty="0" smtClean="0"/>
              <a:t>Harold</a:t>
            </a:r>
            <a:r>
              <a:rPr lang="en-US" dirty="0" smtClean="0"/>
              <a:t> (Anglo-Saxon) fight over the throne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Normans spoke </a:t>
            </a:r>
            <a:r>
              <a:rPr lang="en-US" u="sng" dirty="0" smtClean="0"/>
              <a:t>French</a:t>
            </a:r>
            <a:r>
              <a:rPr lang="en-US" dirty="0" smtClean="0"/>
              <a:t>, descendants of Vikings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10/14/1066 – </a:t>
            </a:r>
            <a:r>
              <a:rPr lang="en-US" u="sng" dirty="0" smtClean="0"/>
              <a:t>Battle of Hastings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William defeats Harold (killed), earns “</a:t>
            </a:r>
            <a:r>
              <a:rPr lang="en-US" u="sng" dirty="0" smtClean="0"/>
              <a:t>The Conqueror</a:t>
            </a:r>
            <a:r>
              <a:rPr lang="en-US" dirty="0" smtClean="0"/>
              <a:t>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William </a:t>
            </a:r>
            <a:r>
              <a:rPr lang="en-US" u="sng" dirty="0" smtClean="0"/>
              <a:t>unifies</a:t>
            </a:r>
            <a:r>
              <a:rPr lang="en-US" dirty="0" smtClean="0"/>
              <a:t> control of England &amp; creates a centralized </a:t>
            </a:r>
            <a:r>
              <a:rPr lang="en-US" u="sng" dirty="0" smtClean="0"/>
              <a:t>government</a:t>
            </a:r>
          </a:p>
        </p:txBody>
      </p:sp>
      <p:pic>
        <p:nvPicPr>
          <p:cNvPr id="4101" name="Picture 2" descr="http://www.angelfire.com/mb2/battle_hastings_1066/clovellhastingsstitch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846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i.telegraph.co.uk/multimedia/archive/02450/battle-hastings_245019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191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http://mrnussbaum.com/images/william_the_conquer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371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4343400" cy="6324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Goals of English </a:t>
            </a:r>
            <a:r>
              <a:rPr lang="en-US" u="sng" dirty="0" smtClean="0"/>
              <a:t>Kings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1) Add to French lands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2) Strengthen power over nobles &amp; the </a:t>
            </a:r>
            <a:r>
              <a:rPr lang="en-US" u="sng" dirty="0" smtClean="0"/>
              <a:t>Church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Henry II expands French lands by marrying </a:t>
            </a:r>
            <a:r>
              <a:rPr lang="en-US" u="sng" dirty="0" smtClean="0"/>
              <a:t>Eleanor of Aquitaine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Vassal to the French 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Henry II</a:t>
            </a:r>
            <a:r>
              <a:rPr lang="en-US" dirty="0" smtClean="0"/>
              <a:t> uses judges to enforce laws; introduces </a:t>
            </a:r>
            <a:r>
              <a:rPr lang="en-US" u="sng" dirty="0" smtClean="0"/>
              <a:t>juries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Court rulings develop </a:t>
            </a:r>
            <a:r>
              <a:rPr lang="en-US" u="sng" dirty="0" smtClean="0"/>
              <a:t>common law</a:t>
            </a:r>
            <a:r>
              <a:rPr lang="en-US" dirty="0" smtClean="0"/>
              <a:t> – unified body of law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Basis for many today (U.S.)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pic>
        <p:nvPicPr>
          <p:cNvPr id="5125" name="Picture 2" descr="http://t2.gstatic.com/images?q=tbn:ANd9GcScTTI-FlrmQaungixqvkKIVcBQyYFzvZLGDuTnjIJAOZqMaPo8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18002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www.nndb.com/people/423/000093144/eleanor-of-aquitaine-1-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205263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http://0.tqn.com/d/atheism/1/0/m/I/EnglandUnderHenryII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57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John &amp; The Magna Carta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181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1199: </a:t>
            </a:r>
            <a:r>
              <a:rPr lang="en-US" u="sng" dirty="0" smtClean="0"/>
              <a:t>Richard I</a:t>
            </a:r>
            <a:r>
              <a:rPr lang="en-US" dirty="0" smtClean="0"/>
              <a:t> dies, brother </a:t>
            </a:r>
            <a:r>
              <a:rPr lang="en-US" u="sng" dirty="0" smtClean="0"/>
              <a:t>John</a:t>
            </a:r>
            <a:r>
              <a:rPr lang="en-US" dirty="0" smtClean="0"/>
              <a:t> takes over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Horrible King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Loses </a:t>
            </a:r>
            <a:r>
              <a:rPr lang="en-US" u="sng" dirty="0" smtClean="0"/>
              <a:t>Normandy</a:t>
            </a:r>
            <a:r>
              <a:rPr lang="en-US" dirty="0" smtClean="0"/>
              <a:t> to Philip II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Alienates the Church &amp; raises </a:t>
            </a:r>
            <a:r>
              <a:rPr lang="en-US" u="sng" dirty="0" smtClean="0"/>
              <a:t>taxes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Nobles </a:t>
            </a:r>
            <a:r>
              <a:rPr lang="en-US" u="sng" dirty="0" smtClean="0"/>
              <a:t>revolt</a:t>
            </a:r>
            <a:r>
              <a:rPr lang="en-US" dirty="0" smtClean="0"/>
              <a:t>; force him to sign the </a:t>
            </a:r>
            <a:r>
              <a:rPr lang="en-US" u="sng" dirty="0" smtClean="0"/>
              <a:t>Magna </a:t>
            </a:r>
            <a:r>
              <a:rPr lang="en-US" u="sng" dirty="0" err="1" smtClean="0"/>
              <a:t>Carta</a:t>
            </a:r>
            <a:endParaRPr lang="en-US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Guarantees basic political rights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 taxation w/o </a:t>
            </a:r>
            <a:r>
              <a:rPr lang="en-US" u="sng" dirty="0" smtClean="0"/>
              <a:t>representation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/>
              <a:t>Trial</a:t>
            </a:r>
            <a:r>
              <a:rPr lang="en-US" dirty="0" smtClean="0"/>
              <a:t> by jury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Protection of the law</a:t>
            </a:r>
          </a:p>
        </p:txBody>
      </p:sp>
      <p:pic>
        <p:nvPicPr>
          <p:cNvPr id="6149" name="Picture 2" descr="http://knoji.com/images/user/210px-King_Henry_III_from_NPG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3526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http://britishfoodhistory.files.wordpress.com/2011/10/england-s-king-john-signing-magna-carta-at-runnyme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Parliament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Edward I</a:t>
            </a:r>
            <a:r>
              <a:rPr lang="en-US" altLang="en-US" smtClean="0"/>
              <a:t> needs to raises taxes to support </a:t>
            </a:r>
            <a:r>
              <a:rPr lang="en-US" altLang="en-US" u="sng" smtClean="0"/>
              <a:t>wars</a:t>
            </a:r>
          </a:p>
          <a:p>
            <a:pPr eaLnBrk="1" hangingPunct="1"/>
            <a:r>
              <a:rPr lang="en-US" altLang="en-US" smtClean="0"/>
              <a:t>1295: Assembles 2 burgesses &amp; </a:t>
            </a:r>
            <a:r>
              <a:rPr lang="en-US" altLang="en-US" u="sng" smtClean="0"/>
              <a:t>knights</a:t>
            </a:r>
            <a:r>
              <a:rPr lang="en-US" altLang="en-US" smtClean="0"/>
              <a:t> from every borough &amp; county = </a:t>
            </a:r>
            <a:r>
              <a:rPr lang="en-US" altLang="en-US" u="sng" smtClean="0"/>
              <a:t>Parliament</a:t>
            </a:r>
          </a:p>
          <a:p>
            <a:pPr eaLnBrk="1" hangingPunct="1"/>
            <a:r>
              <a:rPr lang="en-US" altLang="en-US" smtClean="0"/>
              <a:t>Kings call parliament over issues of new </a:t>
            </a:r>
            <a:r>
              <a:rPr lang="en-US" altLang="en-US" u="sng" smtClean="0"/>
              <a:t>taxes</a:t>
            </a:r>
          </a:p>
          <a:p>
            <a:pPr lvl="1" eaLnBrk="1" hangingPunct="1"/>
            <a:r>
              <a:rPr lang="en-US" altLang="en-US" smtClean="0"/>
              <a:t>Provides </a:t>
            </a:r>
            <a:r>
              <a:rPr lang="en-US" altLang="en-US" u="sng" smtClean="0"/>
              <a:t>check</a:t>
            </a:r>
            <a:r>
              <a:rPr lang="en-US" altLang="en-US" smtClean="0"/>
              <a:t> on royal power</a:t>
            </a:r>
          </a:p>
          <a:p>
            <a:pPr eaLnBrk="1" hangingPunct="1"/>
            <a:r>
              <a:rPr lang="en-US" altLang="en-US" smtClean="0"/>
              <a:t>Evolves into the </a:t>
            </a:r>
            <a:r>
              <a:rPr lang="en-US" altLang="en-US" u="sng" smtClean="0"/>
              <a:t>House of Commons </a:t>
            </a:r>
            <a:r>
              <a:rPr lang="en-US" altLang="en-US" smtClean="0"/>
              <a:t>&amp; House of Lords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3" name="AutoShape 2" descr="data:image/jpeg;base64,/9j/4AAQSkZJRgABAQAAAQABAAD/2wCEAAkGBhQSEBQUEhQVFRQVFxgXGBYXFxcVFRYYFBcVFxUVGBcXHCgeFxojGxcYIC8gJCcpLCwsGB4xNTAqNScrLCkBCQoKDgwOGg8PGiwkHCQtLCwsLCwsKiksLCwsKiksKSwsLCwsLCwsLCwsLCksLCkpLCwsLCksLCwsLCwpLCwsLP/AABEIALgBEgMBIgACEQEDEQH/xAAbAAABBQEBAAAAAAAAAAAAAAAAAgMEBQYBB//EAEUQAAIBAgQEAwYEAQgJBQEAAAECEQADBBIhMQUiQVEGE2EyQnGBkaEUI1LwsQczYnKSwdHhFRYkQ1OCwtLxNJOys+Jz/8QAGQEAAwEBAQAAAAAAAAAAAAAAAAECAwQF/8QAKBEAAgIBAwMFAAIDAAAAAAAAAAECERIDITFBUWEEEyIyQnGBUrHw/9oADAMBAAIRAxEAPwC1ijLS4rsV7p4oiK7lpUV3LQMRlruWlxRFACYoy0vLXYoARloilxRFACIruWlxRFKwEZaXbtTRFKUxSfGw1zuOjDUw6U75ppDVEU+pcmnwNlaMtLiiK0MxGWjLS4oy0AIy0ZaXFEUDEZaIpcURQA3FEUuKIoARFEUuKIoAbiiKXFEUAIimcIvJuTqdSST7R6mpJFN2EhYkH4euo+xFZSklNL+TRRuDf8HYoilxXIrUzExRSoooEGWiKXFdikFCIrsUqK7FFjERXctLiuxRYDcV3LS4rsUWA3FGWnMtEUWAjLRFOZaMtIBuKMtOZaIoARFEUuKIoARloilxRFACIoilxRFACIoilxRFACIoy0uKIoAbiiKciuRQAiKIpcURQA3FGWnIrkUAMvuAADPcwPnof2a6wiZygfHsfh2qj8V4LMA7M2VQoARirS7wTodREfSs1wi3buX7a/nawdbpK7XG1Ib+h968jX1mtZ10PU0dJPSV9T0KKIpdEV7FnliIopcUUAEV2KXlpYSpboaVjQSu5akBKT5VQppluDQzlruWnfLPauZauyKEZaMtLy13LQAjLRlpcURQAjLRlpyKMtAhGWjLS8tEUAIy0ZaXloigBGWiKXFEUhiMtGWlxRFACMtGWnIoigBvLRlpcURTAby0FaciuRQA3FGWnIrkUWAjLXMtORTOLvi3bZzsok/Kk3SsErdFPxfAtcYv5rIg8tIWDLu2maVbqU+9RF8OooP594Fbi2jAUQzgARFvaH32EmhfF9tSMzXRytK+UQGLRD6idIPxk0hfGVuLcvebKIb8sjzDAAYwNO+nevEnJSk5PqexGLilE0qW4AGugjXfTSlZapuC8eF0ogF59INx0KgwCZJAidIq8ivW0dTONnma2nhKhGWilxRW5iKiugUoCnLFnMwG01DZSTC2s7Vc4TgRmW27f3V3AcCZXDEiAenWtCw0rh1dRX8Tu0oOvkVWKvZYVlEEdOnes9jMLlbT2en+FaHGWuaZ0HSoT2QZHQ0ac8Q1IZFHFEVJxWGyNG9NRXapWrRxNU6YiKMtLiiKdiERRFLy0ZaQCIrsUrLRFAhEURS8tGWgYiKIpeWjLRYCIoinhZpf4Y1GcS/bl2I8URTgt0oWarJIWLYxFEU81uKLdksQBuTH10ovqKnwMxRlq9w3hti0OQF7g6n61ZLwC0Pdn4k1lLXijaOhJmPy1yKuuMcJyNKA5T0GsVUxWkZqStGUoOLpjcVW8euILUO2UMwBMgaAz16aAHbferWKpeOIDfwqtBUm5II6qgKn61l6mTjpSaNfTxUtRIoOMpnxKFXVFRbMgsAWy3fNbYkE5Z103M6VVf6LOSPPWfLy+31/D2LU7/rtz/z9606cHt3cWbZtrbXIhYMEDRmfVZ0kyBr2PYTeDwdg28y2UC3LYGcTDqASFuEtoFfcSToDvBjxYRbVnrzlToz/AAzii27dxJD5WuXA2h0e7edVLTOggabRWmFY5MCiXMYjIjFbLQyhYWUfmHaR2rbWrJI0BPwFeh6CVKSZw+tV4sbiillaK9OzzqOxUzhtgl9OlSuHcPBJn4RVnwy0gQMvUSJGtceprLhHXp6Lu2T7E5dabv3KT+Jg1GfFBgSOhYfNSQfuK5DrG3eo4NPodYp/yliquiaIAwYuMJmlHgSzoxqys2gu1LZhT92S4F7cXyjMYrClGg0zlrWYi0rLsKhNgLZERW8fUbbmEtDfYoMtGWrjD8KRmKksD02ip3+r1vu37+VX78SPYkZnLSltkmBvV1jOAQJtkn0MVzhGEiWYa7D4U3rRxtCWi8qZXPwy4BJWouWtTeGYVXtwYBTqZ/fSohr/AORc9D/EpstEUuKIros56OBqdW6TTcU7bGlYTSR0abbZyKWBSS4G9LIOWehrGzajhipnCDlYiND/ABFV+WamYIkCQdD2PahvagrezR+YNDOtdbEr1NUTXidjtTVy6R1rLE0svrz71mMfw5lJaJXeYjf0qxTFgKCW3MDuTBMUzfxRbQzHar05OD2I1Iqa3KlLJNVHiLDhbmHLECGff1SCZ+lacqBJAgdqzvii/ayJeucy2yQFABzs8Iog7kHYd/hR6jUcoNINDTUZJlDiOKNh8SW8wtmtKCQNSMz7FNjIncEzuN6urPjSylswWLsAWcI4uu2sy2UbcsawIjasLxbG4c3bZa1dtwBykKCwz2m386f0r/zN61VpisNkAPmkgGTKazacT/Pdzcb5J2FedBtKjvnFN2amxivOvYpyxGay2kRmlWAUyBPyr1W1cHlqUAAgfw7V4xwR7JZyli5cDubcwhVTcLQpm8dACusdD3r2WyR2gdunpW+htZjq9Azr1UfaiktvRXTZz0Rr+PyWnKkAhWInuAYqk4b4hI4cWY5Y8xV1Oih2CknfYfwqRxW2fw93T3D1j4a15wmPPltYS4ZLMWHtRLs3zkQI+NZT2lRpDeNnrA4nmUODowDA+hEis7wzxCxsYjMQIdwpn9Srmb4ZmNYq34ivhwiHRcQLJU/oOQMD0mG6dqWl0p5wkgtowkEbWwNfkamUuCoxPULHGldFcHRlDD5iadtcZFZLguY4ezmEE212Gmw2qzt4MnrFdKhsYOe5prfFhG9Jbi4qgtYJpOtdu4Jh7Jmlgh5Mv04sI1NIbiIrPrhrk1Z4bhsjVgPnPxocUgybJtniuV5H/mtIjyKzGD4LrLMCvx61o1uAAVnOuhUbEkkTTDvpFLuXNZmoly7rUoodSot64Z1n5V1sTpUX8ZvNWiWRONlbdp7oMBVJM7TGn3iq/hGK82xbckEsomNsw0aJ9QaY8Z4ycI6gT5kIdYIBlpH9n7034BhsOtsgjy3K7ySGC3JPzePlW8NRp0zCemnui5t2CdhU2zwwnepOItC3qu2gjrtTlm5OxqJ6rZcNJIz3iRfwyIzEwWGsExG8x8a0D4EFMs6dP8ay38pV5/Kt5SIi4YOuoUEdaicV8VRbwaWSwLJauSdyuVgA39bf5Vz5u2b4qkaqxh/LViRMSfoJqHwDGebh+XdXZSSI/pdf6w+lVWF8YjEpcFswfLB2MgsHka7xA2pXgm+Ql9X6XFI0gQ1pD33mftTcnkGPxLghhpFICsTqpqRcu60t8VpWlmZR8ZxfktbmdWGgEzMKP4mrG9aZd6y/jPFtmGQwVWQT3GYqRr0IqTjPGBW41rdoUAxuWDGdNIAjf1rNS3dmjjsi6vuRaYzBAMfGNKprWDTE4fMZPl31IJGoZWS4CJ/rR8JqKfFQxFu6AIjywoAaecwWPoGBWnPDeLYWLyuwIFxSNIiFWTufT+zUaknul2KhHhvuV/E8Cty8WIBK+SBsYm83eYqtbhCeSpCLqre6DtYEdNuX7CrW7j7bXmHmrP5XWNPNBP8AEfX1qK99PJUeYsgGeYafkuB9/wCHppwKztLO3hVs2eUASxaAP/6E7Ve/6Vg9az1/iVry48wTJ2115hHpuNPWtL+GE7TNd3pEqdnH6lu1Qj/S/wAaKk/hB2FFddROa2RuL31WyxacsawpYjvooJ+1ecYC3hoLGQzvLsLd2ZtkQNLfTQQO+u9bG3xsYhShRQCCSSZ26QR8fpWabAfk21RspfMdC0gBlmNdNAf7WlcOrO57HXpR+O53h2GwxcFfMlrgvaW7slvmm0CI29etZ/jfH0TGOoEqTm5lKkSLi+y6g9UPyPy2XCeGwyKxmFzGcxnW7AM6bAfSvOfGVlfxjgAR2G27dNqiDuVMuapWj2nw7hQ2Fta6i1b0/wCX/wAUYfEBrr2+qmKqOB4S+tm0FCEG3ZCjzroH8xbJgAbxE6xJ7CqHjXFTaxF5Cgm3BOW5cAJJQREH9Q1M10e61sYe2mba1iMzunVCJ+cfalpcBG/SdPQTWF4dxC75mIyncYdRzvIa7YxDaNE65Rv1jStn+Bu5X0tjKGB/NvSIXmiAJ3P7NNajoThTLbDWgQCCDI3qWmFWdTWR8PcQc4Wy9wnMyAse5M61b2+Ld61pmdo1VoCKaxNyNjVAeN6QDTf+k53MetRiyskT3x1MXMcIpNoJuWBqFxDGKdF+1WluS2PPfmpGFsltaqjehRoKlWeIv0WqaZKaKjx3paVEBJLTAE+yj6fEmKP5PL2UsjSCxLiRGgSyp+9Pcbx7LbN0iYe0mU5Y57igmSpPvD6Ujgtw3Gw92VUPhs5EAEF3SAGWPuNfSub3Hnj/ANwdGCwyNTjbwMR86hi6QdDTnmqBEVAu3NTFbrsYtkDxZL2T6Bu06j1PpWOwHCbsWjcIcqqqwJJWEXIqjefZMiPeHY1o/FVh2sk23ZYBmLjWwdNjAIPzrNYq9eRBmu38zALHn83+81JybEKT22iuTUk1JpHTCNxTYvgPB71prRnqVfm3VnJEToYC6j1HYxsfDqx54J2de3/DXtWW4fbuu6fnXuYgfz7THNEwsn2SK5Y8UJgrly3iburZWBa49wxBG5X0/elGnLKe4akcY7G9fEdqZuYk7Vmf9aVuWw9phDeyxDMCBM6CO1ODxAMgYkdidQJ66QYrruJzUx/jolbh6hO4B2fvWZwXCLmZXuEO0y4PMG0KgdexkQfaA6Gpt7GNird822KFIWRddJMNocoI6eu9QMSLttQWu3iSAP58gn2wTJTbSe39/HOVSaR1QjcVZ3hvBLyFCDHOQwndGukrHqMu3qOxFaXC2znuKOrJs/oJ1A9NqpuHWLrlIu3dYBm+2aMzKZhZ90+lW3CMC6NeLMzcyRmuNc0lh7w5dIHXb5lKWTd9mNxxS/lFdisAwvEhyYCbhNCbloDZdtz9KZOCbJM6GR7K9Ld8/p7AfVqm4m5N1ojZNBBmLlo/bX71xWbylEaydI25Lwzekgj6jvXPubji4BhaJLkSzEQEg8v9XuD8q3CWonWsfeuRaM+sTAI0Gn1mtQ2KFdfprpnL6irRIINFRfxIorro5rRj8DiLdtSfMt8qfrQ6HINs3od/76iLftGwhz2pgjW5bCmQYYjNrED10pzh3D1t2X0JbLuFO2ZJ6D9IP1quu8NzW0yqy6mZV9dH7LtBH0rzLtnoJUi34VxS0LpGa0oVTEXEMHKx2zaHmMsO/wAa8z8Z8SX8Y5BDg9VIO47g+tb3gXDwt1swZjkOuVtIsrMyAJJzfUVRP4KOJxly8wPlqyrlAIJi2pIkCACXHr8KvTaUm2RNNxSRJ8L+IcTdtI7kMyOFtMyhBktgZpj2oGk9co17W6vbxLNde2JunmbM2sFTGUbCVHWdOs0cR4c6W7aIuXMwtouVhkBTLt16mnOE8Du27dtWMsCudspjTKWEQIEaCe07zWjcXuQlJDeHw9s8+a6pdkaFKxmtKy24kTopb4z6VOw3FXtZktwouC5uC2jLAJGYQxJ3+OlV2F4dechhpaU3FCw0s6uVDEkbCGgTuBPo/jcDeGVVA8x/MyyrQoykiVG8ZT8z2ouPcKl2LBeMZbSIqAotvKTMGVWBAjUaGlJxZSBKkGJiR86i4Tg9xVAOuWcxynmIVg0xEakHT0FQuG8PvPFxo8sqBbSDM82ZiY1JAAHbMd5k6LVrqZvSvoWq8UTOQQYyzuJmTS8VxK3kbKGmDGaIOk1U43h2I5bdsgXWRznytCgPpy6ieZB+xU5eGOBpogV50OsiAZ3BnX1mh623I/a34J9ni9r9DTp26/3UleNJneV5eUrBEjpBqo4dw++35jwQ6qbahSMilZiY1YhhJ9NKMXw6+WS0jAOUU3HyNMKwVgq65WIb5fwHrb8iWltwWzcYC2hyc/LMtI0YaAxPbpUl/FdsOLeRsxBOkRy7zrpuKqruBdVZoAQW25Qp3lSIOkRzCP8ACouB4FeLebdMuw5AFIVEIUkAESTLEk9YHyXuruP232LLHcXLq4XSbltgZ6AoxG3UCPnTVjiDWxY6tbsrbbX2mD2zmHpymo2L4Zfa6qWzAC23ukqxJEgFR0Wcrz/5qTcwLpbdyIVbZIWCNVg6H4SI9KzuPPU0qXHQtDx9ddDp8KYTjQlpU+0MsHeVB+v+FVeC4PiAhN0q1xtQQpAUZUGUA6kAgmkY7h19sQiWyAqrbe5KsSZMZR0A5Hn5eta+9vyZ+064LTF43zLTBdDpIImQVft8Kp+J3GzB2yyFXSdOVbkaR2ZfjJ7Uvidl0stN3yQQCPZAgK2vOp207bfSuxOIeFP4q38zhxsDB1X4fU1zylc8jeKqOJb8DxP56REwgIBmAufXaDuPiZ7VlPF/h1sXxAanItkSfUsygAD4z8jVnwrEsL+uJT3RCth5jmnULI1jb1pgYu751wpiUHIkktZ3BuELzD0B2qYupORTVxSJAwWVLNsJAysNNYRZ9d4BHxNdfAsFCwZa6wnQ6DKCfQem9O4jEPKxi0zZHDEtYiBdUKRpGqljp9qVfxTgW4xS54ue9Yj+bUyOX/iafuarNkYD/h7Cm1bxYOgZgVMSCCjET66jel47OGVzlPJEFjpGcg7diPmYpgYhzh7gfFDMMsFTZiIcNIC5fZy71ExGOuG2oGJQyF1LYYDTNHu66AVHMrLqlRd8HxRa+oUrMZSs7DM5zDT9JGncx3qzFsnz1kkkpHundtJ/elY7heJcXwTibY5QAVbDEwXOYyqz7MH41c4Pjdu1evh75uZ8uUcrRBuD3FBEgj2ux9aqP2b8P/QpfVL+DOXcDFxpS3oh2DQINuPeqUnD+oRYzEbdc14fq7ax60m9ihLkHTKwPU6Mo17bfarCxfkKNIF0/wD2XRPw1qW2UqE2OETaLZLQ66qx3W2dIfuI+ImttYUMwBMDfp016mKztl5w8aeysQdtE3q34Pba6qMrIsqra8/MpVgsqQNwZ77V0enltI59dbolOgBI7H9Sf91FZ214rW2oTK4yALHlloyiIzG/J23orXORljErBwRRh3lgxII3zbPcAMk/0PvVDxF8q2Qv/DUmCdzIIj0gVcYK8qYN1JkwTIBOjG6Y5gD6R6H0qq4lhMwQhwv5a9G3US2w/elca+3g63ePkk+GMGrtdzzJMQdf91ZJIBPcsai2eFSbmWQBcY6EgQEw0xG+rGp/hy2ES60zzETBB9lF0LD0n5/Gq1k8xWKvk/NuSDmU7WQByg/pP19aa+3gH9fJo8X4eQWbAgSb4k7nRBmE7wch+tMeF+CKXUtrGRtSTurk6HT3fvS8Ti18nDISx/NPNl0JFpoAMz26fwqJ4P8Ay7xzsX0QADMeZVufqAAkR9KnoyuqI1/gwkhdJe9EEja7cCiB/VP1q643wRFt2YUcv4htImAl8xO51APyFZzido3crW7nlgG/IOYGWvvHsg7aCtFxvFoy2VWQSl8Bisc0XBuJOhJ+lD6f2Jdf6IPgbDreNwunsCNecGVug76dBXMFwEObMbck6kTnuuNQB2IHwAp/wbb8k3PMfzSZIiWjlc+/EGCfpFNcPv2yLLNJ5bcCGn2pOnX3qr9PsTviu5YcX4Ek2lVQIsXIjQ6vayy3pm3p/gXh1QjswDcre1zaMto+98TUfiOKtlrIIIHkNqV3/Ms5ogztO/epPCsXbCPEsQjzAJ1Atg6t2j71KfxKf2Kjh3AATZ6rkskyzCeS2zaAdQakeKeGJaGcKJTDrtyliblgAkjrq31NVK4Utew9xbkWwmHGTnBOUITAiNYPXqO9W3iO8twhUJRvw6ZWgjTPaMysmNI767U+qF3G/DWCt3sFed01yuOaWMBbTAyfWaiYbhoOKW1kJA8oHmIBzWUckgCO/wB6ncBcWsFfW4Tcby7moDMIhBu0aTB+c1yyyC+r5xl0IXK0x5SgCMvcT8xR1YdEP+JODIjsVUStqwOXlljcCTp6A/Wu8P4QjcOv3GQZvLug5pY8rcpk7RFI47iEuXWVCynyrBHKyyFuSYyjqI9Z+yrF9LfDrySzP5dyGhiApad2Hw+tL8+Sv0V9nAA40WSpyyFPM0GbCtMDTczUvxNwhExF3KoGW3h/Z5ZJfIT9J+tFq4v4gPmXLMjS6WC+UFEDbcjp1FJ49iFuYi7kJE2sPEhl0V5MQJ1AHxmne6EuGS+G4FBgWYjUkzzEyAbi+96God+zaYJmuBTC7lRuLmbf1P2qRh8SLeBgEtzNJ7ibhAl4nQ9PrVPx/DLdW3mZl5VAIRWmBcU/7wfqn5DqYpL7A/qWHArFoYn2gf5vqJkoZ2+LD5VW+IrcO/l6tltiBrpF/wDyqX4QcW7mmYg5NSqruXO4c9J+286N8Sm7euhGKsFtmcqONry7Fv6VH7D80T+OKvkKVaXygDv/AD1rMO9JxRH4G0Z/M8pvjm8pNP8AKjG4gXOQhtFiQqmcly3mgZvT7+lcvXf9ntWcpByMhOQe15Se7mn2enypdEV1JnCbSnAsXJzGQQfQ3cuh2+NU/E7S+UpQgwAIESDmafvptVtw+55WEe2Q2gksQqyGa5AjNJOpqo4wQ9tNSBkA0VT7wmefr8e56UR+wn9TvALC+bLEA5VjaZFy9H3j61O8S4S0t1udA2pAzKrGC2i5oE1XeH7iLdgS3KJJVR77x756sNPQ1M4zjFbFLmBzFiQDEQzMYlSY0gakVX72F+dym89lfS+wORic15hryFSJfXpqNJmpYxTT/wCoIEx/6g6DMwj2/wBP8O9OcQAOJdoj/Z+/9JR8RsNKkqRBJnS5B1Mau331obBIYw2IJRvMxDn2YC4hiTIQk8r6AakzprW74WDibdq5au5UdtgqMAcrM0EgzMjWe/xrK2QpwVwwTNth16oP30rS8HCJhLZbElMqJlXzrdsAKoH6ZBI7z6Vem+TPUXB55ifFeIDsPw6GGInylMwd58vWitu/idJMYy1E6c90/cLB+NFb34MK8mYsTcwBcwCwgCBtmuAHb1/jVR4l4obJRba5lKA+yNDCEjb1q+OHNrh+S4hLrlBYAxoZO4zHcjaqfxLwC5ddSjpbhAIlh7qjNA21UmPWuWNZb8HXK625LHw8c1i4ze0WflgaAXCo2jsN+9Z7FcSbD29IYtcvzyrP5dwLO2n77VoeCWCmHuQAYe4cwknmuM8Sf6JA07fOqNuB3cVaVrTKvNf3zAnPeYroo6AUKr34B3W3Jf8AErBW3hnLRLXTGVSARZukbDfSPnTfg64192lhyweULuVujsI2FSeLiRh7YQ54ve71a3dVTpruZ2pjwZwy5hTdN8F5XSAWjKLk+3AE5h9PhU/kbvIrBddfLVMpzSdVWZa9eHb+jVx4gtG2thw21m+8ELEggnp/SqjbgN695Fy3ooVZ9sE87sToI2YfQ1f+IQbpS2iwxw94CV2LtbynTUfHTem6tUJXTsPCWa/5kuBlzjlCfoEe76ms9a4m6XMNaABDJh9QFkeYQD7usTV/4UwbYZL3ngsTmIIBMDKgiWAjUVT2eA3nfD3VP5aph5HOM3l5C2gWDIHzp7ZPsG9It/EamyFcNmIwzGCFj+csiBppv613wtcOIw164eQqrqAAuvLbYnb1pPiJTePl2wVcYcLJUqJz2mkFZgQDXfD2GbD4S8t6WbI5DAMwgrbESwHUH7VP58lfoqE4q6YmzY0jLZEwvvJbP6emY1a+JpsOWBDRYtaFU2NxVj2ag2+CXTirV4fzQFs5ecEhUtg8uWDJU/WrHxNaN+46WQVYWbI9l1jLczGCAdMoim6tC3pjHB7z38BfuHli1c0yrEAienpUMcWcY1bACxOUNlSYFpX/AE+sVO4XhzYwF9L8lzbuagOw5jy6lQQKinhF04xbwP5ObMV/M1XywoGULG4OlCq2DukSfE904e7dYQSLWHGy6hmK9tKOHXGv8OvXTAHl3OWEjR43j0FK8R2/Pu3lsyG8vDxIuLGVmLe7tFGFsm1w26l0k3PLcTDkauSOYr2pfnyH68EM8XcY4WIXcrmypt5Yadpp/wAQ3/IuXn0bKmGXUDUOzD7U0OHXPx/nZiLGZiB+Zt5eUDLl2kU94ism9cvLa9sphoPOICsxbpMQKbq0NXTJPCsQ1/h5uHQEsAAAAILidNyYFVnijENZVMpJGUdAdWW83/SBVlw9DZ4fkukl5cnldhBzka5e3aq/xJwt73l+WVUBAD7YklXk8qHq32NCrLwS7x8kjwbN1yWYjVYEAf8AE+/761E487W3usrEnLZAkA7i739RUvwnY8q6wuwx5TIDnYvEZl19r7H0mHx3Dm9cupaMOVtHUOug86YIXuRT/XgPz5LPi+DNsSryQg6CJN62rbjTftXMRhmFhHzDP5bsdARmFken91J4wVuIEQhXNse66jMLtouc2XsD+zSLqgYRLf8AvilxZ54zmzkBzZfvU9EV1LDhtknCO7HVlO0RAZ8pgR09Kp+O3Ws2rcMWlZ9lP121HT+n9qsuENkwbo8G6A0GHYQXYrLZdND/AHVW8ZwzXrNo2SBy8xBZRJuWmG4/Sp+vrTj9hP6jXhe8btyc0AKNMqDZz6egHzqVx9Ct8SZI2lQTIz9lPpuR0qL4bwhtOBfIPL+otqGB/jUjxFjF/GWYM55HURJJkgjsKb+2wl9dxnEXP9phjoLLDUawHQxouv7+FSe40jNOx9rMY93v94+UK5ivPuBrYLA4e5qoY7Og6Dup+lWYwbhJKtq4PsmYDx203+9IBs4lhhrgBCjLHsyIKDT2OtX/AIR8O2buHa7eytnW2x5V1ypA1YSu24IkCqfCgrh3LKYyGZBHQCdad8M+LRhLGI8y2zAJauLBX2TYtJBzNIUOG2GknvV6ZnqdDUnhmDGmS19B/wBtdqOvjeRP4W//AO2f+6it9zLYqsV4gtnD5DmLcpJKmNxMR2y9hvWY8Z47EPeDYa3nt5RzMoO2680QP86DxC/1uH4Z2/jFKbjV7bM//uPXJFJPg6HJsuuF41bdpgZQEAhQJCSFbKcp0JJb4/xrMBxe5bFu3biCbty5IBAU3cygE+8VYx8qSeN3d15SQJhmGYqIBPrED5U2vGLuaddo0dpj6Ukt90NzZfYzjSk2WAM2w8gwGzOpIgHsSV+NSeAcWe2Lv4kyTIGVNCIIBUCdGgt8OlZp+LX5nMfTnYn6xUhuPXzENlgAaM2sTrtRj0oMxzDcbvWvw9pP5sJF0wOU/P10qy4lxtM6PaYE28PcX0LsbbKNd9jVIeMXzvzepuEDv+g9da63Fbsdvg3/AOabh4EtR9y78P8AG2Nq42KBFxlIVQpiDohEdDBP1qJhuNXUuWLSx5QspnMbMFaRvMaLqO/0iLxy/ECBAHvtrlnX2fWmDxnEFpnWAJz9O3s7UsbfA89uS84txhCzPZ1ZcOVUEb3NGC6/ClcP4xOFu+fo7oQqweohYAkbg/xrPniN6ZYAnuGB2/5al3eO32AEDRQCSwMxMGMnrRjtwHuPuSk421vEJbELZFtZfKfaggrO/QdDvUrinFlNx7loqSthFEhgrOC0jWJGo61Sf6WvHTT4yI/+NSL3HLykhZj0cZT8ilGKvgeb7k+1xJmw17zMoZ7IyrB3ZSIA16zTi8buC+LZy+UEHPB1aQCJ/wAulVjeIL5UALECDzLrBJGhT1pscdv6aba7pvJP6fU/WjFdhZss8diyt+/csnOfKtqohoZ1LSNIzQCNRSb+Le5hrvmQGawMqgEc5mVWdo0nWq88evjYQRtGTr8BUh/E14qITmAPMWt6ye0Uq8DzZMHF3F/y9PKCTnIf2uqzMbelGJ4j5b33twx8m3lAkhmBuEiNzuNu9Qf9acSek/2P8KVc8TX/ANP18o/9NPFBmyxvYs3MFmeA5nMAGAXlJymZ/jTGNKXbltXtZ0FsHOMwIjKMvLvMz8q7gPFzKreZZLZhEqbY776g/wDinH8esIiwIG0us7dealj2Hn3FeH0tpeuhbfljMBm5iXgKRObYaxHcGozcQW1ibtxVDN5dsEDczcYa9tCDPapWF/lCeR/s+nWGWflLxSMX43PmZrdlg0QcxQ6ekNRXcHIdxnFgrZ4lhachIgkhrZIGnpvTtziCnyS0B5aVnbkaBVNd8X3iRyajaMn032pdzxjdyKPKMgsZOUmSemu0aUYoMy2wnFbdzDtccBGcIQp3iQevxqoxF626WLZQMGHtK2XKFAnUbiOlP4Hxo+djctOynoMmh+o0pf8ArsFUAYU5RsSwk/SjEMxrhtixaxTZFnkH5jOzABi3KoOx5TVD/KPj7Vq/h7qwyrc5gIjKVIbUfE9K0Q8c6yuFYn+sD/dVF/KFxVcXhVVLLC6rKRKDb3oJOlXBfLcicttjP8F4mAmHCrI8u6Ggn3fZO2+v3r0XgFnD3rOHa4zAXbt22EDLn5QXDCdlGVunvLr38+wGLbDWUVUymZPmLbOpUTBCnqPlTp8RsQFZVJUyGV3QqYIBU2ypBGZvrW8cMrZlJTcaievYjwZgmssHe4iqstcZkDBQNWzZYEAb1mPF38lmGw2EvXxfvlktl1DZMr5dcpIUTWRTxdctuGS5fByhWD3hdVlIBIy3FMA6a6mpbfykXb2dLoNwLmIzZJHmAKYgAEZRAETqZJq2tO7SMsJ1892V1/GrcdrhsMc5LSFeDmMyISI16UVaW/HWUBfLOgA93pp3oo+PdlYS7jBTv/dXDboorZxRnZ0W/WlLarlFFIB0Wf3+zXVs+o/fzooq0kSBtn0pRX4fQUUUUhHQvw/fzpMH0+3+NFFFILOx8Pp/nRlPpRRRSC2djvFJcfCuUUmkMACO379KPp/CiiikBxZ9PrXYPQUUUUgs6EPauMp7T84ooocUCbAW/wByKbZPSiiocUVbAW/T70C0e38KKKWCHbFrZPrSSpoop4ILYFD2P0NIK+h+hooqHFDtgLf71FdKUUUnBDyZwr6Uq1ZGphdPTU/aiikooLZxltndFJ9ban4alaWli0d7af2EH/TRRVpCsX5Frsn9kf4UUUUy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7174" name="Picture 4" descr="http://www.gordonbanks.info/uploads/2589044e-017f-d4d4-1111-abf3ae0e1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572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http://www.sandbag.org.uk/site_media/uploads/house-of-common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4988"/>
            <a:ext cx="197643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France: Capetian Dynasty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1000: </a:t>
            </a:r>
            <a:r>
              <a:rPr lang="en-US" u="sng" dirty="0" smtClean="0"/>
              <a:t>France</a:t>
            </a:r>
            <a:r>
              <a:rPr lang="en-US" dirty="0" smtClean="0"/>
              <a:t> divided into 47 territories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987: </a:t>
            </a:r>
            <a:r>
              <a:rPr lang="en-US" u="sng" dirty="0" smtClean="0"/>
              <a:t>Hugh Capet</a:t>
            </a:r>
            <a:r>
              <a:rPr lang="en-US" dirty="0" smtClean="0"/>
              <a:t> controls </a:t>
            </a:r>
            <a:r>
              <a:rPr lang="en-US" u="sng" dirty="0" smtClean="0"/>
              <a:t>Paris</a:t>
            </a:r>
            <a:r>
              <a:rPr lang="en-US" dirty="0" smtClean="0"/>
              <a:t> &amp; controls trade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Philip II</a:t>
            </a:r>
            <a:r>
              <a:rPr lang="en-US" dirty="0" smtClean="0"/>
              <a:t> increases French territory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Reclaims Normandy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Triples French land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Uses </a:t>
            </a:r>
            <a:r>
              <a:rPr lang="en-US" u="sng" dirty="0" smtClean="0"/>
              <a:t>bailiffs</a:t>
            </a:r>
            <a:r>
              <a:rPr lang="en-US" dirty="0" smtClean="0"/>
              <a:t> to collect taxes &amp; preside over </a:t>
            </a:r>
            <a:r>
              <a:rPr lang="en-US" u="sng" dirty="0" smtClean="0"/>
              <a:t>courts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8197" name="Picture 2" descr="http://www.robweir.com/genealogy/mytree/hugh_cap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1907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4" descr="data:image/jpeg;base64,/9j/4AAQSkZJRgABAQAAAQABAAD/2wCEAAkGBxQTEBUUExMWFhUXGB8aGBgYGBkYHRsYHBccGiAeGh0bHyggHRolHxwcIjEiJSorLi4uHB8zODMsNygtLi4BCgoKDg0OGxAQGzQkICQvLCw0LzQ0LC80MCwvNDQsNCwtNDQsLy80NC8sNCwsLywsLCw0LywsLDQsLy8sNCwtLP/AABEIAQ0AuwMBEQACEQEDEQH/xAAcAAACAwEBAQEAAAAAAAAAAAAABgQFBwMCAQj/xABBEAACAQIEBAQDBQYEBgMBAQABAhEAAwQSITEFQVFhBhMicQcygRRCkaGxI1JicsHwksLR8RUzNIKi4UNjc+Ik/8QAGwEAAgMBAQEAAAAAAAAAAAAAAAQDBQYCAQf/xAA+EQABBAECBAMGBQIFAwQDAAABAAIDEQQhMQUSQVETYXEGIoGRofAUMrHB0ULhI1JicvEVM0M0gpLCJDWi/9oADAMBAAIRAxEAPwDcaEIoQihCKEIoQihCKEIoQihCKEIoQl/iuOLXLRtmQjzps5yNIHbLInaWnlVXlZobI0M1rf8ASvvqp2RWDausLiluLmQyOfUHoRyNWMcjZG8zTYUJBBortXa8RQhFCEUIRQhFCEUIRQhFCEUIRQhFCEUIRQhFCEUIRQhFCEUIRQhFCFVcTcu/l/dAlu5M6HsAJjnIqsz5XWIm6XqVPE0VzFQsWsNbH8X+R6q5GAEAKZptccWxst5q7r8wH315g/nHQ17FK7Gk5vn5hBAeKTOrSARsa0ySX2hCKEIoQihCKEIoQihCKEIoQihCKEIoQihCKEIoQihCKEIoQihCKEKmxDRfcHnB+hUL+qmqXNPLkWeyZjFsUfGfPa/m/wAj0pL+YKRuyjcbvgIahyHcxoLpgoJjwSFbSKdwoB9wBWpaKACRO6710vEUIRQhFCEUIRQhFCEUIRQhFCEUIRQhFCEUIRQhFCEUIRQhFCFDucTtgkZiY3yqzCfdQRNLvy4WGnO1XYjcdgofFMtxPNtmWt/MOeXmCNweY9iOdLZkbciLnjNlv2Qu4yWOo9VBvPJtH+L/ACPVLzWAmaXHAWPOvy3/AC7fqPQ9B7aEnsO9NcPg8STnOw/X71XEr+UUFevxmyDGcnuFdh+IBFWzs7HaaLv3S4ieeil2LyuuZSCOo/vemWua4W02FwQRuuldLxFCEUIRQhFCEUIRQhFCEUIRQhFCEUIRQhFCEUIRQhFCFC4tcIVVBIztlJG4EFjHuBH1pXMkLI9NzopIxZVZcxIT0gaDkByqhdPymmpkMvUrwcVlK3FEkEAgc1JAI/OfcDqalxskRvDxt1Xj2WKUUEDKB8qu2X+Xy3K/+JFRTMDJHNG37HVdNNgFecDc/ZraH3puXD11AVf8JUn6dTU7pPDxxE3c6n49Pl9FyG2/mK7m6m0flSHM1S0VI4c2S+oHy3JBHcKSD76R7HsKseGyFkvJ0P6qGYW20wVfpRFCEUIRQhFCEUIRQhFCEUIRQhVt3jVsXfL1JBAYiMqk8iSd4IOm00pJmxRyiI7n6eqkETi3mVlTajVD4u8U2sBbV7qu2ckKEHMCdSdB+u8AwacwsJ+U4tYQK11UUsrYxZVCPHWIAD3MCEtsnmKfOzFl0gKFtn1wQYMCJMwCaXfJhB4jZKXO5uUjlqv9R5nDQVXfysi5A2WuYt0q9/p6po8Pcfs4yz5tlpGzKdGRujDkfy6VJk40mO/lf8D0I7hcseHiwrSl12ihCicTsFk9IllOYDroQR7kEgd4pfKhMsRaN+i7jdyutKOOuhmENCkFiRHKBGuxk8+hrLuBBNp4L7grhy3EMyuWMwgwYKyPrUnhuYacKXlg7LpdMZv5mP0Fu4v+WpJuh/0j+P2XLV6sDIgB0yo4/wALgH9BRkaPcB00+WiG7KutuYDy2YlTlIgZXIAjSY1GuxqB7HMPK4UuwQdkzcHtZ2Vvu251/jgrA9gTPeO9WvDICT4h2GyXnd0V7V0lkUIXxmAEkwBuTQhJGJ+Ias9xcJZ8/JAksUDkmItEIwb/ALsvMiRrTORDHiFgyncvNe1HloXbhYIvyB86NA8McZL8MXX19F74f4+nFrhMThns3mIC5GF5fVtJABA+hjcwKmZhsmxzk47+Zgu7BadPXT6+i4Mpa/w3ij8060gplC4jxJbMZgzE8lgmB7kUrk5cePXP1UjIy/ZScPfV0DoZVhII5imGuDgHDYrgijRXSul4ihCXMfwRwWdCHkkkRBkmTpsTr2PvtVFl8Le5xew3etfwmo5wKBVbxHx1awVrJfJe8BKoNCRsMx2WI3Op6Gr3geJlZ0fvN5Q00XHT+5Pp9EpmSxwne76LJvEvjjFYzMtxwLZMi2oAURt3J7k1uMbBx8aiwW4dev8ACp5J5JNDt2UXh/GMRbt+XbRsx9atlLMLcEFQCCPLOp07/Sp4jwzAypfFncANWkWAC49SdPe/ZNwZE8bORos7j0/hSvCuPx64h7+FJLt/zPSgRh/EuijbcQd43NTcQPDMHHZFlP5W/wBNlzj8PzGvpt5LiA5E0hdGLPXYBa/4W8YtecWMXZ+z4gj087d2BJCNrDDfLJ05nWM8RjSsMuJKJGjfoW/7gaNedJ8eI3SRtH76pvqBdIoQqDjHA8xL21UtM5TpJ3IB2IPQ9TqNqrsjB5niRneyO6mZLQoqBjeHm1efRboc54Jhl9RIMnnMw0g6diaTzIvCeSHXetFSxu5hsoGJxNokA3CkyCr7gFbnyk67udTm3FJOeHb9BSkAIXa4wdTlQwZm5cMZcxliBuvX0qBUgeZH7gX1+/7LyqCsE8OtmVTlKhRLHYsXZiAk7CdiY1nXWrF3Di7kbegG/UqETVZTFhcOLaBF2H9z7k61ZsYGNDW7BQE2bK610vFW8f43awlnzLsnXKiKMzu52VBzYwfYAkwBUsURkO4AGpJNADuT0C8JpZR4x8QcTxVp18nyMOR6lUhnK9Hac0dQAukgyJqw4dm8FE7WCcOkvT8wF+RqvTX0S88eVyE8lD4X+qUOGcdv2lAyB7KaFSgCyQYzsqyTudTJ116O5/A8Gae3O5ZXUb5rOh1oE7dNBp084oMyZrNBbR5KLguLYjDXvMV3S8NCx+bUDfN1Eb1chmPLCGgAs6Vt8KSZdIx5ddFah4R+KqsuTG6OBpdUaN2dV+U9wI7CNaTO4KRb8bUf5evw7/r6pyHMB92TTzTQmFu4hy0jKfvbADkFjU/T8RXzv8NkZshe8co216eQHVXZeyIUNUwcOwnlWwkyASdgu5nYd5P1q9xofBjDLukq93MbUqp1wihCKEJb8ZeDbPEEGclLqiEuATA6MPvLOsSCOREmX8HiEmKTWrTuP47FQTQNlGu6zfjfwyXCYa7iLuJzKg0VbZksxCrJLGBmInQ6TV5BxgzyCOOPU9z217BKPxAxpc52i4HFJiAcJgjediiIjFFBYCQwY+nKiqQMxG2YdDVBjcGyI8ludmhrRzOcW2dCaNtomyTel9j3CdflMdGYYiSaAv8AlaDgfC6YPDWraw1zU3G2zMRJPsNFHaqD2ql/FvGQRrfKPJupr56+pKb4e3wm8g23+K443BB1ykQQQVI3VlMqw7ggEHtWVx8iTGlEsehH1HUHyI0KsXND28p2TOnFk9AO7AExssiddf8AatceJQBzGXq6vhe1/f0Vd4D6J7Kxp9QooQoXEsFZcZ7o0QEzJAA3MwdQI596hmhif70g2XTXOGgWU8e8TtbK3bGHX7M1wgtACuQGQosdBmlubAxtrJw3gkOc6Rkj+STltrK2b0LtOumg1F2ei4yMt0IaQLbdE/wnXwe+ExdhXRQShExKntnVTBOkGZkg8jSwwhG7w52U9h18+x8wVL4vMOZh0KbqbUaKEKLjcetuA0memsDqe1KZWbFjV4h3+7UkcTn3SXeMqtzEi5OYIgVOgzQzEd2GUH+UVR8ZznSVAw+5o411PS/IDUevom8aID3jvsvuGwYZlDD0kieWn/vaq3BgbLkMa8aX+1qWV5awkJJ8TcB/4biLt5Q32W6pyhVDBbnK2+oyrJMN0Mb619PyYjxiCKMV4rHDUkg8vUt7nawfXyVFGRivc7+kj6/wq7CcDw3FMUy2b9xXNkP67YIBWEKQMugBWCNNDvU/D3ZfC8QR5EbaDiBR3vW9z1vcdtlHM2LJk5mONkJo8O/CW1aui5iLvnBTIthcqkj98kksO2neRpXuRxx72lsTeW+t2fhoK9UR4TQbcbWlVQp1FCEUIRQhJ/F/HAAjB2hiTnKFs4S2Cqhj6oMwDyEHkdDHsr4cd5blOLPdDtiSQTX32Q0F4tmutJXsfFPFeay/Y7d0KYPlNcOxiQcp00MaCauXcOxmwNmlmEYcARz8o31r836EpUZDi8sa0urtqnTg/GsLxSw9spMR5ti6IZSCCJHMSAQR05GRSUkM2I9r2nfZwNg+hUwc2QUfkVb8N4TYw4IsWUtg75FAn3I1P1peWeSU3I4n1NrprWt2FKBfvM7SSIExpyJEfkKx3EMx0ziwjRpNforCKMNFqNiLcjTeqxwsKdpUPGlLSSzBQASxJgChsT5XiOMFzjoANSfRe8wALjoEz8LxIuWLVwGQ6KwJ0kFQZg6619ALHM91+40PqqmwdRsu9y4FEsQABOpjQbn2oAvZCzH4jeKbl6MLgrb3kLKL1xFZkYyD5SsuhnTNB/h6xZ4eJBq7JeG9gSAfWj26CtT5bwSyPH/bFpT8TYtEspYuW8j5M4trNtbLsQTCAxqM2hGk6RJrz2ew8l2ZJlCS2B3IXOpzpGgGtelHl232N0FzxCVnhCMt1IuhsD939lTvDmNXBrZxeHMAWm+123YnzIykBIkK3zFZjWFMSahy8mWTPkxp2knmAjIFU0kjW6JG179SLbvJDG0QtezQVr6/drZMBxK3etJdRvQ4GWfSdeRB1Ddt6Uc0glvZSqXXKEq8SxyNi3t5hnTLK7HKVDSOo9W4rM8dx5Wyslc08hFA9LBNj18uyexXtLS0HVfUw0N23ql5dUxeikmdI3BB17EGp4ZDG8PHRcOFila4R/MtkOA24IIEEdx7EVr8HIdNCJDv/BVfKwNdShWeD4PCF8Qtq1ZhTmcAIAmhPYDQfhVm7IyJwI3OLtdBqdVCGMbqBSS+L/FNtThMI9y2P/muZlUxzChdvcg9qei4bDziKaZrXn+i283yv9AVC+dwHM1hI71ou3h/4h4i7ka5hENt2ylrVz1IZI9SMOcT822vIxX8QOLhyPie8hzReo0I02IP0I6HyueDnlYHgaFPHB+LWcTaFyy4dZgxuGG4Ycj/AOjsa4lifEaeK6/BetcHbKdUa9SD8YeOth8Gtq2Ya+SCeflqBmA9yyj2Jq44LjNlmL3bN1+PT9ylcuQtZQ6rK8H4p8q1atJhrQygi42ua6SDBYrBEEzEnltFMZHs83JyHTTTOJJFf6fS7HSth52o2Z3hsDWtHn5p48CYm02GVUgMvzjnmJ3PUHl+HKsB7X4uTHxN8k9lrvyHpy/5R6dR8etq44ZJG7HAZuNx59/irrE4TJdTE2hF20eX37f3rZ6giYnZsp5UlwnirsMmJ5uJ247Ho8diOtbtsb1U88Ak94fmH3R+9063OIoGCyTImRqINaCXOgikEbzROqSbE5wsKtvJDEctweqnUR+n0rOcQh8Oc9jqPinInW1eGMCaRKkWYfEm9duXltqrsqp5hCgnnBJA5KBvymvoHsMMaGKXKlcA4uDASQOnNQvv268vkqfi/iOLY2A1RP7ffqtG4BxRbnDsKykQbao0fvqgBU/UH8B1pX2hfJiPeB/mPyNkKbDAkAPkkb4h8KXE2vtFq3lvWtHSAGa31jmV3Ecsw5CufZf2hME34bIdTHbeTv77eteaM/C5287BqP0S98OfFPkXfJusxw905RoWVbvKPcaEexq79qsFuVF40P8A3GanpzN/t0+I7JTh8rozyu/KfoU4+P8Ahgxdj9mrG9bMoYPrX7yz15x1Hest7N8Ydg5VSk+G/Q76Ho79j5HyVhnYgmj0qxskzwBxC/hcWA9u6tm6fLuTbfLJByyI3B/Imtb7Rvx8vEPhPBe33hRGo6j5fUBV2C2SKSnDQ/qnP4j4NMRhCVM3LPrXnmTZh3Ea9dB1rJ+zHGnYuc1j3e6/3T5Hofnp8VY52L4kRIGo1Sh8OuNYk8Tsqt244uNFxSzNKQSS0ncDWe3evo3E4sf8M7QCtqoaqkxnyGTdS/HfEWbit2/YDFbBRS6glQVABDEaCWzLrvUGPBjyYAxMgj/FDqBIv1A3sVemy6ldI2fxWD8tff7LT8Fclda+KxOtuq1DhRXcmpFyp1rFLZQBpzHUgDUTtPeI0rUR5EODC1kp13rfdJFjpXEtVH4wtfaHtWiZsKBcccrjT6FPVRBYg7nJ0rviHFjiMLIDUjh+b/K3qR5nYHoL60UQ44kNv2HTufPyUPEZEQkwoA3OgAH9KxojMjg1otxO25JP1JKsuahZ2Cy+94lWzeueTZttba7mIYH1JEFYnKFbfaRP4fXm8AkyMSAZkjvEazl32N2De9gUDrrW/U5o5zWSP8Jo5Sb/AG/up/gHxObfFQUQWrOJcI1pflGbRY2GjGdtiw50/Pw8jAEb3c7oxYcdyOvfp59AoWTgz2BQd0W91llZLOvi54evYs4TyELkM6GBoMwUgsdlX0HU9utXnBsqKASCQ0KB+XQeeqUy4nP5eVZ3hPDQfCk5rfmO1tkbOoVUKkkMSfSYzkgiZQVDlcdeziQYGO8Noc0t5TZINWO4/LR7OO3T2LCBxybHMaN39+aPCnC8TbxNl/KuKjANnKsFNtlmc0QQQR9Y5037USYz+FTte4OI2HUOBoab77ntfRRcOZI3JaQK/SqWtC2YmK+N0aWntfM5n2gD2AAH6VNNMZS0ncAD5f2XjW8thWuGhhlJidUboTuPY/3yq2wnR5Mf4eU6/wBJ/b+38BKyAsPO34rnirLKCGEd+X4/60plYM0F8wsdxt/b4qSOVrtkvcQ4fne3dRmS4h3UxmQxmQyCCDHTQgVzh8QdjskiLQ5jxqD0I2cNRRFnrqCQV1LCHkOuiPuilduGYm5ibSKb1kfI4Dxba2gLLBU6aCMuXTSOZOrxOIYkeFMy2Sc2oDmnmDjXNzWKIG4cDrWu4qvlhkMrXatrsdK6V/CdMGoI9IVWUkHOMzZxECCZiOc+3Ws3GwRhOkkr0MW91GYMqEfKMyxnEhs+hMTz6a96le8uFlcgVsoy41Lqs5uqpiFGc+hgT6jGhB3HKB3ritNV6u2ExhvZitwAKMoysJL9TI+U6R9a8G+q9K+IPNDGLcA5dYhmGjHN+Maa/WvCzm0O6LpJ3GvDuVUvYNXso7eXcFn0s6HX0rIBEiN457CtRwjjb4w9uU5p0tpfsHeZomj5a2KGpSGTihxBjsd66hWuD4dcuqvmh7aZwzWy4bPlChM5GpjLMSdhvEnPScRZi87MUhxLeXnojlu+YMB2uyLoHcir0dEBkov0o3Wmva004MamPoBqfwqogifIeVgtMPcANVZCzkGZxr91e/U+3961eRYjMNnjz6u6Dz/n9Eo55kPK3ZVmKbXeeZ9zVDPI6R5c7cptgAGi5IC3LWAPwAH6Cup5TM/m9APQaIaOUUlH4iYe89lVtKzer1KoLHnEgcpj65a1XsQYG8Qe6Wg4MPKT01APxr6Wq7iweYAG7XqlHgfho+a32lcuUENbbS4Ga1nUlCQdFJb3Xsa2HtBxZ8ETRjElziDzV7tB1EX5mge4Pmq3BxQ5xMmw6ddlL8M+EcQcXh3VQ6JiEW46HOFKi3dOYjb0tE7SCJ2mwdxSGbEc+i0ua6g4UTqW3XqL71r3qBuK9ko6gHp8/vzX6ArJK0RQhZSPBmKu3sThUVbWBfEeYXZfUdjFocwIABIjTc6g3ZnxWyRZriXTNZy106gE/AnQHr03SnJJToho0m/NaNiAlq0tkJK5MqrMAKoA3/CsxxHMZG0mUc3Nfx72n4YyT7ulKttAgQax5q/d2Vgo+JtRqNqieOq7aV8tXoEESKGupBba6/8AEXAgMY7w36in2cWyWCg6/XVRHHYVEqucS4knqphoqDxhjmw+Ga+phpy2+xOk/qfoKscKGyL6/ooZHKu4+LmH4aLlxy1+4ACxOue4PV/hGg9hTTRzy+S4OgXLA8LFjgpu/ea0X/7rmgn2BUfSvXkum8rXg0aj4X8LD4W6SN7pH4Iv+tGSSXiuyGbKr+F+Hm7etHT0hh7qSD+td5RuiF4xSeBYfyOK38J9x2zKOQOXOsdspI+gryT3ow7qvRoaVpYvXbfEmwb3Ga0yi5Zkzl3OUdpzR0yio5GB0IPwK9Bpya1BGh3Ghqmc3lPKUyDeqkYbFukhTAPZf1IpzH4hPAzkYRXoPv5qN8LXmyvTYuddSepM1DLkvlPM82V62MN0C4KCx71BuV3spyLAgVMBSjK78PuhGJK6sQJBmBMARFXHC8mKJ3JRtx3/AEHol52OcL7Kj8XeGsR9p+3YLIb4tlHtuBDjkVJgZthBIBga7g7Nj8fIxvweVYZYcCOh7HfQi/S/lXOD2P8AEj3qlY/DvhX2bh9tGQo5LNcDDKc5aNR2AAHYCveJTibIcQbAoD0C8gZyMAO/7plpBTIoQihC44rDhxGxGx6H/Sl8nGZkR8jv+Cu2PLTYVTfsshAOXXoT/p/etZjMwjjVzOBtOxyc+wXM0ipF8HDmbUIY+g/Imaej4TkSDmqvVRnIaNF4+wQfUyr/ADMJ/ATXf/R3t/7jw0ev3+qPxIOwtUfiXGG3csWsPlz3XjNckKQBmOnLYKOfq56U7iYGHN4pNlkTLJG5c4hoq9Kbqexr4qKSaRvLtbj9BqlrxxjnvYDIyKptETlObVWNttYGgM69pqNgDXNaDY6GqsVYNWasdLPqV0epK+eO+LfacChCZVVkaZmQykCOg1H414w24D1RWi98R4sbnBxaygAWUOadwuXl1/0ryzzcvmiuqPh1xZrWEKqobNdYTOxyp+WtEpLSfRAFqm+H+N8vF3bqjNCHTsXFdyEtpA1Us44vxzzcuqDMV9rIET9QK5uo7PU/ujqpuM4r5vGEuqgBs2NVnu0AnqQ4oLvcvzQB0VriuNXfOtXGW0tm7e8rLmJcvljXQQoZcpjrykVPHgQTwzS6mRjRJWgbygiwdSSXNN3QrbVcGZzHNb/STXnf/OibGwiHVWA/hYwR7E6NSJwIJ/ex3gX/AEncff2VKJnN0ePivS8Lb90n6r/rXn/Rcjy+f9l7+KahbeXSIPMHekpIHwu5Xiiuw4O1C+k+2/PSiJnO8NurQTQtWOEwJBzNEjYDb3rSYXDBA7nebPTySck3MKCn1aqBFCEUIRQhFCEUIXDEYVX336jf/wB/Wl58WKcVILXbXubsvFnAKpnVjymNPoABUUHD4ITzNGvnqvXSudoV44tdITTmdhuR0H1jpXHEpHMgPK6j97ea9hALtQqtRA2iske6fSX48u24S4TaL2yxW3cghgVKmFO5GjCQRIFaP2Y8aSaSFgfySANc5gPukGwSR0OoPWjfRKZ3K1jXEi26gHqqPgXG0xd23hXQg3UZH6BoLSDMkMJ31BA61bcT9m5MOOScO0aRX+0mqPmDXqD0oJfHz2ylra1IV1h/CrfZruGz+YglFuGFg/NlImZRue3LlWbe484eE6NqUPgfh/EHh9yy6AtFxEIcEGZ69HkTttXsjhzh7dv4QNqXHwZwi/asXQ9szmzJGstlKkadCoFE72ucKQ0UvHgPw1ft+abib5VGo3UksNToZjevZ5A8jlQ0VupXhbw3fFzEX7qg3HYqFVgYhiWWTAGsD6V5K66Y3ogDqVyxuFXAYdsUz+bcxFwKTlgKfUSACdQkHTmQBtVjw7AdnziJpoNaT8unxNC+mqhmmELeY91X8L4pbxWKUuLVu2lwOjPAcxMKDP3mOYiYkCNTrc5vCsjhnDXiPme+Rpa4NBLQDu4+jfdHXUnYaKQ5MeROLoBpsWdb7fPVanh3lRXz1psK4I1UnAXMt0AaA79D2/mmN6uOEyubLy81A9D+3n+yXnALbpW1+wrj1D2PMexrRTQRzN5XiwlGuLTYXC3w5AdSW7GI/ICfrSkfDMeN3NV+q7MzyKUyrBRIoQihCKEKjt+JFIny2y7ggqTHUgkR7VU/9XiDi0g7/fZMfh3VuuHE/GmGw6Br2dc3yjLmJ67aD6xVpwsniLnNgGrd7ob/ABUGRUABed108PeMcJjGy2bvr3yMCrR2nQ/QmKfyeH5GOOaRunfcffqoY52SaNKsxxWz9o+z+YvnBc2Sdcv96xvGu1L+BJ4fi17t1fmu+YXy3qpbDTeO/T8aiK6VNicPcBkqX/iEfpuPYaVms3Ay3P5vz/IfTT6J2OWMCtlBxYcAZlyg9Tr/AH+G9VuRiTQs55BVmq6qdj2uNN1WffEqzYyKzPF7ZQNSR36Abz79a1vsPNmNndHG24XfmJ0DXDYg9zsR1FHSlW8XZEYw5x94beaWuFcEv2Ltm8+F8+2RnVfMQBgVkGQTETOo3FanifFcKeGTHE/huGhPK6xR1Gw3ojQ7KvxsaVjg/kv4hN/A+NftPKNq5ZfK3mKFH7MZtACSSylcsGJnbQiMbncLMMP4pkrXxuIDTerr30rQg7gnTY6jW1iyA9/hlpBG/kmoYMFCLLLkdQDA1gCNDOhjrVLZrRMrx5bIGVNAyxuwyHXVQOevbYVwH1uvaXxcOVLFSBmXK0jNPff5tdzNDZKQQqzjWOXD2nK5iPSHVQCAAQAW226Aiad4diyZcwgY4Auur0s1dXR3++yimkEbecjZJvHg+KthbWCOtybd9iFZkIIEqdBIG8wYECtbwo4vDJj4uULApzAC4A+ovY30sagqvyA/IZ7rN9jsq3hXCFtY1bOMItkQSpKkSQCFYgkKCOv9Zq54pxKeThjp+GjmJsXRBA2LmgizXTtvrVJLGx2NyAyfTr0+RWw4eZULzgDWvjuPEZHiNu5WoeQBZVgtm4dDab8o/EmKfbw7LuuT6j+VAZY+6t8FaZR6mntvH13NafFjljjqV3Mfv4n1KSeWk+6KXniXEbWHtG7ecIi7sf0Eak9hTsUT5XhjBZKic4NFleMbxazas+fcuqtqAQ8yCCJGWPmnlEzXscEkj/Da0l3ZDntaOYnRLuD+JGBu3BbV3zMYX9mYJ5DtPeO9N5PDMjHhdNIBTRZ1GgH30UceRG9wY06lWzeIFkgW3kfyx+tZn/rENXR+n8p78M7uozeLrSmHRww3AGYfiO1SR8Uic2yCPqvDjuvRSbfh22HJPyz6VGkTqdd4nkKBwyLxC92oPRHju5aVV8ROCo/C7wS2JQC6IGsoZY9zkzD61oODOZj5TQ0AA6Hpvpr8aSWUDJGb3Wb8UuWks276MvmYZVtrcw5AHmAAqzAiW5D6t7CHh2RlN4g7GIIZK4uLZAb5bINa6E731IHTU9TsjMIkvVoqx3Sxc47eONOKDRdNzzARMAzMfy/djppW4bjx+GMf+mq/v63r6qnMrubxOq/S+HvhravsGUNryBE1gHDlJB6K8GqiY7GiB5b6zqVAOkHnBG8VVZ+aGR/4TxzX5FTxR2feGijnFAj9rbFyNjlBP4HTXtFJQ8TjlpuS0Hzq/p+4UjoS3VhWHeL+M3sbiDGGCZAcqLa9YUfvkDMY76Dpzr6liNxcDGDhIOU173MOWz21r06lZ6YyTyVy6jpWv8qJ4cweMfzLOHQjzMudiCuXKTBzcvmOnOdqR4tkcNa5k2S6yy6aCDd6GxsfjQU+MzIosYKB6rT/AA/wBcJZIE3Lr/8AMukEidufIbdq+f8AEs+XNfzkU0aNaNgP5PUq5ghbEKuydz3UtOHyw8pmQnn90mCffYHWKQY0u0UpNL3cGJXQ5D39vrXjhRor0G1DvG4R6n32VIWd+f061xovVGhRIyypGV0I3B3/AN67a4ggg0RqD5rwi0ocV4LfwwuPhGN3DujKUMs1tWGUyh6CQG1/rW2weJ4WcWDNAbI1wcHDQOI2s9PMHS9j0VXNBNFfhatIquyU8LbuJ+0FokKRJa3mUE7ZswKmeh3rZjKge4Qh4sg0A7WhvVG9PJVBjkHvkbeWi3LwZx77ThhcuYVUuqYzZAqtEEMvP8J1G/T59x78Hg5FNp7t+hIP+o9D9fJXmIZJmWdPvor+3jWzqWb0yZAXTY9id451R43E5JJx4jg1uv33TT4QG6DVWdq8rfKwPsf1q+ZIx4thB9EqQRusb+N3FHbE27E+hEDR1didT7KAB7t1rW8DiDYHS9Sa+Ar9/wBAqzNcS8N+KX+DY77WtnDXizLZRjaAYBQcxcl5+YbLGkLO1L8emkwIXZGPQLyA67vUUA2tjduvvS7wmiZwY/pt/f8AROvgjBpiOL3MSotG2tkEC2NEZv2YDafNlV/oRVbC6SHhTYJA4OLzfN1rUkeRJHxtMOAdkl4IIobLQMXwO040UKeoGn+E6VQzcPgkGg5T3GicbM4ea5WvDeHgZ7as3NjOp/Hau4cKONgaRddV46VxNq4ptRqq8UX79vCXXwyq11VkKwLAgfMAAQS2WYHMxTGI2J8zWymmk/f138lxIXBpLd1+acTjGJePQHMsi6KdZGm0A7dK3DoGFzS4W5uxO/bfzG/dUwe7UDY9FeXvDKi0L1rE27qeUXMAgh9P2ZAJg67tGx0qgx/aEjKGPNA5r+YNrf3dfe1q66gXuKJTr8AGPna/Sr/sttvcQtm0tu3LZAACZAECNjqfw+tfPuI8Wxp4y1luJ9R+v6UruHHe02dFxGK7Vn+dNcq83+IIilnIVQJJYgAe5J0FdsDpHBjAST0Gp+C8IoWSsk4h4guWW83zLN3E3GOa4GW6EtrEKkGADJP0rc50Tp2tx8WJ7YGgUOVzSXdXO01PS9fJVULmsJfI4Fx8xt2CZvDPju3fATEFbdzkSYRv5SfkbtPseVUcvC8qPVsbiPQ/wm25EbtOYfMJrw1xZyi5nLAwhIOhOuk679OdJU6ro9lLou7YrKRH3ZMEbtH706GJ6710yXloUvC21IvtmM9VP5xXjzb7QNlSoJWToEPSZnluOX61GAulCxi7xHLUkCROmv168+9dMBOy8KrsZj7eGXPduKvRdGY9lEz9fzpmLFmn0jYXegK4dI1n5jSVb/jV79wJdS39nYhWU7hSfmz7hhvIjb61Y4+Bl4rhLC1we3UGj+lbHauqgfNFIOVxFHzT54H4kfJa1cv27zIxyZbi3G8rQDPB6/qBSntCIjO2aKF0YcBzW0tbz9eW6+nmQpMO+QtLgaOmtmulpkOKHQ1nudOcq9YbHBXDMsgdDqO/f20p3AzI4Jed4Pw6fDr96KOWIubQKz/4kcNGMxua1cUHyUMMGEnO6nWIAAjU6V9D4d7Q48OGHBpc0vcLHT3Qa1oknytU0+C98u9Gh+qROMYZcNfa3ZxIvLlhnt+kGfmTQmR117Vf4Exz4Gy5MPLrYB19HagfDT0SM7PAeWxuvRaX8FMbfYXLYt21w6CWbKcxuE6DNMHQGdNAF60nx2OMcryTzHp0DR/f56qbCc6iK0H6rVazifRQhFCEUIWeeKvhZZxFw3bFzyWYyy5cyE9RBBX8x2FXeLxp8TAyRvMBt0P72lJcRrzbTSj4LwHiVQWxj7RyIUFs2cylcxMNDg8zrE7dBVZknAyJTJ4ZDiQ6w7UEaaaH1o2L6bpmPxWNDb022Rw3w9xWwAhXD3guit5rKY/iJT+h9zSPEuDcMy5DNC50TjqRyhzb8hzCvnXYBSwZM0Y5X04d9imSzwq4loviHQPGi25Kg9CzAFp7Bapp+D4sMZc6Q6ddB9NflZTLcl7nUAlfxg5bA4iCICwddeX0if61B7PxAZ8DnHW9l1mO/wAF48ljVfYFk1M4Twq9ibgt2ULsfwA6sdgKTzuIQYUfiTOrsOpPYD781NDA+Z1NCfeEcJPCsYt9gXw7Ibb3APkbMASwGoUld+/asS7iv/V8bwSama7mDf8AMNdAe4BqutaeVy3H/Dycw/KRXp5p8lCc4HmWmOYZTziJ0MMI0is5ox5Dx/Y+YT240UhboYkg8jPKPfpXF2V6qJTpoDrsZIH/APW/tXK9VB4idr6nC4dfMuuACBsi5gcznZRpAnedJq64SG40jcyc8rG3XdxquVo6769B1ISuTb2mNm5+g7lKfinwfdwoDqC9nYuB8rA5TmHIEiQdtY3rU8D9oo8z/CmPLJZodwTYA8xtXWrHWqzMwXR+8zUUlqtQq1Ofwtn7Tcy7+Xz2jOszp+HeKx3tk0Oxowf837K34Sae70Wr8LsLezDPlOuWIIJE/iNjGhINYfAwIZ3uZI42NgNLHfUFXE0rmgFoVdxHhPEQSLdvDuOT+a6/VkKaewY+9XEfs7hl1yTOA7Bov/5c3/1S7sx9e60X6/2/dVmH8DY4rca/jLNlnMkojXDA2XMxTKo6Ab6zNXr4eFsEbWREtYCACQBru46Gye5NaAVWiUa6c2S7U+X0Uc/Cl799r1/GK2dpY27ep9tYH5/WrXH4tDjwNigj0aKFuv8Aaz8wlZMV0jy57t/JaRwbhNrC2Vs2Vyov4k8yx5k1UzzvneXyGyU0xgYKap1QrpFCEUIRQhQ+KcUtYdM95wizA3JZjsqqJZmPQAmu2Mc+66ansB3J2A8yvCQEsK4YkhWUT6cwAMbgwCY+sHTYVgssMZkOMLrFk2LG/wAvmFbR2WDmCnWuKXVEBgf5hP5gj85puPjOSxtGj6j+CFG7GYT2VZxzibrae6Q1xlBKqOvQAbVG2STiGSyKWQNDjVnRrfP+LOp0tdECFhc0XXzKpfFBP/DbujaW8vqiRBAIJWRGkQY261bcJbXEofUfol8k/wCA/wBCscr6usstp+D2GRcCXAGd7jZjz00A+g1+p618649IX8Te139LWgfEWT8yr/CbWOCOtpkeyrYdwwBBLgg8xmaayRAbCHjRwP38lZC+elhvC+P38HcYWLhyBiMjepDB5j+og96+vScOx+I47H5DfeLWmxobI7/sbCzX4h8EjmsOgJ0Wk8I8XYXFWHuXIs3LS5rik6FZ3X94TAjeSOonE8R9n58aVrIxzcxppHU9j2PXtVnoatoM1kjSTpW6RvEPjW7eZhZm1b2/jI7nl7D8TWm4Z7L4+OA/I993b+kfDr8fkq/I4i9+keg+qf8A4P4dRgi/33uMWPPTQf6/U9az3H383E3NOzGtDR2FWa+JT2GKgB73aY3sq2HcMAQS4IPMZmrJEBsIeNHA/fyViL56X52xCBXYDYMQPYGK+14sjpIGPduWgn1ItZKZobI5o6Epw+Fv/U3dJ/Zdz99eQGtZf2x/9PH/ALv2KsuE/nd6LQbOOJxLWyr/AChs5iM0kQpU6RoRJnfpWCyYSyJk4eAb5a6jSw4eXS+6u2OtxbXnfT0V4nFboESp7lZP5ED8QalZxrJa2jR8yP4IXJxWEqLeus5liSe/9OQ+lV+Rkyzm5Df6fJSsY1mwU3gPGLIYWGJS80sFcZc38jaqxAGoBkbkCtfwmJoxAYnBwG9dCe43HYEij0VfkE+J7wrsmGnlCihCKEIoQo3EeIWrFs3L1xbaDdmMD27nsNa7jjdI7lYLK8JAFlZX4f4seI8QvYlwYtDLh0P3EYkEgcnIUEn+KNgK49rGvw8GHGZ/5CS49y2qHpZv4WveHuEsr3n+mq+PVOq4Xqa+fhituZfVwLMfQJ67CPxpnHwJsi/DGg6lcuma3dQcWpGZDodiNJkzHXp+lcjHMbnCQat6L3nsDl6pX8X228i+8qENrRQASWLguzEiQF0AjeRPKtFwaSL8VDQPM59k9AANgO5Nkk9KA6pPKDvDfroBskDgnhfFYsFrFksoMFiQonoCSJPtW9zeMYmI/kkd73YAk/GtviqGHEklFjZN3gW9f4fjBhcShQXdVmCMwHIjQyND9OtZL2g/D50Q4jiOsx0142NHawfPTzB8la4QfEfAkG+o/dMHjbjTYfC5Uk3LjsqAamS52A/uYHOs7wfAGdlBkhqNo5nHamj+dk9kzeDGXDc6D1Wet4GxwTP5B2mAyFv8MzPbevorfarhZfyB9edGv0/ZUR4dkVdfVLxEaGtE1wcARqCkCCDRVvwXwvisWC1i0WUGCxIUT0BJ1PtVXm8axMN/hyOPN2AJI9a2+KYhxJZRzAaeabfAt6/gMYMLiEKC7qswRmA5EaGRofp1rH+0Jx86IcRxHWY6a8bGjtYPnp5g+StsEPiPgSDfUfur/wAbcaaxhcqSbl12VANTJc7Af3MDnWc4PgDNygyQ1G0czjtTR/O3onsmbwYy5u50Hqs8fwLjgmfyDtMBkLf4Zme29fQm+1PDC/kD686Nfp+yojw7Iq6+q6+A7Tm7fVTlY2iASoIzZ1gMCNj8siCJ01pf2mliEcDnjmaXbA7gtOoP1HTvopeGtdzPA0NfutQtenkBAOg1EiXYDTYSQD2FfOZGMf7reg0KvgSNSrO3gXK5gpy9dNusb0M4ZkPi8UDTfzpeGdgdyr6MKOtKci75lR+MMCDg7pbdFNxGBgq6DMpB3DSNx1q24BPJj8ShLP6nBhHdriAQf19QFBlgOhd5An4hWPw48YrjLC27rr9qT0spIBcDZ1HORvGxB0Ait7xLBOPIS0e4fp5KpgmEjfNOdVinRQhFCFkHH3+34l7jZ7iWmuWrdjKQnmKWy6mAxYLmMEkSAdhPebnz4IGOymc3I4vGruU72BZFE0NNasbmvIoWS++dasVsLSDwDEYixeL2M2a38+X1DLmCmQPmWY/I9613EBg5GOI8yuV+16a1YIPQ/wDGuyqoRMx5dFuN1tHhvjQxVhXylX0lCDz2Kzurawex6Gvk3E+Fuw8owscHgk8pFG63B7OH9Q6elLRQTiSPmIr7+6V5fxXlJkX5vvHuek9P0j6MZOYMGIQRfm6n7+6XjI/FdzO2S87kmTJJGu5OsHT2OlVjpNeZ2pdufvt+3ZMAdB0VN4tH/wDhxH8o/wB/Ygg/UdKtOBgx58QOxcK8/sKDL1hd6FTeHcVSzwvDNaIVBaBY7wQPXMbtmme80pxQ5D810AvnLyPUk6fCqryXWMI/CDzsB9FSca4ymLwQvo0thr1twYgxnCkEezT9BTmHi5eJluxMkUZI3t72C0kG/wDcB6LiR8UjBJGdAR+v8Kdi8rcUts3y4excu67S10qP1JntSkLzFwyUj/yPY34NBcfqWqRzeaZo7An56fypfAPFC4m4QjZgDBGWImYI6jSk83huZgln4lnLzajb9v3UkU0UwPhm6WZ+OmQ8RxHlxGYTG2fKM3/lM95r6t7MCQcMi8Tzr/bZr6beVLNcQLfxDq+ytO4dxVLPC8M1ohUFoFjvBA9cxu2aZ7zXzXipyX5roBfOXkepJ0+FVXSloMYR+EHnYD6Kk43xhMXghiEaWw1628xBjOFII9mn6Cm8PFy8TLfiZIoyRvb3u2kg3/uHwXEj4pGCSM6Aj9dfop2LytxS2zfLh7Fy7rtLXSg/qZ7UpC8xcMlI/wDI9jfg0Fx+pau3N5pmg9AT89P5UvgHihcTcIRswBgjLETMEdRpSebw3MwSz8Szl5hY2/b9CpY5opQfDN0qLhhQ8axhtRGTUjbPChv/AD/OTWlyfEbwXGEm5Lq9Na+m3wSEXKcp9dgmnlpz/Qfhq2n4nrWavwxRGp3+/r8vNWG6tuE8RZNJJXTQ9wDv1Ex9PrTkHEX40nhu1Z26j/jt8qUT4Q8cw3UnFZVlpAQjMDsANyO0a+wrniGNUofGLa/UV3PT47heRP0o7hZH428R38Sblu0lxLFvV5UqTqIZ52GoIXuCe2+9n+GYPDwySV7XTvuqINdCG1dkahzumoHW6bNnmmtrQQwb9L++yrvC3CDcsl4ZHF0eTdSS2ZVLMoCnNIAzaAnpXXG+LS4eY0MNt5TzNI01NA2dN9Nx56ajrDxmyRG9DehG62/wdxj7VhFuE5iGZCxGUtkYqGK/dLCGI5EkUjkROjcA4USAaBsCxdA9aOl9d1Mx1j5j5K7qBdooQsK8c8Dxli1f8wxhPtLG2sqcxfOwbTWANIJGp251qeH/AIOScStb/ilgBOulAD0s9x069FXZHitYQT7t/qlrwbdC4y1qwLMEGUgasQADmBGUzB6bjUVJxvDdl4T421Y194E1WtitbA277HQlcYcojmBN9tFrPhbPaxUtZupc+zZbquJtrcDqVFtxIK+q6dCdxzmsVNMzAx3Ruc11PJZVcxB35huNm6kb3V6K3a0yvDgCNNe2nb6qyxj66nmATtu2v1M1iwfFm9/qdVZgcrdFEwxBI2MawOWkwY+6QTryIJ1p2LVwDm6DWu1b/DTX6ecbttCoHizDRwy+f/r/AEyj8dKc4TrxWHydX6/uock//jv9FkeD4xet2ntK/wCyecyEArqIkTse4ivpeXwfFy5WzPFPbRDhodNR5H4grPRZckTS0bHoU3+AMTZOGv22wouZRnuuzelln0qR10MDbQmsl7W/iYMpk4kFHRo6t71697vWuitOGeG+Msr17FNXEMVaRLzvg1bJb/aAPLNazGRruoMkg9zWXw5JppWQRua23CugDtKOg0Owv0VjK1rWl5s6fRZTguMXLGfyD5efmNWC6wAxEjQ7iDX1XI4NBlujfl++WCuwvqaHftdeSzTMt8QcItAT8fRRLWHdw7BSQgljvAJiTTs2VFA+OJxovPKB6C/4HqQomxvkDnDpqVKwnF71u09pX/ZvOZCARqIkTse4ilc3g+LlytmeKe2iHDQ6ajyPxBUkOXJE0sGx6FN3gHE2Thr6NhRcyjPddm9LLPpUjroYG2hNY/2t/EwZTJhIKOjR1b3+fe71rorXhnhvjLK9exTRxHFWkS874NWyW/2gDyzWsxka7qDJIPc1l8OSaaVkEbmttwroA7SjoNDsL9FYyta1pebOn0WUYLjF2x5nkHy853GrBdYAY6jQ7iDX1TK4PBlmN+X75YK7C+pod+115LNx5b4g4R6An4+iafhKmbFXf/y1/wAa1nvbVo/CxAf5v2Ke4S7/ABHE9lotyzlkQNCNTt8gGv8ACAJjqSOU1jCbjD61u/np+oNfXztxvS8Yd9dDMyd99jOnPXfn9KTnb7geRRuvv6qRp1pSeO3C2AvW8rMHABCDM2UuBcyiDrlzEabzV9wHiLYnBjyLFlpdo3m3AJ6Dm6pPKhsEj41vXl8Fnnj1yuHhkuotx5tZyJdVVMz3B8wOY7GJ0JGlan2f4U5mSMi2GgboflLiaDSPd21JF9QDRVfnZAMfJrqdPOu/VLPg3DX3xiLhWCXyGyMYjS2zEGQRqARrpqK1OezHfjOGQLZpfz3Hoq6AvEg5DRW7eAeGXcPglW+IvM7vcEg+pnPMEjaNqymc+J0tQ/kaGtHoAArSIODfe31PzTHSakRQhVfifgy4vC3LDaZh6T+641U+0xPUSKZxMg48zZB0+o6j5KOWMSNLSsI8E8AuXsYpghLThnbplIOWf3iYH1mr/wBoeJxYWE837zwQ0ddRV+gGt96CQwsd0ko00adfh0W1gV8bJvUrTqpuIC5YgnX0ysgAEkFY9QJneeQ7GmGDw26bnXojdcnulZI0mZ0iZEHcCZGm35wR6yZ7ToelfAoLQVX+IMaLvC8VDBsqwYEQfSTInqTVjwj/APZwnu6/1S2V/wBl3osWr683dZZNfgniLNfsYUZVtPdm4Y1cwSAx6aBYHU9TOP8AaXhDXxSZr3FzxQaNmtBIG2+lk2TvrStuH5RDmxAUNb7nRNfj/iL4Y2rlsjMzXEZWEhkzt8w5jl9TWW9n+FxZ+TJDLYAbYI0IIIHmNdfkrHNyXQRhze9UfRZxw3BnEYlLSAL5jgDchQTrvqQB+lfS8rJOBhOlkPOWN32s7C/U1dfJZ+OMTTBo0BPyW44Hw1Yw1u3ZtoIckOW9Rf0MPXO+50212r5VxCfJyZmyTPt5+AbtQHb7O60cLGRtLWjRZh8RfDaYS8rWhFu5Pp3ysNwOx5VuPZbjE+WH4+QbcyqPUjbXzHfrffU1HEcVkdSM2K5eCuIM1+xhfStp7suY1cgEgMemgWB36mYvaXhDXxSZr3FzxQaNmtBIG2+lk2TvrS74flkObE0UNb7nRNPxA4k+GNq5bIzM1xGVhIZM7fMOY5fU1lvZ/hcWfkyQy2AG2CNCCCB5jXX5Kxzcl0EYc3vVfBZZdYEkgZQToBOnYTrFfVo2OZGGvdzEddr8z591mnkFxIFJ6+D3/VXv/wAv861jvbT/ANNH/u/Yqz4V+d3onm1xPzC2RgwJEwNJXpO8GYPf2rDeK5jOQbGvpr+pV2Ggm11NsEQR1+4TBPMSIDanXU671wJSNTquuVWeAaU5yCRrvvInuQQfrUD2BhobIu0o/E/gb37KXLYLG0TKjcq0agcyCo+h7VsfY7ikeNO7HlNCSqJ2Dhenld/MBVfE8d0jA9u4/RePglwIRcxbbg+WnbQFj+YA/wC7rWu47kEcuOPU/oB+/wAkhhR7vPotYrNp9FCEUIRQhQMVg7a2/SgUKDlC+kST0WNzFKZ8cckZfKOblBO5UkRINN6quUaVjVYKrxKZWIOxIynM0EkxlCjTT35z1ploDwK3C8ulDuhTO2hgxGmknboPf35UcjhrS6sL74m4SLfB8SwCglMxA5/KNe+hrUcL4eBkQSXqHA+oP8KuyZbY8eSwqvo4WdXu1cKsGUkMpBBG4IMgjvNeyxslYY3iwRRHkV61xaQ4bhWHHON3cXcD3SJAgACBqZJ9yST/ALVW8J4RDw5jmx6lxsk7+Q+A+tlMZOU6cgu6LzwLH+RibV6JCMCR22P5E1JxfDdmYUkDdyNPUaj6hc4soima87Lflxy3VsXFMgmQeoKNXx585tpcPebdjz0WoDN66rLfirxdbt5LSmcklj3O39+1bT2KxJCZcx+zvdHnrZP6D5qq4tKAGxDff+EjW7hVgykhlIII3BBkEd5rdyxMlYY3iwRRHkVTNcWkOG4U7jvG7uLuB7pEgQANAJMk+5JJ/wBqreFcIh4cxzY9S42Sd/IfAfWymMnKdORzdFWmrNyWWhfBaxnxl4TA8nX2zrtWY9pMUZEcYdsHX66bKx4e/lLj5J2xfD1tXWUBRrOm2omY5bnTlG+tfP8ANhLJiB6+WvT7+CvYnW216RwBpHOIkSRuJXn2gfWlxG4b6KSwrXC2sqwd5JOpO56nUwIE9qXkdzOJXgU3AWVZ/VJIhhqeRH/r86t+ERRSE8zdW0Qdf+FBO5w2O6tLNhVnKqrmOYwAJY8zG503rSFxO6TXSvEIoQihCKELzdQMpB2Ig1y5oc0tOxXoNG1V/wDDGIMsBHyxzPInt2/s0kfBq5uZ3cD+T/CZORtQS9/xJLohWRsrCQrK2oOo0JFUkkU2NKBkMLdeoIv0vceiaaWvbbDa4ZiqkqJYKYG2bKCNZ1/hAPOeW7EIYJGl7tHGr8juT+/fZcuuqA2XfxFjRd4HiGG3lCJ0OUhWEjcGDz6Vs+Fl3jMa/drq020NWFV5IHKSOotYDW3VGvtSAoTL8P8AgC4zF5Lh/ZopdwNCwBACzykn8Aao/aDiL8PGHhmnONX2FWT69B630TuDAJX+9sFpuK4Jw5wbP2a2vIMqhSD2YCZ/vWvmbePZLJOZkj7HdxI+IOivzhMLaLR8gqvwpdaxYv2HMnC3XUHqnlsympON8s07ciMV4zQ6v9V8rh/8h9V5iW1vIf6TXw3H0KjeE+C4c2BisVbW5dvkuA4zhVJMQDptrPcCmuM8Vlx5BhY7y2OKm6GrI3JrzvyUeNjNkBleLLtdfp9FH8f+GcP9kOJw6LbKEZgoyqylgvy7BgTOnftVh7L8dyTlNxpXl7X3VmyDV7710r4pfiGGzwy9oohZlX0tUCKjJ1QtI+Bn/WXz/wDT/nWqXjX/AG2+pT2FuU54riHm3rgghRl9XIllkAfvALEnuI1mvnvECHAFztXEiuwaaHN6m67V2V7DpsNv37Is3AhzGBlkGeUACPy1jTSqeV1ARjU3+vT77pgC9VbcGy4lGuI6kKcq5WBGYb5oJ7d+fvbYvCZHROM7SwnawQfWj32S0k7Q4cptXGAwpSS0Zj05Af3+nSrTh+H+GYeb8x3UEsnOdFLp9RIoQihCKEKFiOK2kJBb1DcAEn9KVlzYIjT3aqRsTnagKj454uNnDvdt4d7hA2B2HNniYQdRO423EvCZ48/J8AHl0uz+nqen2FxktMMfPukfw98Q8RiHupevKjuIsotkspYyD8nrEaHU9Tyq74zhnDY2SGPmaNXkuAND1oa6/wAapTEm8UkONE7aJeaz9kxdq9ahbDFVkXM2h3zbbj1cxI5RAhbku41w2fEyBzTNBcPd5dRq3l1Ot+6dtD6rp0YxMhkrNGk0df1/VaGH02JgDTqQIAU/xf6185hLJgDdUNfv+38K9dbV5wKLisK6K+mIS4JP3S6GAemR4H0UVp8V34XMaxwDXM0dWzqPukeo1vqPKkhIPEjJGoO3l3+qw+9ZZGZHBVlJVgdwwMEHuDpX0hrg4Bw2KzrgQaK8V2DS5Vv4X442DxK3lGYQVddsyGJHvoD9KrOM8LHEcYxXThqD57a+RGhTOJkeBJzdOqusZxhsTj7P2a8UViABcJRQZJOcbHTTSZ2GtZLG4HFg8NyPx8VkahwomtAC07ijqbA03sK1kzHS5Efgu07fz6p4xHBnZsUwvWR9oVR8zelhaNvMfTruDy2rMty4OWAE34ZPxHMHV5de+6f8N/v0PzfxSVfHq3rCYUJfRUVBbAtuZlFAkiAcvbWOe4rQ+z0WFmS5DpI/EebdqNACdhegcT108qopHNfNE1gaeUbffkoPivxct7DjDWQchOa45EZiDICjksgGTzFWHs37MS4coycmg4XTQbq9LJ226C1BxDiDZW8ke3dJ1bYlU6+Vwhah8KOHlMNexDaC6y206lUzFiO2cqvupFZP2myG8ojvbf49B8P1Vtw6Mj3lf4TFKTcCkt5bkFjtLHOVHM+WGH4RyrF50ANS0GhwsAf5R7oJHnV7632VvE7du9afHdLXjy87+Vh7fzOZKyBooAGbXbQn6dqvvZJsLXz8SlHuxgNaavU7151Q/wDd5pLiZcQzHadXan0H7fwpPDeLDh2EuhLotllEQrXs2ICzGYjKuZSuhA2J0A1chzcvieS0cnMLvWm1GTppdmjze9r23Uboo8ePevrr90rTwH8QsRiGNu/YNyBPmoMoXp5g2AOoBEex1Is+N4UOFAchh/8Ab1Pp6dfLr0S+HM6Z/IR8U82OPWz80oR1Ej8Ry94rLxcUgfuaPmrB0DwrKzdDKGUyDsafa4OAc3YqIijRXuul4ihCXsbwNjeLI3pdpI/cJHqPcGJgcydxVNl8NMkvOw6Hfy8/vr9GY5wG0Vc4TBpbXKo9+/vVpDCyFvKwV99VA5xcbKwDx9hbeGx7rh7d6wVMiSBrOjWsuoQ6xqTy0iBusInJxf8AHIeDptfwdfX4fPdUs/8Ahy+5ofvZVPBOCtic7C4AysvzAmcxMsW7fXUjbekeJcXZwwxt5LBB2IFVsK89hsAB8FNBiuyQSSr7gOJY3nwatdvD0Mty3H7JrXqLAMSPKEkHXWBAkgVWZsQlxxxARNjJDw5p/ra7uQAeatRp130tNQEteYS4uAqj2I/ZaQcqQoUZgeUfKTJ0nRiZJ/m121wkhMbRe4rzsEaH1aRp5Urgan7+9UkfEXhSXj9otqVuwBcXfzCBGeRs23vHXfUcK9pI2OEMv5O/Y/x+ircrh5cOZu6zu5bKkqwII3BEEe4Nbhrg4czTYKpCCDRXmuwaXi74Gyr3FV3CKT6nP3V5kDmY2HWKWzsh0MDnRsL3bBoF2T38u5PRTQMD3gE0O61rhlq1ibL3LSAWz+ytSo2t231676f9tfGcyHIxpXMn/ONSL2ujWmm2undauJ7HtBZskLxliLN51vWiFeMl21EEOumYaQQRoY6DrX0P2Wbk40fgTs913vNeNQQdaJ6dxfcqj4l4bzzsOo0I+/2S3WtLlVL5XKFc8A4G1+6nmZktHUvlOqj9zrJ0nYa9Iqj4vxuLBZyj3nnYdvM/xufqnsXDdMbOgWxWr1sKqrayWUUKEEGFUCApJ3nNrvJ56z8/yc0ZMwe749++nqr1kXhtoJe8Y3jYQ4hUdhkZBkK+Xbe7Km48eosQIHKZBgkVdcFxTkvdA7lAJY512SWjUMb0q7v9DSVypPDbziyRYHr3KSv+Bm/a877QGXIWaQzMGVZytqTE+md9RpvGidx1uLN+DGPyU4AAENaWk/mGg6akeuvdBuEZG+KX3p6m+yo7N8lQrM5QGcmY5RO5A2BI5xWlZBGHmRrRznS63rYE70OyrnPcQGk6L9F+BuHWrWBti3Ze0HGZluxnJOkvGmoAjbSNBtWM4jK+Wd3O4OrTTb4ffxO6uIWBrAGil64jwM5gbMAHlyU9fbsNRyisxl8L53gxaA7+Xn/ZPRz0PeVtw7CC1aW2DOUak8zuT9SSatooxEwMHRQOdzG1JqRcooQihCKEKt45wHD4tMmIthwNjqGX+VhqP0POmMfKlx3c0bq++oXD42vFOCpcH4EtWrYtW799bYueZl/ZGW3gk29V207DWo8l0eTM6aZgc4t5evarGu9f8LqMGNoa00ArvhnA7GHVxZtKpckuYksTPzHcjU6bDYRXjpHOa1pOjRQHYffz6oAAJPdLAt+kDtMEk76yZ0HPlNYycU8jt9+qtGbKPiMPm06x/f6d9RUAXSmNwbBYy2q4iyC0aXNVaf5gFMdtte+uu4bxLwmtZE4j6gn9FWzwcxJcLVFifg9h3k2MXcUfxBLkdvTlrQs4zJ/U0H6JF2Gzpol3jvwlxVlc1h1xAG4A8t/opJB/xT2NOQ8XicaeOX6qF+G4flNr54W8VLhcJcw99WS5ZZmVWBBOZWGUg6hgxB15HtWZ4/wSbLy2yY+rZKs9GkCrPlQv1BG5CewspsUfLJoW/VUvh/wZjMexuJbyoxJN25KoZM+nct9AR3Fas5OPhRthBvlAFegrVV/gyTOLzpeqdcN8Fx/8mMJ6hbUfmXP6Ui7jTv6WfX/hTDCHUq74b4A4bhYcqcS/LzGDif5FAUj3BquyuMS8upodh92mI8Rl6D5r1jlV7uZRAGw6SdhIG5rFZsjZJC5v2VbRNIbRXtEG/wCfQHY9Y7gjvOppPZSq98P4cFLoYBlYgMD6p9I0M7rlI0PfrWm4XYivz9EhkfmpcV8H2UZGsM9gIWIS3kyktMyGUmNdACAOUVYTNjnL3StDnOq3G702rWttNlC0ltBp0HT1XDgvgDB4e55uQ3bmYsGukGCTMhQAoIOxiRT7+IzuiEINNAAodgK1O/rqoBAwOL61TTSKmRQhFCEUIRQhFCEUIRQhFCEUIVPxDg5ZiyEepszKdJOULuPYHblvyqty+Hic8wOqnjm5dFWXOEXuaSOeVwDmmdP4ScsagwvKdEhw17DdXvsR+/35KXxwVwKZgpYQNgQBM/yg6ac9T01monMc4B5FX/UBev8AqA267fNdAgaD5fwu9u+wYMnpiQzCSvac0x7e2x0qVk7ozzgUNQSLLfWt/vr05LAdD/dWOH4wx0yhyNZByyOuo/09qfjzS73Q3mI7du+tfJQuiA1ukp+In8+7bdrNlzbeZuWwxyyYWf3ecHmO1Kf9byIyREaB+9dVL+EYaLt0z4HjbZCSkgc5AgctANt/686ng4gXR87m7bkVp8Lv6Lh8NGgVwxOOuXNNxOqKNY76fXQnke1QyZb5RyjW60bd1/u21+yumxhuv6/wotxQ8ERJ+VdSN987bHTl9QKVcPE/KN9A0X//AETVfDVSXy7/AD/hehgrl2Sqaj0gyFUaHoTPzTmifxqYYz5bHLsaFVyitfU+tFc84b1/lS7HB7pOuVRO8zpz0G4J21B9oiuo+Em/fOn3S8dkaaK9wmHFtAi7D9SZP5mrljAxoaOiVJs2u1drxFCEUIRQhFCEUIRQhFCEUIRQhFCEUIRQhFCFDv8ADbbTK6mZgkb842n6Uu/Fhfdt3+/srsSOGxVW3BrgHpKjKNMpIntEAD8Y6zSJwJAeZlAjqLBPr0+Oqm8YbHZVN86AbwwznLqGMwCBzJ0GbY5dNIqvfF7pFXXdtEepUwdr/dczb6/X/tZZ/wAw9oquKmX1QQRGsEk6EyBodths2ukR0pnHYSSaBruL+i4eVY4PAPdBKsMnL7oPYZZEDXWPaNasosV8rTRtvoWgnyAOg+dqB0gadtfmrPB8HUSXAzN+6SBp3EE/XoKeiwmCy8C/LSh2H791E6U9FZWrQUQogU41rWimigoiSdSvddLxFCEUIRQhFCEUIRQhFCEUIRQhFCEUIRQhFCEUIRQhFCEUIVHxbCZG8wD9mxHmgEyfXIK9NTOhGpk0hPFyO5x+U6Eep/k9CO5tTMdenXoq2/YSAFuAqywJ0Kqeep9bddpiq+XFxyQQ6ro/BTNkf2Xb7OGfy7bZmac7EFVyZVBABnWInnqYIqdsDB/hRbnc+WmnXuP5C5Lz+Z32UyYewqKFUQB3J3MmSdSZ5mrZjAwU1LEk6ldK6XiKEIoQihCKEIoQihCKEIoQihCKEIoQihCKEIoQihCKEIoQihCKEKv43fy2j/Fp+P8ATl9aWy5fDiLlJG3mcAkvHqy+rOFJUSSPvlZEmYPPT29xVcreup/f76Jmyr/gd/LeKTI2nTbKG/VoA7mp8F/JKYvIff33UcwtvMmWrdLIoQihCKEIoQihCKEIoQihCKEIoQihCKEIoQihCKEIoQihCKEIoQihCq+PoTbBHI6+2/8AQD60lxBhfAQFLCaelDHozaoZGxgE6oOfKRA5HbvVNC6R7Sa7fp/wm3AAq44GxuXFJEH72oMHQ7jlpHamcGN5yXOd9/eijmI5AAmur1JooQihCKEIoQihCKEIoQihCKEIoQihCKEIoQihCKEIoQihCKEIoQihC83EDAg7GvCARRQlLiHDUS4QBsc2mkk89OfvPYCqefEDX6OIv7+6TTJCRqEwcIwK20BUatr+Ov49f9qsoIRG3RQPcXFT6nXCKEIoQihCKEIoQihCKEIoQihCK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8199" name="AutoShape 6" descr="data:image/jpeg;base64,/9j/4AAQSkZJRgABAQAAAQABAAD/2wCEAAkGBxQTEBUUExMWFhUXGB8aGBgYGBkYHRsYHBccGiAeGh0bHyggHRolHxwcIjEiJSorLi4uHB8zODMsNygtLi4BCgoKDg0OGxAQGzQkICQvLCw0LzQ0LC80MCwvNDQsNCwtNDQsLy80NC8sNCwsLywsLCw0LywsLDQsLy8sNCwtLP/AABEIAQ0AuwMBEQACEQEDEQH/xAAcAAACAwEBAQEAAAAAAAAAAAAABgQFBwMCAQj/xABBEAACAQIEBAQDBQYEBgMBAQABAhEAAwQSITEFQVFhBhMicQcygRRCkaGxI1JicsHwksLR8RUzNIKi4UNjc+Ik/8QAGwEAAgMBAQEAAAAAAAAAAAAAAAQDBQYCAQf/xAA+EQABBAECBAMGBQIFAwQDAAABAAIDEQQhMQUSQVETYXEGIoGRofAUMrHB0ULhI1JicvEVM0M0gpLCJDWi/9oADAMBAAIRAxEAPwDcaEIoQihCKEIoQihCKEIoQihCKEIoQl/iuOLXLRtmQjzps5yNIHbLInaWnlVXlZobI0M1rf8ASvvqp2RWDausLiluLmQyOfUHoRyNWMcjZG8zTYUJBBortXa8RQhFCEUIRQhFCEUIRQhFCEUIRQhFCEUIRQhFCEUIRQhFCEUIRQhFCFVcTcu/l/dAlu5M6HsAJjnIqsz5XWIm6XqVPE0VzFQsWsNbH8X+R6q5GAEAKZptccWxst5q7r8wH315g/nHQ17FK7Gk5vn5hBAeKTOrSARsa0ySX2hCKEIoQihCKEIoQihCKEIoQihCKEIoQihCKEIoQihCKEIoQihCKEKmxDRfcHnB+hUL+qmqXNPLkWeyZjFsUfGfPa/m/wAj0pL+YKRuyjcbvgIahyHcxoLpgoJjwSFbSKdwoB9wBWpaKACRO6710vEUIRQhFCEUIRQhFCEUIRQhFCEUIRQhFCEUIRQhFCEUIRQhFCFDucTtgkZiY3yqzCfdQRNLvy4WGnO1XYjcdgofFMtxPNtmWt/MOeXmCNweY9iOdLZkbciLnjNlv2Qu4yWOo9VBvPJtH+L/ACPVLzWAmaXHAWPOvy3/AC7fqPQ9B7aEnsO9NcPg8STnOw/X71XEr+UUFevxmyDGcnuFdh+IBFWzs7HaaLv3S4ieeil2LyuuZSCOo/vemWua4W02FwQRuuldLxFCEUIRQhFCEUIRQhFCEUIRQhFCEUIRQhFCEUIRQhFCFC4tcIVVBIztlJG4EFjHuBH1pXMkLI9NzopIxZVZcxIT0gaDkByqhdPymmpkMvUrwcVlK3FEkEAgc1JAI/OfcDqalxskRvDxt1Xj2WKUUEDKB8qu2X+Xy3K/+JFRTMDJHNG37HVdNNgFecDc/ZraH3puXD11AVf8JUn6dTU7pPDxxE3c6n49Pl9FyG2/mK7m6m0flSHM1S0VI4c2S+oHy3JBHcKSD76R7HsKseGyFkvJ0P6qGYW20wVfpRFCEUIRQhFCEUIRQhFCEUIRQhVt3jVsXfL1JBAYiMqk8iSd4IOm00pJmxRyiI7n6eqkETi3mVlTajVD4u8U2sBbV7qu2ckKEHMCdSdB+u8AwacwsJ+U4tYQK11UUsrYxZVCPHWIAD3MCEtsnmKfOzFl0gKFtn1wQYMCJMwCaXfJhB4jZKXO5uUjlqv9R5nDQVXfysi5A2WuYt0q9/p6po8Pcfs4yz5tlpGzKdGRujDkfy6VJk40mO/lf8D0I7hcseHiwrSl12ihCicTsFk9IllOYDroQR7kEgd4pfKhMsRaN+i7jdyutKOOuhmENCkFiRHKBGuxk8+hrLuBBNp4L7grhy3EMyuWMwgwYKyPrUnhuYacKXlg7LpdMZv5mP0Fu4v+WpJuh/0j+P2XLV6sDIgB0yo4/wALgH9BRkaPcB00+WiG7KutuYDy2YlTlIgZXIAjSY1GuxqB7HMPK4UuwQdkzcHtZ2Vvu251/jgrA9gTPeO9WvDICT4h2GyXnd0V7V0lkUIXxmAEkwBuTQhJGJ+Ias9xcJZ8/JAksUDkmItEIwb/ALsvMiRrTORDHiFgyncvNe1HloXbhYIvyB86NA8McZL8MXX19F74f4+nFrhMThns3mIC5GF5fVtJABA+hjcwKmZhsmxzk47+Zgu7BadPXT6+i4Mpa/w3ij8060gplC4jxJbMZgzE8lgmB7kUrk5cePXP1UjIy/ZScPfV0DoZVhII5imGuDgHDYrgijRXSul4ihCXMfwRwWdCHkkkRBkmTpsTr2PvtVFl8Le5xew3etfwmo5wKBVbxHx1awVrJfJe8BKoNCRsMx2WI3Op6Gr3geJlZ0fvN5Q00XHT+5Pp9EpmSxwne76LJvEvjjFYzMtxwLZMi2oAURt3J7k1uMbBx8aiwW4dev8ACp5J5JNDt2UXh/GMRbt+XbRsx9atlLMLcEFQCCPLOp07/Sp4jwzAypfFncANWkWAC49SdPe/ZNwZE8bORos7j0/hSvCuPx64h7+FJLt/zPSgRh/EuijbcQd43NTcQPDMHHZFlP5W/wBNlzj8PzGvpt5LiA5E0hdGLPXYBa/4W8YtecWMXZ+z4gj087d2BJCNrDDfLJ05nWM8RjSsMuJKJGjfoW/7gaNedJ8eI3SRtH76pvqBdIoQqDjHA8xL21UtM5TpJ3IB2IPQ9TqNqrsjB5niRneyO6mZLQoqBjeHm1efRboc54Jhl9RIMnnMw0g6diaTzIvCeSHXetFSxu5hsoGJxNokA3CkyCr7gFbnyk67udTm3FJOeHb9BSkAIXa4wdTlQwZm5cMZcxliBuvX0qBUgeZH7gX1+/7LyqCsE8OtmVTlKhRLHYsXZiAk7CdiY1nXWrF3Di7kbegG/UqETVZTFhcOLaBF2H9z7k61ZsYGNDW7BQE2bK610vFW8f43awlnzLsnXKiKMzu52VBzYwfYAkwBUsURkO4AGpJNADuT0C8JpZR4x8QcTxVp18nyMOR6lUhnK9Hac0dQAukgyJqw4dm8FE7WCcOkvT8wF+RqvTX0S88eVyE8lD4X+qUOGcdv2lAyB7KaFSgCyQYzsqyTudTJ116O5/A8Gae3O5ZXUb5rOh1oE7dNBp084oMyZrNBbR5KLguLYjDXvMV3S8NCx+bUDfN1Eb1chmPLCGgAs6Vt8KSZdIx5ddFah4R+KqsuTG6OBpdUaN2dV+U9wI7CNaTO4KRb8bUf5evw7/r6pyHMB92TTzTQmFu4hy0jKfvbADkFjU/T8RXzv8NkZshe8co216eQHVXZeyIUNUwcOwnlWwkyASdgu5nYd5P1q9xofBjDLukq93MbUqp1wihCKEJb8ZeDbPEEGclLqiEuATA6MPvLOsSCOREmX8HiEmKTWrTuP47FQTQNlGu6zfjfwyXCYa7iLuJzKg0VbZksxCrJLGBmInQ6TV5BxgzyCOOPU9z217BKPxAxpc52i4HFJiAcJgjediiIjFFBYCQwY+nKiqQMxG2YdDVBjcGyI8ludmhrRzOcW2dCaNtomyTel9j3CdflMdGYYiSaAv8AlaDgfC6YPDWraw1zU3G2zMRJPsNFHaqD2ql/FvGQRrfKPJupr56+pKb4e3wm8g23+K443BB1ykQQQVI3VlMqw7ggEHtWVx8iTGlEsehH1HUHyI0KsXND28p2TOnFk9AO7AExssiddf8AatceJQBzGXq6vhe1/f0Vd4D6J7Kxp9QooQoXEsFZcZ7o0QEzJAA3MwdQI596hmhif70g2XTXOGgWU8e8TtbK3bGHX7M1wgtACuQGQosdBmlubAxtrJw3gkOc6Rkj+STltrK2b0LtOumg1F2ei4yMt0IaQLbdE/wnXwe+ExdhXRQShExKntnVTBOkGZkg8jSwwhG7w52U9h18+x8wVL4vMOZh0KbqbUaKEKLjcetuA0memsDqe1KZWbFjV4h3+7UkcTn3SXeMqtzEi5OYIgVOgzQzEd2GUH+UVR8ZznSVAw+5o411PS/IDUevom8aID3jvsvuGwYZlDD0kieWn/vaq3BgbLkMa8aX+1qWV5awkJJ8TcB/4biLt5Q32W6pyhVDBbnK2+oyrJMN0Mb619PyYjxiCKMV4rHDUkg8vUt7nawfXyVFGRivc7+kj6/wq7CcDw3FMUy2b9xXNkP67YIBWEKQMugBWCNNDvU/D3ZfC8QR5EbaDiBR3vW9z1vcdtlHM2LJk5mONkJo8O/CW1aui5iLvnBTIthcqkj98kksO2neRpXuRxx72lsTeW+t2fhoK9UR4TQbcbWlVQp1FCEUIRQhJ/F/HAAjB2hiTnKFs4S2Cqhj6oMwDyEHkdDHsr4cd5blOLPdDtiSQTX32Q0F4tmutJXsfFPFeay/Y7d0KYPlNcOxiQcp00MaCauXcOxmwNmlmEYcARz8o31r836EpUZDi8sa0urtqnTg/GsLxSw9spMR5ti6IZSCCJHMSAQR05GRSUkM2I9r2nfZwNg+hUwc2QUfkVb8N4TYw4IsWUtg75FAn3I1P1peWeSU3I4n1NrprWt2FKBfvM7SSIExpyJEfkKx3EMx0ziwjRpNforCKMNFqNiLcjTeqxwsKdpUPGlLSSzBQASxJgChsT5XiOMFzjoANSfRe8wALjoEz8LxIuWLVwGQ6KwJ0kFQZg6619ALHM91+40PqqmwdRsu9y4FEsQABOpjQbn2oAvZCzH4jeKbl6MLgrb3kLKL1xFZkYyD5SsuhnTNB/h6xZ4eJBq7JeG9gSAfWj26CtT5bwSyPH/bFpT8TYtEspYuW8j5M4trNtbLsQTCAxqM2hGk6RJrz2ew8l2ZJlCS2B3IXOpzpGgGtelHl232N0FzxCVnhCMt1IuhsD939lTvDmNXBrZxeHMAWm+123YnzIykBIkK3zFZjWFMSahy8mWTPkxp2knmAjIFU0kjW6JG179SLbvJDG0QtezQVr6/drZMBxK3etJdRvQ4GWfSdeRB1Ddt6Uc0glvZSqXXKEq8SxyNi3t5hnTLK7HKVDSOo9W4rM8dx5Wyslc08hFA9LBNj18uyexXtLS0HVfUw0N23ql5dUxeikmdI3BB17EGp4ZDG8PHRcOFila4R/MtkOA24IIEEdx7EVr8HIdNCJDv/BVfKwNdShWeD4PCF8Qtq1ZhTmcAIAmhPYDQfhVm7IyJwI3OLtdBqdVCGMbqBSS+L/FNtThMI9y2P/muZlUxzChdvcg9qei4bDziKaZrXn+i283yv9AVC+dwHM1hI71ou3h/4h4i7ka5hENt2ylrVz1IZI9SMOcT822vIxX8QOLhyPie8hzReo0I02IP0I6HyueDnlYHgaFPHB+LWcTaFyy4dZgxuGG4Ycj/AOjsa4lifEaeK6/BetcHbKdUa9SD8YeOth8Gtq2Ya+SCeflqBmA9yyj2Jq44LjNlmL3bN1+PT9ylcuQtZQ6rK8H4p8q1atJhrQygi42ua6SDBYrBEEzEnltFMZHs83JyHTTTOJJFf6fS7HSth52o2Z3hsDWtHn5p48CYm02GVUgMvzjnmJ3PUHl+HKsB7X4uTHxN8k9lrvyHpy/5R6dR8etq44ZJG7HAZuNx59/irrE4TJdTE2hF20eX37f3rZ6giYnZsp5UlwnirsMmJ5uJ247Ho8diOtbtsb1U88Ak94fmH3R+9063OIoGCyTImRqINaCXOgikEbzROqSbE5wsKtvJDEctweqnUR+n0rOcQh8Oc9jqPinInW1eGMCaRKkWYfEm9duXltqrsqp5hCgnnBJA5KBvymvoHsMMaGKXKlcA4uDASQOnNQvv268vkqfi/iOLY2A1RP7ffqtG4BxRbnDsKykQbao0fvqgBU/UH8B1pX2hfJiPeB/mPyNkKbDAkAPkkb4h8KXE2vtFq3lvWtHSAGa31jmV3Ecsw5CufZf2hME34bIdTHbeTv77eteaM/C5287BqP0S98OfFPkXfJusxw905RoWVbvKPcaEexq79qsFuVF40P8A3GanpzN/t0+I7JTh8rozyu/KfoU4+P8Ahgxdj9mrG9bMoYPrX7yz15x1Hest7N8Ydg5VSk+G/Q76Ho79j5HyVhnYgmj0qxskzwBxC/hcWA9u6tm6fLuTbfLJByyI3B/Imtb7Rvx8vEPhPBe33hRGo6j5fUBV2C2SKSnDQ/qnP4j4NMRhCVM3LPrXnmTZh3Ea9dB1rJ+zHGnYuc1j3e6/3T5Hofnp8VY52L4kRIGo1Sh8OuNYk8Tsqt244uNFxSzNKQSS0ncDWe3evo3E4sf8M7QCtqoaqkxnyGTdS/HfEWbit2/YDFbBRS6glQVABDEaCWzLrvUGPBjyYAxMgj/FDqBIv1A3sVemy6ldI2fxWD8tff7LT8Fclda+KxOtuq1DhRXcmpFyp1rFLZQBpzHUgDUTtPeI0rUR5EODC1kp13rfdJFjpXEtVH4wtfaHtWiZsKBcccrjT6FPVRBYg7nJ0rviHFjiMLIDUjh+b/K3qR5nYHoL60UQ44kNv2HTufPyUPEZEQkwoA3OgAH9KxojMjg1otxO25JP1JKsuahZ2Cy+94lWzeueTZttba7mIYH1JEFYnKFbfaRP4fXm8AkyMSAZkjvEazl32N2De9gUDrrW/U5o5zWSP8Jo5Sb/AG/up/gHxObfFQUQWrOJcI1pflGbRY2GjGdtiw50/Pw8jAEb3c7oxYcdyOvfp59AoWTgz2BQd0W91llZLOvi54evYs4TyELkM6GBoMwUgsdlX0HU9utXnBsqKASCQ0KB+XQeeqUy4nP5eVZ3hPDQfCk5rfmO1tkbOoVUKkkMSfSYzkgiZQVDlcdeziQYGO8Noc0t5TZINWO4/LR7OO3T2LCBxybHMaN39+aPCnC8TbxNl/KuKjANnKsFNtlmc0QQQR9Y5037USYz+FTte4OI2HUOBoab77ntfRRcOZI3JaQK/SqWtC2YmK+N0aWntfM5n2gD2AAH6VNNMZS0ncAD5f2XjW8thWuGhhlJidUboTuPY/3yq2wnR5Mf4eU6/wBJ/b+38BKyAsPO34rnirLKCGEd+X4/60plYM0F8wsdxt/b4qSOVrtkvcQ4fne3dRmS4h3UxmQxmQyCCDHTQgVzh8QdjskiLQ5jxqD0I2cNRRFnrqCQV1LCHkOuiPuilduGYm5ibSKb1kfI4Dxba2gLLBU6aCMuXTSOZOrxOIYkeFMy2Sc2oDmnmDjXNzWKIG4cDrWu4qvlhkMrXatrsdK6V/CdMGoI9IVWUkHOMzZxECCZiOc+3Ws3GwRhOkkr0MW91GYMqEfKMyxnEhs+hMTz6a96le8uFlcgVsoy41Lqs5uqpiFGc+hgT6jGhB3HKB3ritNV6u2ExhvZitwAKMoysJL9TI+U6R9a8G+q9K+IPNDGLcA5dYhmGjHN+Maa/WvCzm0O6LpJ3GvDuVUvYNXso7eXcFn0s6HX0rIBEiN457CtRwjjb4w9uU5p0tpfsHeZomj5a2KGpSGTihxBjsd66hWuD4dcuqvmh7aZwzWy4bPlChM5GpjLMSdhvEnPScRZi87MUhxLeXnojlu+YMB2uyLoHcir0dEBkov0o3Wmva004MamPoBqfwqogifIeVgtMPcANVZCzkGZxr91e/U+3961eRYjMNnjz6u6Dz/n9Eo55kPK3ZVmKbXeeZ9zVDPI6R5c7cptgAGi5IC3LWAPwAH6Cup5TM/m9APQaIaOUUlH4iYe89lVtKzer1KoLHnEgcpj65a1XsQYG8Qe6Wg4MPKT01APxr6Wq7iweYAG7XqlHgfho+a32lcuUENbbS4Ga1nUlCQdFJb3Xsa2HtBxZ8ETRjElziDzV7tB1EX5mge4Pmq3BxQ5xMmw6ddlL8M+EcQcXh3VQ6JiEW46HOFKi3dOYjb0tE7SCJ2mwdxSGbEc+i0ua6g4UTqW3XqL71r3qBuK9ko6gHp8/vzX6ArJK0RQhZSPBmKu3sThUVbWBfEeYXZfUdjFocwIABIjTc6g3ZnxWyRZriXTNZy106gE/AnQHr03SnJJToho0m/NaNiAlq0tkJK5MqrMAKoA3/CsxxHMZG0mUc3Nfx72n4YyT7ulKttAgQax5q/d2Vgo+JtRqNqieOq7aV8tXoEESKGupBba6/8AEXAgMY7w36in2cWyWCg6/XVRHHYVEqucS4knqphoqDxhjmw+Ga+phpy2+xOk/qfoKscKGyL6/ooZHKu4+LmH4aLlxy1+4ACxOue4PV/hGg9hTTRzy+S4OgXLA8LFjgpu/ea0X/7rmgn2BUfSvXkum8rXg0aj4X8LD4W6SN7pH4Iv+tGSSXiuyGbKr+F+Hm7etHT0hh7qSD+td5RuiF4xSeBYfyOK38J9x2zKOQOXOsdspI+gryT3ow7qvRoaVpYvXbfEmwb3Ga0yi5Zkzl3OUdpzR0yio5GB0IPwK9Bpya1BGh3Ghqmc3lPKUyDeqkYbFukhTAPZf1IpzH4hPAzkYRXoPv5qN8LXmyvTYuddSepM1DLkvlPM82V62MN0C4KCx71BuV3spyLAgVMBSjK78PuhGJK6sQJBmBMARFXHC8mKJ3JRtx3/AEHol52OcL7Kj8XeGsR9p+3YLIb4tlHtuBDjkVJgZthBIBga7g7Nj8fIxvweVYZYcCOh7HfQi/S/lXOD2P8AEj3qlY/DvhX2bh9tGQo5LNcDDKc5aNR2AAHYCveJTibIcQbAoD0C8gZyMAO/7plpBTIoQihC44rDhxGxGx6H/Sl8nGZkR8jv+Cu2PLTYVTfsshAOXXoT/p/etZjMwjjVzOBtOxyc+wXM0ipF8HDmbUIY+g/Imaej4TkSDmqvVRnIaNF4+wQfUyr/ADMJ/ATXf/R3t/7jw0ev3+qPxIOwtUfiXGG3csWsPlz3XjNckKQBmOnLYKOfq56U7iYGHN4pNlkTLJG5c4hoq9Kbqexr4qKSaRvLtbj9BqlrxxjnvYDIyKptETlObVWNttYGgM69pqNgDXNaDY6GqsVYNWasdLPqV0epK+eO+LfacChCZVVkaZmQykCOg1H414w24D1RWi98R4sbnBxaygAWUOadwuXl1/0ryzzcvmiuqPh1xZrWEKqobNdYTOxyp+WtEpLSfRAFqm+H+N8vF3bqjNCHTsXFdyEtpA1Us44vxzzcuqDMV9rIET9QK5uo7PU/ujqpuM4r5vGEuqgBs2NVnu0AnqQ4oLvcvzQB0VriuNXfOtXGW0tm7e8rLmJcvljXQQoZcpjrykVPHgQTwzS6mRjRJWgbygiwdSSXNN3QrbVcGZzHNb/STXnf/OibGwiHVWA/hYwR7E6NSJwIJ/ex3gX/AEncff2VKJnN0ePivS8Lb90n6r/rXn/Rcjy+f9l7+KahbeXSIPMHekpIHwu5Xiiuw4O1C+k+2/PSiJnO8NurQTQtWOEwJBzNEjYDb3rSYXDBA7nebPTySck3MKCn1aqBFCEUIRQhFCEUIXDEYVX336jf/wB/Wl58WKcVILXbXubsvFnAKpnVjymNPoABUUHD4ITzNGvnqvXSudoV44tdITTmdhuR0H1jpXHEpHMgPK6j97ea9hALtQqtRA2iske6fSX48u24S4TaL2yxW3cghgVKmFO5GjCQRIFaP2Y8aSaSFgfySANc5gPukGwSR0OoPWjfRKZ3K1jXEi26gHqqPgXG0xd23hXQg3UZH6BoLSDMkMJ31BA61bcT9m5MOOScO0aRX+0mqPmDXqD0oJfHz2ylra1IV1h/CrfZruGz+YglFuGFg/NlImZRue3LlWbe484eE6NqUPgfh/EHh9yy6AtFxEIcEGZ69HkTttXsjhzh7dv4QNqXHwZwi/asXQ9szmzJGstlKkadCoFE72ucKQ0UvHgPw1ft+abib5VGo3UksNToZjevZ5A8jlQ0VupXhbw3fFzEX7qg3HYqFVgYhiWWTAGsD6V5K66Y3ogDqVyxuFXAYdsUz+bcxFwKTlgKfUSACdQkHTmQBtVjw7AdnziJpoNaT8unxNC+mqhmmELeY91X8L4pbxWKUuLVu2lwOjPAcxMKDP3mOYiYkCNTrc5vCsjhnDXiPme+Rpa4NBLQDu4+jfdHXUnYaKQ5MeROLoBpsWdb7fPVanh3lRXz1psK4I1UnAXMt0AaA79D2/mmN6uOEyubLy81A9D+3n+yXnALbpW1+wrj1D2PMexrRTQRzN5XiwlGuLTYXC3w5AdSW7GI/ICfrSkfDMeN3NV+q7MzyKUyrBRIoQihCKEKjt+JFIny2y7ggqTHUgkR7VU/9XiDi0g7/fZMfh3VuuHE/GmGw6Br2dc3yjLmJ67aD6xVpwsniLnNgGrd7ob/ABUGRUABed108PeMcJjGy2bvr3yMCrR2nQ/QmKfyeH5GOOaRunfcffqoY52SaNKsxxWz9o+z+YvnBc2Sdcv96xvGu1L+BJ4fi17t1fmu+YXy3qpbDTeO/T8aiK6VNicPcBkqX/iEfpuPYaVms3Ay3P5vz/IfTT6J2OWMCtlBxYcAZlyg9Tr/AH+G9VuRiTQs55BVmq6qdj2uNN1WffEqzYyKzPF7ZQNSR36Abz79a1vsPNmNndHG24XfmJ0DXDYg9zsR1FHSlW8XZEYw5x94beaWuFcEv2Ltm8+F8+2RnVfMQBgVkGQTETOo3FanifFcKeGTHE/huGhPK6xR1Gw3ojQ7KvxsaVjg/kv4hN/A+NftPKNq5ZfK3mKFH7MZtACSSylcsGJnbQiMbncLMMP4pkrXxuIDTerr30rQg7gnTY6jW1iyA9/hlpBG/kmoYMFCLLLkdQDA1gCNDOhjrVLZrRMrx5bIGVNAyxuwyHXVQOevbYVwH1uvaXxcOVLFSBmXK0jNPff5tdzNDZKQQqzjWOXD2nK5iPSHVQCAAQAW226Aiad4diyZcwgY4Auur0s1dXR3++yimkEbecjZJvHg+KthbWCOtybd9iFZkIIEqdBIG8wYECtbwo4vDJj4uULApzAC4A+ovY30sagqvyA/IZ7rN9jsq3hXCFtY1bOMItkQSpKkSQCFYgkKCOv9Zq54pxKeThjp+GjmJsXRBA2LmgizXTtvrVJLGx2NyAyfTr0+RWw4eZULzgDWvjuPEZHiNu5WoeQBZVgtm4dDab8o/EmKfbw7LuuT6j+VAZY+6t8FaZR6mntvH13NafFjljjqV3Mfv4n1KSeWk+6KXniXEbWHtG7ecIi7sf0Eak9hTsUT5XhjBZKic4NFleMbxazas+fcuqtqAQ8yCCJGWPmnlEzXscEkj/Da0l3ZDntaOYnRLuD+JGBu3BbV3zMYX9mYJ5DtPeO9N5PDMjHhdNIBTRZ1GgH30UceRG9wY06lWzeIFkgW3kfyx+tZn/rENXR+n8p78M7uozeLrSmHRww3AGYfiO1SR8Uic2yCPqvDjuvRSbfh22HJPyz6VGkTqdd4nkKBwyLxC92oPRHju5aVV8ROCo/C7wS2JQC6IGsoZY9zkzD61oODOZj5TQ0AA6Hpvpr8aSWUDJGb3Wb8UuWks276MvmYZVtrcw5AHmAAqzAiW5D6t7CHh2RlN4g7GIIZK4uLZAb5bINa6E731IHTU9TsjMIkvVoqx3Sxc47eONOKDRdNzzARMAzMfy/djppW4bjx+GMf+mq/v63r6qnMrubxOq/S+HvhravsGUNryBE1gHDlJB6K8GqiY7GiB5b6zqVAOkHnBG8VVZ+aGR/4TxzX5FTxR2feGijnFAj9rbFyNjlBP4HTXtFJQ8TjlpuS0Hzq/p+4UjoS3VhWHeL+M3sbiDGGCZAcqLa9YUfvkDMY76Dpzr6liNxcDGDhIOU173MOWz21r06lZ6YyTyVy6jpWv8qJ4cweMfzLOHQjzMudiCuXKTBzcvmOnOdqR4tkcNa5k2S6yy6aCDd6GxsfjQU+MzIosYKB6rT/AA/wBcJZIE3Lr/8AMukEidufIbdq+f8AEs+XNfzkU0aNaNgP5PUq5ghbEKuydz3UtOHyw8pmQnn90mCffYHWKQY0u0UpNL3cGJXQ5D39vrXjhRor0G1DvG4R6n32VIWd+f061xovVGhRIyypGV0I3B3/AN67a4ggg0RqD5rwi0ocV4LfwwuPhGN3DujKUMs1tWGUyh6CQG1/rW2weJ4WcWDNAbI1wcHDQOI2s9PMHS9j0VXNBNFfhatIquyU8LbuJ+0FokKRJa3mUE7ZswKmeh3rZjKge4Qh4sg0A7WhvVG9PJVBjkHvkbeWi3LwZx77ThhcuYVUuqYzZAqtEEMvP8J1G/T59x78Hg5FNp7t+hIP+o9D9fJXmIZJmWdPvor+3jWzqWb0yZAXTY9id451R43E5JJx4jg1uv33TT4QG6DVWdq8rfKwPsf1q+ZIx4thB9EqQRusb+N3FHbE27E+hEDR1didT7KAB7t1rW8DiDYHS9Sa+Ar9/wBAqzNcS8N+KX+DY77WtnDXizLZRjaAYBQcxcl5+YbLGkLO1L8emkwIXZGPQLyA67vUUA2tjduvvS7wmiZwY/pt/f8AROvgjBpiOL3MSotG2tkEC2NEZv2YDafNlV/oRVbC6SHhTYJA4OLzfN1rUkeRJHxtMOAdkl4IIobLQMXwO040UKeoGn+E6VQzcPgkGg5T3GicbM4ea5WvDeHgZ7as3NjOp/Hau4cKONgaRddV46VxNq4ptRqq8UX79vCXXwyq11VkKwLAgfMAAQS2WYHMxTGI2J8zWymmk/f138lxIXBpLd1+acTjGJePQHMsi6KdZGm0A7dK3DoGFzS4W5uxO/bfzG/dUwe7UDY9FeXvDKi0L1rE27qeUXMAgh9P2ZAJg67tGx0qgx/aEjKGPNA5r+YNrf3dfe1q66gXuKJTr8AGPna/Sr/sttvcQtm0tu3LZAACZAECNjqfw+tfPuI8Wxp4y1luJ9R+v6UruHHe02dFxGK7Vn+dNcq83+IIilnIVQJJYgAe5J0FdsDpHBjAST0Gp+C8IoWSsk4h4guWW83zLN3E3GOa4GW6EtrEKkGADJP0rc50Tp2tx8WJ7YGgUOVzSXdXO01PS9fJVULmsJfI4Fx8xt2CZvDPju3fATEFbdzkSYRv5SfkbtPseVUcvC8qPVsbiPQ/wm25EbtOYfMJrw1xZyi5nLAwhIOhOuk679OdJU6ro9lLou7YrKRH3ZMEbtH706GJ6710yXloUvC21IvtmM9VP5xXjzb7QNlSoJWToEPSZnluOX61GAulCxi7xHLUkCROmv168+9dMBOy8KrsZj7eGXPduKvRdGY9lEz9fzpmLFmn0jYXegK4dI1n5jSVb/jV79wJdS39nYhWU7hSfmz7hhvIjb61Y4+Bl4rhLC1we3UGj+lbHauqgfNFIOVxFHzT54H4kfJa1cv27zIxyZbi3G8rQDPB6/qBSntCIjO2aKF0YcBzW0tbz9eW6+nmQpMO+QtLgaOmtmulpkOKHQ1nudOcq9YbHBXDMsgdDqO/f20p3AzI4Jed4Pw6fDr96KOWIubQKz/4kcNGMxua1cUHyUMMGEnO6nWIAAjU6V9D4d7Q48OGHBpc0vcLHT3Qa1oknytU0+C98u9Gh+qROMYZcNfa3ZxIvLlhnt+kGfmTQmR117Vf4Exz4Gy5MPLrYB19HagfDT0SM7PAeWxuvRaX8FMbfYXLYt21w6CWbKcxuE6DNMHQGdNAF60nx2OMcryTzHp0DR/f56qbCc6iK0H6rVazifRQhFCEUIWeeKvhZZxFw3bFzyWYyy5cyE9RBBX8x2FXeLxp8TAyRvMBt0P72lJcRrzbTSj4LwHiVQWxj7RyIUFs2cylcxMNDg8zrE7dBVZknAyJTJ4ZDiQ6w7UEaaaH1o2L6bpmPxWNDb022Rw3w9xWwAhXD3guit5rKY/iJT+h9zSPEuDcMy5DNC50TjqRyhzb8hzCvnXYBSwZM0Y5X04d9imSzwq4loviHQPGi25Kg9CzAFp7Bapp+D4sMZc6Q6ddB9NflZTLcl7nUAlfxg5bA4iCICwddeX0if61B7PxAZ8DnHW9l1mO/wAF48ljVfYFk1M4Twq9ibgt2ULsfwA6sdgKTzuIQYUfiTOrsOpPYD781NDA+Z1NCfeEcJPCsYt9gXw7Ibb3APkbMASwGoUld+/asS7iv/V8bwSama7mDf8AMNdAe4BqutaeVy3H/Dycw/KRXp5p8lCc4HmWmOYZTziJ0MMI0is5ox5Dx/Y+YT240UhboYkg8jPKPfpXF2V6qJTpoDrsZIH/APW/tXK9VB4idr6nC4dfMuuACBsi5gcznZRpAnedJq64SG40jcyc8rG3XdxquVo6769B1ISuTb2mNm5+g7lKfinwfdwoDqC9nYuB8rA5TmHIEiQdtY3rU8D9oo8z/CmPLJZodwTYA8xtXWrHWqzMwXR+8zUUlqtQq1Ofwtn7Tcy7+Xz2jOszp+HeKx3tk0Oxowf837K34Sae70Wr8LsLezDPlOuWIIJE/iNjGhINYfAwIZ3uZI42NgNLHfUFXE0rmgFoVdxHhPEQSLdvDuOT+a6/VkKaewY+9XEfs7hl1yTOA7Bov/5c3/1S7sx9e60X6/2/dVmH8DY4rca/jLNlnMkojXDA2XMxTKo6Ab6zNXr4eFsEbWREtYCACQBru46Gye5NaAVWiUa6c2S7U+X0Uc/Cl799r1/GK2dpY27ep9tYH5/WrXH4tDjwNigj0aKFuv8Aaz8wlZMV0jy57t/JaRwbhNrC2Vs2Vyov4k8yx5k1UzzvneXyGyU0xgYKap1QrpFCEUIRQhQ+KcUtYdM95wizA3JZjsqqJZmPQAmu2Mc+66ansB3J2A8yvCQEsK4YkhWUT6cwAMbgwCY+sHTYVgssMZkOMLrFk2LG/wAvmFbR2WDmCnWuKXVEBgf5hP5gj85puPjOSxtGj6j+CFG7GYT2VZxzibrae6Q1xlBKqOvQAbVG2STiGSyKWQNDjVnRrfP+LOp0tdECFhc0XXzKpfFBP/DbujaW8vqiRBAIJWRGkQY261bcJbXEofUfol8k/wCA/wBCscr6usstp+D2GRcCXAGd7jZjz00A+g1+p618649IX8Te139LWgfEWT8yr/CbWOCOtpkeyrYdwwBBLgg8xmaayRAbCHjRwP38lZC+elhvC+P38HcYWLhyBiMjepDB5j+og96+vScOx+I47H5DfeLWmxobI7/sbCzX4h8EjmsOgJ0Wk8I8XYXFWHuXIs3LS5rik6FZ3X94TAjeSOonE8R9n58aVrIxzcxppHU9j2PXtVnoatoM1kjSTpW6RvEPjW7eZhZm1b2/jI7nl7D8TWm4Z7L4+OA/I993b+kfDr8fkq/I4i9+keg+qf8A4P4dRgi/33uMWPPTQf6/U9az3H383E3NOzGtDR2FWa+JT2GKgB73aY3sq2HcMAQS4IPMZmrJEBsIeNHA/fyViL56X52xCBXYDYMQPYGK+14sjpIGPduWgn1ItZKZobI5o6Epw+Fv/U3dJ/Zdz99eQGtZf2x/9PH/ALv2KsuE/nd6LQbOOJxLWyr/AChs5iM0kQpU6RoRJnfpWCyYSyJk4eAb5a6jSw4eXS+6u2OtxbXnfT0V4nFboESp7lZP5ED8QalZxrJa2jR8yP4IXJxWEqLeus5liSe/9OQ+lV+Rkyzm5Df6fJSsY1mwU3gPGLIYWGJS80sFcZc38jaqxAGoBkbkCtfwmJoxAYnBwG9dCe43HYEij0VfkE+J7wrsmGnlCihCKEIoQo3EeIWrFs3L1xbaDdmMD27nsNa7jjdI7lYLK8JAFlZX4f4seI8QvYlwYtDLh0P3EYkEgcnIUEn+KNgK49rGvw8GHGZ/5CS49y2qHpZv4WveHuEsr3n+mq+PVOq4Xqa+fhituZfVwLMfQJ67CPxpnHwJsi/DGg6lcuma3dQcWpGZDodiNJkzHXp+lcjHMbnCQat6L3nsDl6pX8X228i+8qENrRQASWLguzEiQF0AjeRPKtFwaSL8VDQPM59k9AANgO5Nkk9KA6pPKDvDfroBskDgnhfFYsFrFksoMFiQonoCSJPtW9zeMYmI/kkd73YAk/GtviqGHEklFjZN3gW9f4fjBhcShQXdVmCMwHIjQyND9OtZL2g/D50Q4jiOsx0142NHawfPTzB8la4QfEfAkG+o/dMHjbjTYfC5Uk3LjsqAamS52A/uYHOs7wfAGdlBkhqNo5nHamj+dk9kzeDGXDc6D1Wet4GxwTP5B2mAyFv8MzPbevorfarhZfyB9edGv0/ZUR4dkVdfVLxEaGtE1wcARqCkCCDRVvwXwvisWC1i0WUGCxIUT0BJ1PtVXm8axMN/hyOPN2AJI9a2+KYhxJZRzAaeabfAt6/gMYMLiEKC7qswRmA5EaGRofp1rH+0Jx86IcRxHWY6a8bGjtYPnp5g+StsEPiPgSDfUfur/wAbcaaxhcqSbl12VANTJc7Af3MDnWc4PgDNygyQ1G0czjtTR/O3onsmbwYy5u50Hqs8fwLjgmfyDtMBkLf4Zme29fQm+1PDC/kD686Nfp+yojw7Iq6+q6+A7Tm7fVTlY2iASoIzZ1gMCNj8siCJ01pf2mliEcDnjmaXbA7gtOoP1HTvopeGtdzPA0NfutQtenkBAOg1EiXYDTYSQD2FfOZGMf7reg0KvgSNSrO3gXK5gpy9dNusb0M4ZkPi8UDTfzpeGdgdyr6MKOtKci75lR+MMCDg7pbdFNxGBgq6DMpB3DSNx1q24BPJj8ShLP6nBhHdriAQf19QFBlgOhd5An4hWPw48YrjLC27rr9qT0spIBcDZ1HORvGxB0Ait7xLBOPIS0e4fp5KpgmEjfNOdVinRQhFCFkHH3+34l7jZ7iWmuWrdjKQnmKWy6mAxYLmMEkSAdhPebnz4IGOymc3I4vGruU72BZFE0NNasbmvIoWS++dasVsLSDwDEYixeL2M2a38+X1DLmCmQPmWY/I9613EBg5GOI8yuV+16a1YIPQ/wDGuyqoRMx5dFuN1tHhvjQxVhXylX0lCDz2Kzurawex6Gvk3E+Fuw8owscHgk8pFG63B7OH9Q6elLRQTiSPmIr7+6V5fxXlJkX5vvHuek9P0j6MZOYMGIQRfm6n7+6XjI/FdzO2S87kmTJJGu5OsHT2OlVjpNeZ2pdufvt+3ZMAdB0VN4tH/wDhxH8o/wB/Ygg/UdKtOBgx58QOxcK8/sKDL1hd6FTeHcVSzwvDNaIVBaBY7wQPXMbtmme80pxQ5D810AvnLyPUk6fCqryXWMI/CDzsB9FSca4ymLwQvo0thr1twYgxnCkEezT9BTmHi5eJluxMkUZI3t72C0kG/wDcB6LiR8UjBJGdAR+v8Kdi8rcUts3y4excu67S10qP1JntSkLzFwyUj/yPY34NBcfqWqRzeaZo7An56fypfAPFC4m4QjZgDBGWImYI6jSk83huZgln4lnLzajb9v3UkU0UwPhm6WZ+OmQ8RxHlxGYTG2fKM3/lM95r6t7MCQcMi8Tzr/bZr6beVLNcQLfxDq+ytO4dxVLPC8M1ohUFoFjvBA9cxu2aZ7zXzXipyX5roBfOXkepJ0+FVXSloMYR+EHnYD6Kk43xhMXghiEaWw1628xBjOFII9mn6Cm8PFy8TLfiZIoyRvb3u2kg3/uHwXEj4pGCSM6Aj9dfop2LytxS2zfLh7Fy7rtLXSg/qZ7UpC8xcMlI/wDI9jfg0Fx+pau3N5pmg9AT89P5UvgHihcTcIRswBgjLETMEdRpSebw3MwSz8Szl5hY2/b9CpY5opQfDN0qLhhQ8axhtRGTUjbPChv/AD/OTWlyfEbwXGEm5Lq9Na+m3wSEXKcp9dgmnlpz/Qfhq2n4nrWavwxRGp3+/r8vNWG6tuE8RZNJJXTQ9wDv1Ex9PrTkHEX40nhu1Z26j/jt8qUT4Q8cw3UnFZVlpAQjMDsANyO0a+wrniGNUofGLa/UV3PT47heRP0o7hZH428R38Sblu0lxLFvV5UqTqIZ52GoIXuCe2+9n+GYPDwySV7XTvuqINdCG1dkahzumoHW6bNnmmtrQQwb9L++yrvC3CDcsl4ZHF0eTdSS2ZVLMoCnNIAzaAnpXXG+LS4eY0MNt5TzNI01NA2dN9Nx56ajrDxmyRG9DehG62/wdxj7VhFuE5iGZCxGUtkYqGK/dLCGI5EkUjkROjcA4USAaBsCxdA9aOl9d1Mx1j5j5K7qBdooQsK8c8Dxli1f8wxhPtLG2sqcxfOwbTWANIJGp251qeH/AIOScStb/ilgBOulAD0s9x069FXZHitYQT7t/qlrwbdC4y1qwLMEGUgasQADmBGUzB6bjUVJxvDdl4T421Y194E1WtitbA277HQlcYcojmBN9tFrPhbPaxUtZupc+zZbquJtrcDqVFtxIK+q6dCdxzmsVNMzAx3Ruc11PJZVcxB35huNm6kb3V6K3a0yvDgCNNe2nb6qyxj66nmATtu2v1M1iwfFm9/qdVZgcrdFEwxBI2MawOWkwY+6QTryIJ1p2LVwDm6DWu1b/DTX6ecbttCoHizDRwy+f/r/AEyj8dKc4TrxWHydX6/uock//jv9FkeD4xet2ntK/wCyecyEArqIkTse4ivpeXwfFy5WzPFPbRDhodNR5H4grPRZckTS0bHoU3+AMTZOGv22wouZRnuuzelln0qR10MDbQmsl7W/iYMpk4kFHRo6t71697vWuitOGeG+Msr17FNXEMVaRLzvg1bJb/aAPLNazGRruoMkg9zWXw5JppWQRua23CugDtKOg0Owv0VjK1rWl5s6fRZTguMXLGfyD5efmNWC6wAxEjQ7iDX1XI4NBlujfl++WCuwvqaHftdeSzTMt8QcItAT8fRRLWHdw7BSQgljvAJiTTs2VFA+OJxovPKB6C/4HqQomxvkDnDpqVKwnF71u09pX/ZvOZCARqIkTse4ilc3g+LlytmeKe2iHDQ6ajyPxBUkOXJE0sGx6FN3gHE2Thr6NhRcyjPddm9LLPpUjroYG2hNY/2t/EwZTJhIKOjR1b3+fe71rorXhnhvjLK9exTRxHFWkS874NWyW/2gDyzWsxka7qDJIPc1l8OSaaVkEbmttwroA7SjoNDsL9FYyta1pebOn0WUYLjF2x5nkHy853GrBdYAY6jQ7iDX1TK4PBlmN+X75YK7C+pod+115LNx5b4g4R6An4+iafhKmbFXf/y1/wAa1nvbVo/CxAf5v2Ke4S7/ABHE9lotyzlkQNCNTt8gGv8ACAJjqSOU1jCbjD61u/np+oNfXztxvS8Yd9dDMyd99jOnPXfn9KTnb7geRRuvv6qRp1pSeO3C2AvW8rMHABCDM2UuBcyiDrlzEabzV9wHiLYnBjyLFlpdo3m3AJ6Dm6pPKhsEj41vXl8Fnnj1yuHhkuotx5tZyJdVVMz3B8wOY7GJ0JGlan2f4U5mSMi2GgboflLiaDSPd21JF9QDRVfnZAMfJrqdPOu/VLPg3DX3xiLhWCXyGyMYjS2zEGQRqARrpqK1OezHfjOGQLZpfz3Hoq6AvEg5DRW7eAeGXcPglW+IvM7vcEg+pnPMEjaNqymc+J0tQ/kaGtHoAArSIODfe31PzTHSakRQhVfifgy4vC3LDaZh6T+641U+0xPUSKZxMg48zZB0+o6j5KOWMSNLSsI8E8AuXsYpghLThnbplIOWf3iYH1mr/wBoeJxYWE837zwQ0ddRV+gGt96CQwsd0ko00adfh0W1gV8bJvUrTqpuIC5YgnX0ysgAEkFY9QJneeQ7GmGDw26bnXojdcnulZI0mZ0iZEHcCZGm35wR6yZ7ToelfAoLQVX+IMaLvC8VDBsqwYEQfSTInqTVjwj/APZwnu6/1S2V/wBl3osWr683dZZNfgniLNfsYUZVtPdm4Y1cwSAx6aBYHU9TOP8AaXhDXxSZr3FzxQaNmtBIG2+lk2TvrStuH5RDmxAUNb7nRNfj/iL4Y2rlsjMzXEZWEhkzt8w5jl9TWW9n+FxZ+TJDLYAbYI0IIIHmNdfkrHNyXQRhze9UfRZxw3BnEYlLSAL5jgDchQTrvqQB+lfS8rJOBhOlkPOWN32s7C/U1dfJZ+OMTTBo0BPyW44Hw1Yw1u3ZtoIckOW9Rf0MPXO+50212r5VxCfJyZmyTPt5+AbtQHb7O60cLGRtLWjRZh8RfDaYS8rWhFu5Pp3ysNwOx5VuPZbjE+WH4+QbcyqPUjbXzHfrffU1HEcVkdSM2K5eCuIM1+xhfStp7suY1cgEgMemgWB36mYvaXhDXxSZr3FzxQaNmtBIG2+lk2TvrS74flkObE0UNb7nRNPxA4k+GNq5bIzM1xGVhIZM7fMOY5fU1lvZ/hcWfkyQy2AG2CNCCCB5jXX5Kxzcl0EYc3vVfBZZdYEkgZQToBOnYTrFfVo2OZGGvdzEddr8z591mnkFxIFJ6+D3/VXv/wAv861jvbT/ANNH/u/Yqz4V+d3onm1xPzC2RgwJEwNJXpO8GYPf2rDeK5jOQbGvpr+pV2Ggm11NsEQR1+4TBPMSIDanXU671wJSNTquuVWeAaU5yCRrvvInuQQfrUD2BhobIu0o/E/gb37KXLYLG0TKjcq0agcyCo+h7VsfY7ikeNO7HlNCSqJ2Dhenld/MBVfE8d0jA9u4/RePglwIRcxbbg+WnbQFj+YA/wC7rWu47kEcuOPU/oB+/wAkhhR7vPotYrNp9FCEUIRQhQMVg7a2/SgUKDlC+kST0WNzFKZ8cckZfKOblBO5UkRINN6quUaVjVYKrxKZWIOxIynM0EkxlCjTT35z1ploDwK3C8ulDuhTO2hgxGmknboPf35UcjhrS6sL74m4SLfB8SwCglMxA5/KNe+hrUcL4eBkQSXqHA+oP8KuyZbY8eSwqvo4WdXu1cKsGUkMpBBG4IMgjvNeyxslYY3iwRRHkV61xaQ4bhWHHON3cXcD3SJAgACBqZJ9yST/ALVW8J4RDw5jmx6lxsk7+Q+A+tlMZOU6cgu6LzwLH+RibV6JCMCR22P5E1JxfDdmYUkDdyNPUaj6hc4soima87Lflxy3VsXFMgmQeoKNXx585tpcPebdjz0WoDN66rLfirxdbt5LSmcklj3O39+1bT2KxJCZcx+zvdHnrZP6D5qq4tKAGxDff+EjW7hVgykhlIII3BBkEd5rdyxMlYY3iwRRHkVTNcWkOG4U7jvG7uLuB7pEgQANAJMk+5JJ/wBqreFcIh4cxzY9S42Sd/IfAfWymMnKdORzdFWmrNyWWhfBaxnxl4TA8nX2zrtWY9pMUZEcYdsHX66bKx4e/lLj5J2xfD1tXWUBRrOm2omY5bnTlG+tfP8ANhLJiB6+WvT7+CvYnW216RwBpHOIkSRuJXn2gfWlxG4b6KSwrXC2sqwd5JOpO56nUwIE9qXkdzOJXgU3AWVZ/VJIhhqeRH/r86t+ERRSE8zdW0Qdf+FBO5w2O6tLNhVnKqrmOYwAJY8zG503rSFxO6TXSvEIoQihCKELzdQMpB2Ig1y5oc0tOxXoNG1V/wDDGIMsBHyxzPInt2/s0kfBq5uZ3cD+T/CZORtQS9/xJLohWRsrCQrK2oOo0JFUkkU2NKBkMLdeoIv0vceiaaWvbbDa4ZiqkqJYKYG2bKCNZ1/hAPOeW7EIYJGl7tHGr8juT+/fZcuuqA2XfxFjRd4HiGG3lCJ0OUhWEjcGDz6Vs+Fl3jMa/drq020NWFV5IHKSOotYDW3VGvtSAoTL8P8AgC4zF5Lh/ZopdwNCwBACzykn8Aao/aDiL8PGHhmnONX2FWT69B630TuDAJX+9sFpuK4Jw5wbP2a2vIMqhSD2YCZ/vWvmbePZLJOZkj7HdxI+IOivzhMLaLR8gqvwpdaxYv2HMnC3XUHqnlsympON8s07ciMV4zQ6v9V8rh/8h9V5iW1vIf6TXw3H0KjeE+C4c2BisVbW5dvkuA4zhVJMQDptrPcCmuM8Vlx5BhY7y2OKm6GrI3JrzvyUeNjNkBleLLtdfp9FH8f+GcP9kOJw6LbKEZgoyqylgvy7BgTOnftVh7L8dyTlNxpXl7X3VmyDV7710r4pfiGGzwy9oohZlX0tUCKjJ1QtI+Bn/WXz/wDT/nWqXjX/AG2+pT2FuU54riHm3rgghRl9XIllkAfvALEnuI1mvnvECHAFztXEiuwaaHN6m67V2V7DpsNv37Is3AhzGBlkGeUACPy1jTSqeV1ARjU3+vT77pgC9VbcGy4lGuI6kKcq5WBGYb5oJ7d+fvbYvCZHROM7SwnawQfWj32S0k7Q4cptXGAwpSS0Zj05Af3+nSrTh+H+GYeb8x3UEsnOdFLp9RIoQihCKEKFiOK2kJBb1DcAEn9KVlzYIjT3aqRsTnagKj454uNnDvdt4d7hA2B2HNniYQdRO423EvCZ48/J8AHl0uz+nqen2FxktMMfPukfw98Q8RiHupevKjuIsotkspYyD8nrEaHU9Tyq74zhnDY2SGPmaNXkuAND1oa6/wAapTEm8UkONE7aJeaz9kxdq9ahbDFVkXM2h3zbbj1cxI5RAhbku41w2fEyBzTNBcPd5dRq3l1Ot+6dtD6rp0YxMhkrNGk0df1/VaGH02JgDTqQIAU/xf6185hLJgDdUNfv+38K9dbV5wKLisK6K+mIS4JP3S6GAemR4H0UVp8V34XMaxwDXM0dWzqPukeo1vqPKkhIPEjJGoO3l3+qw+9ZZGZHBVlJVgdwwMEHuDpX0hrg4Bw2KzrgQaK8V2DS5Vv4X442DxK3lGYQVddsyGJHvoD9KrOM8LHEcYxXThqD57a+RGhTOJkeBJzdOqusZxhsTj7P2a8UViABcJRQZJOcbHTTSZ2GtZLG4HFg8NyPx8VkahwomtAC07ijqbA03sK1kzHS5Efgu07fz6p4xHBnZsUwvWR9oVR8zelhaNvMfTruDy2rMty4OWAE34ZPxHMHV5de+6f8N/v0PzfxSVfHq3rCYUJfRUVBbAtuZlFAkiAcvbWOe4rQ+z0WFmS5DpI/EebdqNACdhegcT108qopHNfNE1gaeUbffkoPivxct7DjDWQchOa45EZiDICjksgGTzFWHs37MS4coycmg4XTQbq9LJ226C1BxDiDZW8ke3dJ1bYlU6+Vwhah8KOHlMNexDaC6y206lUzFiO2cqvupFZP2myG8ojvbf49B8P1Vtw6Mj3lf4TFKTcCkt5bkFjtLHOVHM+WGH4RyrF50ANS0GhwsAf5R7oJHnV7632VvE7du9afHdLXjy87+Vh7fzOZKyBooAGbXbQn6dqvvZJsLXz8SlHuxgNaavU7151Q/wDd5pLiZcQzHadXan0H7fwpPDeLDh2EuhLotllEQrXs2ICzGYjKuZSuhA2J0A1chzcvieS0cnMLvWm1GTppdmjze9r23Uboo8ePevrr90rTwH8QsRiGNu/YNyBPmoMoXp5g2AOoBEex1Is+N4UOFAchh/8Ab1Pp6dfLr0S+HM6Z/IR8U82OPWz80oR1Ej8Ry94rLxcUgfuaPmrB0DwrKzdDKGUyDsafa4OAc3YqIijRXuul4ihCXsbwNjeLI3pdpI/cJHqPcGJgcydxVNl8NMkvOw6Hfy8/vr9GY5wG0Vc4TBpbXKo9+/vVpDCyFvKwV99VA5xcbKwDx9hbeGx7rh7d6wVMiSBrOjWsuoQ6xqTy0iBusInJxf8AHIeDptfwdfX4fPdUs/8Ahy+5ofvZVPBOCtic7C4AysvzAmcxMsW7fXUjbekeJcXZwwxt5LBB2IFVsK89hsAB8FNBiuyQSSr7gOJY3nwatdvD0Mty3H7JrXqLAMSPKEkHXWBAkgVWZsQlxxxARNjJDw5p/ra7uQAeatRp130tNQEteYS4uAqj2I/ZaQcqQoUZgeUfKTJ0nRiZJ/m121wkhMbRe4rzsEaH1aRp5Urgan7+9UkfEXhSXj9otqVuwBcXfzCBGeRs23vHXfUcK9pI2OEMv5O/Y/x+ircrh5cOZu6zu5bKkqwII3BEEe4Nbhrg4czTYKpCCDRXmuwaXi74Gyr3FV3CKT6nP3V5kDmY2HWKWzsh0MDnRsL3bBoF2T38u5PRTQMD3gE0O61rhlq1ibL3LSAWz+ytSo2t231676f9tfGcyHIxpXMn/ONSL2ujWmm2undauJ7HtBZskLxliLN51vWiFeMl21EEOumYaQQRoY6DrX0P2Wbk40fgTs913vNeNQQdaJ6dxfcqj4l4bzzsOo0I+/2S3WtLlVL5XKFc8A4G1+6nmZktHUvlOqj9zrJ0nYa9Iqj4vxuLBZyj3nnYdvM/xufqnsXDdMbOgWxWr1sKqrayWUUKEEGFUCApJ3nNrvJ56z8/yc0ZMwe749++nqr1kXhtoJe8Y3jYQ4hUdhkZBkK+Xbe7Km48eosQIHKZBgkVdcFxTkvdA7lAJY512SWjUMb0q7v9DSVypPDbziyRYHr3KSv+Bm/a877QGXIWaQzMGVZytqTE+md9RpvGidx1uLN+DGPyU4AAENaWk/mGg6akeuvdBuEZG+KX3p6m+yo7N8lQrM5QGcmY5RO5A2BI5xWlZBGHmRrRznS63rYE70OyrnPcQGk6L9F+BuHWrWBti3Ze0HGZluxnJOkvGmoAjbSNBtWM4jK+Wd3O4OrTTb4ffxO6uIWBrAGil64jwM5gbMAHlyU9fbsNRyisxl8L53gxaA7+Xn/ZPRz0PeVtw7CC1aW2DOUak8zuT9SSatooxEwMHRQOdzG1JqRcooQihCKEKt45wHD4tMmIthwNjqGX+VhqP0POmMfKlx3c0bq++oXD42vFOCpcH4EtWrYtW799bYueZl/ZGW3gk29V207DWo8l0eTM6aZgc4t5evarGu9f8LqMGNoa00ArvhnA7GHVxZtKpckuYksTPzHcjU6bDYRXjpHOa1pOjRQHYffz6oAAJPdLAt+kDtMEk76yZ0HPlNYycU8jt9+qtGbKPiMPm06x/f6d9RUAXSmNwbBYy2q4iyC0aXNVaf5gFMdtte+uu4bxLwmtZE4j6gn9FWzwcxJcLVFifg9h3k2MXcUfxBLkdvTlrQs4zJ/U0H6JF2Gzpol3jvwlxVlc1h1xAG4A8t/opJB/xT2NOQ8XicaeOX6qF+G4flNr54W8VLhcJcw99WS5ZZmVWBBOZWGUg6hgxB15HtWZ4/wSbLy2yY+rZKs9GkCrPlQv1BG5CewspsUfLJoW/VUvh/wZjMexuJbyoxJN25KoZM+nct9AR3Fas5OPhRthBvlAFegrVV/gyTOLzpeqdcN8Fx/8mMJ6hbUfmXP6Ui7jTv6WfX/hTDCHUq74b4A4bhYcqcS/LzGDif5FAUj3BquyuMS8upodh92mI8Rl6D5r1jlV7uZRAGw6SdhIG5rFZsjZJC5v2VbRNIbRXtEG/wCfQHY9Y7gjvOppPZSq98P4cFLoYBlYgMD6p9I0M7rlI0PfrWm4XYivz9EhkfmpcV8H2UZGsM9gIWIS3kyktMyGUmNdACAOUVYTNjnL3StDnOq3G702rWttNlC0ltBp0HT1XDgvgDB4e55uQ3bmYsGukGCTMhQAoIOxiRT7+IzuiEINNAAodgK1O/rqoBAwOL61TTSKmRQhFCEUIRQhFCEUIRQhFCEUIVPxDg5ZiyEepszKdJOULuPYHblvyqty+Hic8wOqnjm5dFWXOEXuaSOeVwDmmdP4ScsagwvKdEhw17DdXvsR+/35KXxwVwKZgpYQNgQBM/yg6ac9T01monMc4B5FX/UBev8AqA267fNdAgaD5fwu9u+wYMnpiQzCSvac0x7e2x0qVk7ozzgUNQSLLfWt/vr05LAdD/dWOH4wx0yhyNZByyOuo/09qfjzS73Q3mI7du+tfJQuiA1ukp+In8+7bdrNlzbeZuWwxyyYWf3ecHmO1Kf9byIyREaB+9dVL+EYaLt0z4HjbZCSkgc5AgctANt/686ng4gXR87m7bkVp8Lv6Lh8NGgVwxOOuXNNxOqKNY76fXQnke1QyZb5RyjW60bd1/u21+yumxhuv6/wotxQ8ERJ+VdSN987bHTl9QKVcPE/KN9A0X//AETVfDVSXy7/AD/hehgrl2Sqaj0gyFUaHoTPzTmifxqYYz5bHLsaFVyitfU+tFc84b1/lS7HB7pOuVRO8zpz0G4J21B9oiuo+Em/fOn3S8dkaaK9wmHFtAi7D9SZP5mrljAxoaOiVJs2u1drxFCEUIRQhFCEUIRQhFCEUIRQhFCEUIRQhFCFDv8ADbbTK6mZgkb842n6Uu/Fhfdt3+/srsSOGxVW3BrgHpKjKNMpIntEAD8Y6zSJwJAeZlAjqLBPr0+Oqm8YbHZVN86AbwwznLqGMwCBzJ0GbY5dNIqvfF7pFXXdtEepUwdr/dczb6/X/tZZ/wAw9oquKmX1QQRGsEk6EyBodths2ukR0pnHYSSaBruL+i4eVY4PAPdBKsMnL7oPYZZEDXWPaNasosV8rTRtvoWgnyAOg+dqB0gadtfmrPB8HUSXAzN+6SBp3EE/XoKeiwmCy8C/LSh2H791E6U9FZWrQUQogU41rWimigoiSdSvddLxFCEUIRQhFCEUIRQhFCEUIRQhFCEUIRQhFCEUIRQhFCEUIVHxbCZG8wD9mxHmgEyfXIK9NTOhGpk0hPFyO5x+U6Eep/k9CO5tTMdenXoq2/YSAFuAqywJ0Kqeep9bddpiq+XFxyQQ6ro/BTNkf2Xb7OGfy7bZmac7EFVyZVBABnWInnqYIqdsDB/hRbnc+WmnXuP5C5Lz+Z32UyYewqKFUQB3J3MmSdSZ5mrZjAwU1LEk6ldK6XiKEIoQihCKEIoQihCKEIoQihCKEIoQihCKEIoQihCKEIoQihCKEKv43fy2j/Fp+P8ATl9aWy5fDiLlJG3mcAkvHqy+rOFJUSSPvlZEmYPPT29xVcreup/f76Jmyr/gd/LeKTI2nTbKG/VoA7mp8F/JKYvIff33UcwtvMmWrdLIoQihCKEIoQihCKEIoQihCKEIoQihCKEIoQihCKEIoQihCKEIoQihCq+PoTbBHI6+2/8AQD60lxBhfAQFLCaelDHozaoZGxgE6oOfKRA5HbvVNC6R7Sa7fp/wm3AAq44GxuXFJEH72oMHQ7jlpHamcGN5yXOd9/eijmI5AAmur1JooQihCKEIoQihCKEIoQihCKEIoQihCKEIoQihCKEIoQihCKEIoQihC83EDAg7GvCARRQlLiHDUS4QBsc2mkk89OfvPYCqefEDX6OIv7+6TTJCRqEwcIwK20BUatr+Ov49f9qsoIRG3RQPcXFT6nXCKEIoQihCKEIoQihCKEIoQihCKE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8200" name="Picture 8" descr="http://upload.wikimedia.org/wikipedia/commons/9/9d/Louis-F%C3%A9lix_Amiel-Philippe_II_dit_Philippe-Auguste_Roi_de_France_(1165-12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22336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File:Coat of arms of the kings of France (chivalric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9812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1" name="Picture 2" descr="http://www.uncp.edu/home/rwb/capetian_fra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/>
              <a:t>Heirs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63246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Louis IX</a:t>
            </a:r>
            <a:r>
              <a:rPr lang="en-US" altLang="en-US" smtClean="0"/>
              <a:t> – strengthens French government</a:t>
            </a:r>
          </a:p>
          <a:p>
            <a:pPr lvl="1" eaLnBrk="1" hangingPunct="1"/>
            <a:r>
              <a:rPr lang="en-US" altLang="en-US" sz="2800" smtClean="0"/>
              <a:t>Creates an </a:t>
            </a:r>
            <a:r>
              <a:rPr lang="en-US" altLang="en-US" sz="2800" u="sng" smtClean="0"/>
              <a:t>appeals court</a:t>
            </a:r>
          </a:p>
          <a:p>
            <a:pPr eaLnBrk="1" hangingPunct="1"/>
            <a:r>
              <a:rPr lang="en-US" altLang="en-US" smtClean="0"/>
              <a:t>Philip IV – establishes the </a:t>
            </a:r>
            <a:r>
              <a:rPr lang="en-US" altLang="en-US" u="sng" smtClean="0"/>
              <a:t>Estates-General</a:t>
            </a:r>
          </a:p>
          <a:p>
            <a:pPr lvl="1" eaLnBrk="1" hangingPunct="1"/>
            <a:r>
              <a:rPr lang="en-US" altLang="en-US" sz="2800" smtClean="0"/>
              <a:t>Develops b/c of dispute between </a:t>
            </a:r>
            <a:r>
              <a:rPr lang="en-US" altLang="en-US" sz="2800" u="sng" smtClean="0"/>
              <a:t>Pope’s</a:t>
            </a:r>
            <a:r>
              <a:rPr lang="en-US" altLang="en-US" sz="2800" smtClean="0"/>
              <a:t> control of affairs in </a:t>
            </a:r>
            <a:r>
              <a:rPr lang="en-US" altLang="en-US" sz="2800" u="sng" smtClean="0"/>
              <a:t>France</a:t>
            </a:r>
          </a:p>
          <a:p>
            <a:pPr eaLnBrk="1" hangingPunct="1"/>
            <a:r>
              <a:rPr lang="en-US" altLang="en-US" smtClean="0"/>
              <a:t>Efforts strengthen the </a:t>
            </a:r>
            <a:r>
              <a:rPr lang="en-US" altLang="en-US" u="sng" smtClean="0"/>
              <a:t>monarchy</a:t>
            </a:r>
            <a:r>
              <a:rPr lang="en-US" altLang="en-US" smtClean="0"/>
              <a:t> &amp; weaken </a:t>
            </a:r>
            <a:r>
              <a:rPr lang="en-US" altLang="en-US" u="sng" smtClean="0"/>
              <a:t>feudal</a:t>
            </a:r>
            <a:r>
              <a:rPr lang="en-US" altLang="en-US" smtClean="0"/>
              <a:t> ties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5" name="Picture 2" descr="http://www.nndb.com/people/231/000092952/louis-ix-1-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24479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File:Filippoilbell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91452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871</Words>
  <Application>Microsoft Office PowerPoint</Application>
  <PresentationFormat>On-screen Show (4:3)</PresentationFormat>
  <Paragraphs>127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Algerian</vt:lpstr>
      <vt:lpstr>Office Theme</vt:lpstr>
      <vt:lpstr>England &amp; France Develop</vt:lpstr>
      <vt:lpstr>England: Invasions</vt:lpstr>
      <vt:lpstr>Norman Conquest – 1066</vt:lpstr>
      <vt:lpstr>Expansion</vt:lpstr>
      <vt:lpstr>John &amp; The Magna Carta</vt:lpstr>
      <vt:lpstr>Parliament</vt:lpstr>
      <vt:lpstr>France: Capetian Dynasty</vt:lpstr>
      <vt:lpstr>PowerPoint Presentation</vt:lpstr>
      <vt:lpstr>Heirs</vt:lpstr>
      <vt:lpstr>Estates-General</vt:lpstr>
      <vt:lpstr>100 Years’ War &amp; the Plague</vt:lpstr>
      <vt:lpstr>Setting the Stage</vt:lpstr>
      <vt:lpstr>Change in Location</vt:lpstr>
      <vt:lpstr>The Great Schism</vt:lpstr>
      <vt:lpstr>PowerPoint Presentation</vt:lpstr>
      <vt:lpstr>Challenge to the Church</vt:lpstr>
      <vt:lpstr>Plague: Origins</vt:lpstr>
      <vt:lpstr>PowerPoint Presentation</vt:lpstr>
      <vt:lpstr>PowerPoint Presentation</vt:lpstr>
      <vt:lpstr>Plague: Effects</vt:lpstr>
      <vt:lpstr>100 Years’ War</vt:lpstr>
      <vt:lpstr>Change in Warfare</vt:lpstr>
      <vt:lpstr>Joan of Arc</vt:lpstr>
      <vt:lpstr>Impact of the War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14.3 – England &amp; France Develop</dc:title>
  <dc:creator>Cory</dc:creator>
  <cp:lastModifiedBy>Artis Cummings</cp:lastModifiedBy>
  <cp:revision>12</cp:revision>
  <dcterms:created xsi:type="dcterms:W3CDTF">2013-11-16T14:24:48Z</dcterms:created>
  <dcterms:modified xsi:type="dcterms:W3CDTF">2015-12-16T18:30:19Z</dcterms:modified>
</cp:coreProperties>
</file>