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AAB9-E5EC-4E42-B04E-A408C3496B0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95C5-DE7F-46FA-AEB1-2DF439E8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C07E-7039-4A54-88B5-A8C031A19CF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57A2-FA0F-4FF3-B39B-5D2610BB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9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CF84-D4F3-479B-AAC0-0C9D8B5BCBC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57B8-75AC-4BE6-981F-1DC14FB3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D2A0-211A-48E5-B1DA-96D2FD113A9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7E8C-6C64-4E69-9510-86F5C122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C236-241F-40B1-ADBF-D2A9BAFB799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5BC-AA18-4A03-A6A5-9A174A4D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E8D6-1F16-4557-BF3E-824C4AE63D0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5621-0F03-4033-B57F-08337B44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6B27-3EFE-4DA5-A253-4FEA1A96395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6763-2121-4B03-A177-DF90E975A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4360-95FF-482F-BBF8-03FD5303062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8A61-CACC-4C0B-B39E-8DEF2FC66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1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8F79-0185-460E-989D-3F46B20C91B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70A7-05B8-4664-BCC8-DE377E14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DE4C-98F5-472E-AC23-15EB735849F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92B4-5BCF-4795-9F51-B72D18445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A334-2584-4C79-9BF9-9C9D275379C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6528-F7CD-4F2D-884C-DC1DF64F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E574C-8508-400E-9892-39EC867E7D8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4A729-885E-4FF7-9C8C-C35D218B6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ursesite.uhcl.edu/HSH/Whitec/ximages/mapsglobes/northam/colonialnort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Europeans </a:t>
            </a:r>
            <a:r>
              <a:rPr lang="en-US" altLang="en-US" dirty="0" smtClean="0"/>
              <a:t>Settle North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Struggles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Dutch Threat: Splits British colonies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1664</a:t>
            </a:r>
            <a:r>
              <a:rPr lang="en-US" dirty="0" smtClean="0"/>
              <a:t>: English (Duke of York) surrounds Dutch; surrender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Renamed </a:t>
            </a:r>
            <a:r>
              <a:rPr lang="en-US" u="sng" dirty="0" smtClean="0"/>
              <a:t>New York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Atlantic coast opened for British colonization = leads to </a:t>
            </a:r>
            <a:r>
              <a:rPr lang="en-US" u="sng" dirty="0" smtClean="0"/>
              <a:t>13 Colonies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British push west = contact w/ New France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1754: </a:t>
            </a:r>
            <a:r>
              <a:rPr lang="en-US" u="sng" dirty="0" smtClean="0"/>
              <a:t>French &amp; Indian War</a:t>
            </a:r>
            <a:r>
              <a:rPr lang="en-US" dirty="0" smtClean="0"/>
              <a:t> erupts over claims in the Ohio Valley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Larger Conflict: 7 Years’ War (Europe)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1763: French lose; </a:t>
            </a:r>
            <a:r>
              <a:rPr lang="en-US" u="sng" dirty="0" smtClean="0"/>
              <a:t>surrender</a:t>
            </a:r>
            <a:r>
              <a:rPr lang="en-US" dirty="0" smtClean="0"/>
              <a:t> all American holdings</a:t>
            </a:r>
          </a:p>
        </p:txBody>
      </p:sp>
      <p:pic>
        <p:nvPicPr>
          <p:cNvPr id="11269" name="Picture 6" descr="http://www.nebraskastudies.org/0300/media/0301_011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343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www3.gettysburg.edu/~tshannon/hist106web/site5/bushy_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6576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3" name="Picture 2" descr="http://images.classwell.com/mcd_xhtml_ebooks/2005_world_history/images/mcd_awh2005_0618376798_p564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Native Americans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324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Positive</a:t>
            </a:r>
            <a:r>
              <a:rPr lang="en-US" altLang="en-US" smtClean="0"/>
              <a:t> relations w/ French &amp; Dutch</a:t>
            </a:r>
          </a:p>
          <a:p>
            <a:pPr lvl="1" eaLnBrk="1" hangingPunct="1"/>
            <a:r>
              <a:rPr lang="en-US" altLang="en-US" smtClean="0"/>
              <a:t>Trade </a:t>
            </a:r>
            <a:r>
              <a:rPr lang="en-US" altLang="en-US" u="sng" smtClean="0"/>
              <a:t>furs</a:t>
            </a:r>
            <a:r>
              <a:rPr lang="en-US" altLang="en-US" smtClean="0"/>
              <a:t> for goods (guns, beads, etc)</a:t>
            </a:r>
          </a:p>
          <a:p>
            <a:pPr eaLnBrk="1" hangingPunct="1"/>
            <a:r>
              <a:rPr lang="en-US" altLang="en-US" smtClean="0"/>
              <a:t>Strained relations w/ </a:t>
            </a:r>
            <a:r>
              <a:rPr lang="en-US" altLang="en-US" u="sng" smtClean="0"/>
              <a:t>English</a:t>
            </a:r>
            <a:r>
              <a:rPr lang="en-US" altLang="en-US" smtClean="0"/>
              <a:t> over land &amp; religion</a:t>
            </a:r>
          </a:p>
          <a:p>
            <a:pPr eaLnBrk="1" hangingPunct="1"/>
            <a:r>
              <a:rPr lang="en-US" altLang="en-US" smtClean="0"/>
              <a:t>Difference: Goal to </a:t>
            </a:r>
            <a:r>
              <a:rPr lang="en-US" altLang="en-US" u="sng" smtClean="0"/>
              <a:t>populate</a:t>
            </a:r>
            <a:r>
              <a:rPr lang="en-US" altLang="en-US" smtClean="0"/>
              <a:t> colonies</a:t>
            </a:r>
          </a:p>
          <a:p>
            <a:pPr eaLnBrk="1" hangingPunct="1"/>
            <a:r>
              <a:rPr lang="en-US" altLang="en-US" smtClean="0"/>
              <a:t>Push natives off land</a:t>
            </a:r>
          </a:p>
          <a:p>
            <a:pPr eaLnBrk="1" hangingPunct="1"/>
            <a:r>
              <a:rPr lang="en-US" altLang="en-US" smtClean="0"/>
              <a:t>Considers Native Americans </a:t>
            </a:r>
            <a:r>
              <a:rPr lang="en-US" altLang="en-US" u="sng" smtClean="0"/>
              <a:t>heathens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7" name="Picture 6" descr="http://upload.wikimedia.org/wikipedia/commons/7/74/Fur_traders_in_canada_1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495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://www.trackofthewolf.com/imgPart/french-type-d-trade-gun-parts-lis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495800"/>
            <a:ext cx="46720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1" name="Picture 2" descr="http://globerove.com/wp-content/uploads/2010/03/french-indian-war-ca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Conflicts &amp; Disease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343400" cy="61722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Hostility</a:t>
            </a:r>
            <a:r>
              <a:rPr lang="en-US" altLang="en-US" smtClean="0"/>
              <a:t> = Warfare</a:t>
            </a:r>
          </a:p>
          <a:p>
            <a:pPr eaLnBrk="1" hangingPunct="1"/>
            <a:r>
              <a:rPr lang="en-US" altLang="en-US" smtClean="0"/>
              <a:t>1622: Powhatan attack Jamestown</a:t>
            </a:r>
          </a:p>
          <a:p>
            <a:pPr eaLnBrk="1" hangingPunct="1"/>
            <a:r>
              <a:rPr lang="en-US" altLang="en-US" smtClean="0"/>
              <a:t>1675-6: King Philip’s War</a:t>
            </a:r>
          </a:p>
          <a:p>
            <a:pPr lvl="1" eaLnBrk="1" hangingPunct="1"/>
            <a:r>
              <a:rPr lang="en-US" altLang="en-US" sz="2800" u="sng" smtClean="0"/>
              <a:t>Metacom</a:t>
            </a:r>
            <a:r>
              <a:rPr lang="en-US" altLang="en-US" sz="2800" smtClean="0"/>
              <a:t> attack colonies in Massachusetts (defeated)</a:t>
            </a:r>
          </a:p>
          <a:p>
            <a:pPr eaLnBrk="1" hangingPunct="1"/>
            <a:r>
              <a:rPr lang="en-US" altLang="en-US" u="sng" smtClean="0"/>
              <a:t>Disease</a:t>
            </a:r>
            <a:r>
              <a:rPr lang="en-US" altLang="en-US" smtClean="0"/>
              <a:t> decimates Native Americans = severe shortage of </a:t>
            </a:r>
            <a:r>
              <a:rPr lang="en-US" altLang="en-US" u="sng" smtClean="0"/>
              <a:t>labor</a:t>
            </a:r>
            <a:r>
              <a:rPr lang="en-US" altLang="en-US" smtClean="0"/>
              <a:t> = African </a:t>
            </a:r>
            <a:r>
              <a:rPr lang="en-US" altLang="en-US" u="sng" smtClean="0"/>
              <a:t>slave</a:t>
            </a:r>
            <a:r>
              <a:rPr lang="en-US" altLang="en-US" smtClean="0"/>
              <a:t> trade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5365" name="Picture 6" descr="http://media.web.britannica.com/eb-media/86/93186-004-F64DC4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133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clio.missouristate.edu/lwburt/template/Resources121/1622att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5963"/>
            <a:ext cx="45720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://1.bp.blogspot.com/-OhAfhapch3s/T3aXWBFDk_I/AAAAAAAACV8/RYAzvGsGMhw/s1600/The+New+World+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2743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Competition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altLang="en-US" smtClean="0"/>
              <a:t>France, </a:t>
            </a:r>
            <a:r>
              <a:rPr lang="en-US" altLang="en-US" u="sng" smtClean="0"/>
              <a:t>England</a:t>
            </a:r>
            <a:r>
              <a:rPr lang="en-US" altLang="en-US" smtClean="0"/>
              <a:t>, &amp; the Netherlands </a:t>
            </a:r>
            <a:r>
              <a:rPr lang="en-US" altLang="en-US" u="sng" smtClean="0"/>
              <a:t>ignore</a:t>
            </a:r>
            <a:r>
              <a:rPr lang="en-US" altLang="en-US" smtClean="0"/>
              <a:t> Treaty of Tordesillas between Spain &amp; Portugal = competition</a:t>
            </a:r>
          </a:p>
          <a:p>
            <a:pPr eaLnBrk="1" hangingPunct="1"/>
            <a:r>
              <a:rPr lang="en-US" altLang="en-US" u="sng" smtClean="0"/>
              <a:t>Spain</a:t>
            </a:r>
            <a:r>
              <a:rPr lang="en-US" altLang="en-US" smtClean="0"/>
              <a:t> claims South American route to the </a:t>
            </a:r>
            <a:r>
              <a:rPr lang="en-US" altLang="en-US" u="sng" smtClean="0"/>
              <a:t>Pacific</a:t>
            </a:r>
            <a:r>
              <a:rPr lang="en-US" altLang="en-US" smtClean="0"/>
              <a:t> = race to find another route</a:t>
            </a:r>
          </a:p>
          <a:p>
            <a:pPr eaLnBrk="1" hangingPunct="1"/>
            <a:r>
              <a:rPr lang="en-US" altLang="en-US" smtClean="0"/>
              <a:t>Can’t find another </a:t>
            </a:r>
            <a:r>
              <a:rPr lang="en-US" altLang="en-US" u="sng" smtClean="0"/>
              <a:t>route</a:t>
            </a:r>
            <a:r>
              <a:rPr lang="en-US" altLang="en-US" smtClean="0"/>
              <a:t> = establishment of American colonies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7" name="Picture 8" descr="http://www.nlm.nih.gov/nativevoices/assets/timeline/000/000/219/219_w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514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www.oocities.org/tonyball96/americanhistory/div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06763"/>
            <a:ext cx="44958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New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1524</a:t>
            </a:r>
            <a:r>
              <a:rPr lang="en-US" dirty="0" smtClean="0"/>
              <a:t>: </a:t>
            </a:r>
            <a:r>
              <a:rPr lang="en-US" dirty="0" err="1" smtClean="0"/>
              <a:t>Verrazzano</a:t>
            </a:r>
            <a:r>
              <a:rPr lang="en-US" dirty="0" smtClean="0"/>
              <a:t> discovers NY harbor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1534: Jacques Cartier sails down the </a:t>
            </a:r>
            <a:r>
              <a:rPr lang="en-US" u="sng" dirty="0" smtClean="0"/>
              <a:t>St. Lawrence</a:t>
            </a:r>
            <a:r>
              <a:rPr lang="en-US" dirty="0" smtClean="0"/>
              <a:t> River; founds Montréal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1608: Samuel de Champlain founds </a:t>
            </a:r>
            <a:r>
              <a:rPr lang="en-US" u="sng" dirty="0" smtClean="0"/>
              <a:t>Québec</a:t>
            </a:r>
            <a:r>
              <a:rPr lang="en-US" dirty="0" smtClean="0"/>
              <a:t> = base for </a:t>
            </a:r>
            <a:r>
              <a:rPr lang="en-US" u="sng" dirty="0" smtClean="0"/>
              <a:t>New France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1673: Marquette &amp; Joliet explore the </a:t>
            </a:r>
            <a:r>
              <a:rPr lang="en-US" u="sng" dirty="0" smtClean="0"/>
              <a:t>Great Lakes</a:t>
            </a:r>
            <a:r>
              <a:rPr lang="en-US" dirty="0" smtClean="0"/>
              <a:t> &amp; Mississippi River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 La Salle – claims Mississippi Valley for France = </a:t>
            </a:r>
            <a:r>
              <a:rPr lang="en-US" u="sng" dirty="0" smtClean="0"/>
              <a:t>Louisiana</a:t>
            </a:r>
          </a:p>
        </p:txBody>
      </p:sp>
      <p:pic>
        <p:nvPicPr>
          <p:cNvPr id="4101" name="Picture 6" descr="File:Pavillon LouisXIV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7082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://www.enchantedlearning.com/explorers/gifs/Lasalle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3388"/>
            <a:ext cx="43434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Trading Empire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"/>
            <a:ext cx="4038600" cy="6400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New France = vast, but sparsely </a:t>
            </a:r>
            <a:r>
              <a:rPr lang="en-US" altLang="en-US" sz="3200" u="sng" smtClean="0"/>
              <a:t>populated</a:t>
            </a:r>
          </a:p>
          <a:p>
            <a:pPr eaLnBrk="1" hangingPunct="1"/>
            <a:r>
              <a:rPr lang="en-US" altLang="en-US" sz="3200" smtClean="0"/>
              <a:t>No big desire to </a:t>
            </a:r>
            <a:r>
              <a:rPr lang="en-US" altLang="en-US" sz="3200" u="sng" smtClean="0"/>
              <a:t>settle</a:t>
            </a:r>
            <a:r>
              <a:rPr lang="en-US" altLang="en-US" sz="3200" smtClean="0"/>
              <a:t> towns in America</a:t>
            </a:r>
          </a:p>
          <a:p>
            <a:pPr eaLnBrk="1" hangingPunct="1"/>
            <a:r>
              <a:rPr lang="en-US" altLang="en-US" sz="3200" smtClean="0"/>
              <a:t>Settlers = </a:t>
            </a:r>
            <a:r>
              <a:rPr lang="en-US" altLang="en-US" sz="3200" u="sng" smtClean="0"/>
              <a:t>Priests</a:t>
            </a:r>
            <a:r>
              <a:rPr lang="en-US" altLang="en-US" sz="3200" smtClean="0"/>
              <a:t> &amp; traders</a:t>
            </a:r>
          </a:p>
          <a:p>
            <a:pPr eaLnBrk="1" hangingPunct="1"/>
            <a:r>
              <a:rPr lang="en-US" altLang="en-US" sz="3200" smtClean="0"/>
              <a:t>Huge riches for France = </a:t>
            </a:r>
            <a:r>
              <a:rPr lang="en-US" altLang="en-US" sz="3200" u="sng" smtClean="0"/>
              <a:t>Fur Trade</a:t>
            </a:r>
          </a:p>
          <a:p>
            <a:pPr eaLnBrk="1" hangingPunct="1"/>
            <a:r>
              <a:rPr lang="en-US" altLang="en-US" sz="3200" smtClean="0"/>
              <a:t>Goal: </a:t>
            </a:r>
            <a:r>
              <a:rPr lang="en-US" altLang="en-US" sz="3200" u="sng" smtClean="0"/>
              <a:t>Money</a:t>
            </a:r>
            <a:r>
              <a:rPr lang="en-US" altLang="en-US" sz="3200" smtClean="0"/>
              <a:t>, not occupation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5" name="Picture 6" descr="File:Castor fiber canadensis (Canadian beaver) fur skin (cu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448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www.ameriquefrancaise.org/media-1818/la_salle_f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648200"/>
            <a:ext cx="16462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http://stinsonvirtualclassroom.wikispaces.com/file/view/verrazano_14737_lg.gif/309161980/verrazano_14737_l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819400"/>
            <a:ext cx="1635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New France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France – 1712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Jamestown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400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1607: English settle </a:t>
            </a:r>
            <a:r>
              <a:rPr lang="en-US" altLang="en-US" sz="3200" u="sng" smtClean="0"/>
              <a:t>Jamestown</a:t>
            </a:r>
            <a:r>
              <a:rPr lang="en-US" altLang="en-US" sz="3200" smtClean="0"/>
              <a:t> in Virginia</a:t>
            </a:r>
          </a:p>
          <a:p>
            <a:pPr eaLnBrk="1" hangingPunct="1"/>
            <a:r>
              <a:rPr lang="en-US" altLang="en-US" sz="3200" smtClean="0"/>
              <a:t>Disastrous start: </a:t>
            </a:r>
            <a:r>
              <a:rPr lang="en-US" altLang="en-US" sz="3200" u="sng" smtClean="0"/>
              <a:t>Disease</a:t>
            </a:r>
            <a:r>
              <a:rPr lang="en-US" altLang="en-US" sz="3200" smtClean="0"/>
              <a:t> rampant; food </a:t>
            </a:r>
            <a:r>
              <a:rPr lang="en-US" altLang="en-US" sz="3200" u="sng" smtClean="0"/>
              <a:t>scarce</a:t>
            </a:r>
          </a:p>
          <a:p>
            <a:pPr eaLnBrk="1" hangingPunct="1"/>
            <a:r>
              <a:rPr lang="en-US" altLang="en-US" sz="3200" smtClean="0"/>
              <a:t>1</a:t>
            </a:r>
            <a:r>
              <a:rPr lang="en-US" altLang="en-US" sz="3200" baseline="30000" smtClean="0"/>
              <a:t>st</a:t>
            </a:r>
            <a:r>
              <a:rPr lang="en-US" altLang="en-US" sz="3200" smtClean="0"/>
              <a:t> </a:t>
            </a:r>
            <a:r>
              <a:rPr lang="en-US" altLang="en-US" sz="3200" u="sng" smtClean="0"/>
              <a:t>permanent</a:t>
            </a:r>
            <a:r>
              <a:rPr lang="en-US" altLang="en-US" sz="3200" smtClean="0"/>
              <a:t> English settlement in North America</a:t>
            </a:r>
          </a:p>
          <a:p>
            <a:pPr eaLnBrk="1" hangingPunct="1"/>
            <a:r>
              <a:rPr lang="en-US" altLang="en-US" sz="3200" smtClean="0"/>
              <a:t>Fortunes turn: </a:t>
            </a:r>
            <a:r>
              <a:rPr lang="en-US" altLang="en-US" sz="3200" u="sng" smtClean="0"/>
              <a:t>Tobacco</a:t>
            </a:r>
            <a:r>
              <a:rPr lang="en-US" altLang="en-US" sz="3200" smtClean="0"/>
              <a:t> – profitable cash crop</a:t>
            </a:r>
          </a:p>
        </p:txBody>
      </p:sp>
      <p:pic>
        <p:nvPicPr>
          <p:cNvPr id="7173" name="Picture 6" descr="http://media-3.web.britannica.com/eb-media/80/83680-004-01399C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67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redslime.typepad.com/.a/6a00e551f28d3c8834019b0341370b970d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2719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“New England”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1620: </a:t>
            </a:r>
            <a:r>
              <a:rPr lang="en-US" u="sng" dirty="0" smtClean="0"/>
              <a:t>Pilgrims</a:t>
            </a:r>
            <a:r>
              <a:rPr lang="en-US" dirty="0" smtClean="0"/>
              <a:t> (Mayflower) found Plymouth (MA)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Seek </a:t>
            </a:r>
            <a:r>
              <a:rPr lang="en-US" u="sng" dirty="0" smtClean="0"/>
              <a:t>religious</a:t>
            </a:r>
            <a:r>
              <a:rPr lang="en-US" dirty="0" smtClean="0"/>
              <a:t> freedom; persecuted in England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1628-9: </a:t>
            </a:r>
            <a:r>
              <a:rPr lang="en-US" u="sng" dirty="0" smtClean="0"/>
              <a:t>Puritans</a:t>
            </a:r>
            <a:r>
              <a:rPr lang="en-US" dirty="0" smtClean="0"/>
              <a:t> found Massachusetts Bay Colony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Same reasons, larger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Want to build a </a:t>
            </a:r>
            <a:r>
              <a:rPr lang="en-US" u="sng" dirty="0" smtClean="0"/>
              <a:t>model</a:t>
            </a:r>
            <a:r>
              <a:rPr lang="en-US" dirty="0" smtClean="0"/>
              <a:t> community, set example for 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Succeeds</a:t>
            </a:r>
            <a:r>
              <a:rPr lang="en-US" dirty="0" smtClean="0"/>
              <a:t> b/c several families make-up settlers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8197" name="Picture 6" descr="http://static.squarespace.com/static/50a02efce4b046b42952af27/t/50a867eee4b089e056ee3e98/1353213934352/m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2576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biblescripture.net/Pilgrim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9200"/>
            <a:ext cx="44227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10" descr="data:image/jpeg;base64,/9j/4AAQSkZJRgABAQAAAQABAAD/2wCEAAkGBxQTEhQUExQWFhQXGRobGRcYGB4aGhwfIBwXFhgbHxwfHCggHRomIBwcIjEhJSksLy4uGB80ODMsNygtLisBCgoKBQUFDgUFDisZExkrKysrKysrKysrKysrKysrKysrKysrKysrKysrKysrKysrKysrKysrKysrKysrKysrK//AABEIAPQAzwMBIgACEQEDEQH/xAAcAAABBAMBAAAAAAAAAAAAAAAFAgMEBgABBwj/xABCEAACAQIEBAQEAwYEBQQDAQABAhEDIQAEEjEFIkFRE2FxgQYykaFCscEHFCNS0fBiguHxFSQzcrJDY5KiU5PSFv/EABQBAQAAAAAAAAAAAAAAAAAAAAD/xAAUEQEAAAAAAAAAAAAAAAAAAAAA/9oADAMBAAIRAxEAPwDsgOFBcJwsYBtxjS4cbGhgEnDVRyNhPcde9vPDrYH53P6Pwz3m3nHnbAA+L8W0uV5QYEzIvcAgeWxPe2INAO7oWZQCGABaCTFyNIgiwsek4MDiFCoNTaZIiCLkSJt1E4BfEqLmFU0JVgpKuIKwCbeTCLR0nbAMZXg7K3OEUGQykMzK0wLr6i4PXEXifCirNTGuCCwJJ8NY/wDU21aRBsxvFt8PnijBEpuzsF5iRUgk6ehuCpJiBcXwCz9enTqKJY2gwQIA5twIPzGAdouRgMOWWGZw0XXVqgAwDqAIMWi3TrAOIOUyKsVLAsbQVbqdpAOmZO2++HKGf0oAHUt8xJUoZlm/ibTp3gRM9gZaHFahC86ljpKkqJg/ilWHWxXe5O4jAP5vLgOQ7CqLgaLsSumdgGLAWvM9NsQF4KrkvqYUyZkAWHmD17d8TEYhWHiBtpEEW1MylQUBFwIkxzDErhFdpZuUMALsBsflCgWBuLid/PAV7iPCP3dhLrNzBIJEECCJ3gjrtiF4JaSQQJA23HkJv+WLPxzhgqOlTUiwFBVtTdwSCe295NsC81kyYKrLaflWAwiygsXgkiTK9cAISgGbltESGPeAP7OMqUmTdGEHcW64m5miaLS6nlBB7iZEdZNzebRthp+JNWa823v9yYNv6YAcauljIOq3NuR6CYwnxDF3BItv/pibUpoRIABEWBAE7e+xv9hOIWYUH5WNzuwAN46r2PfAM1qvb3/26e2E+MR1/v8APD+TywqNpE6jsIP9fXCMxltD6SSB1kdpg9OsfXAPZJGq1BTUopM3Zwq2EmT0sDhdak1NJYONSgwVI68t7hh2Ise9sN5GgwZWC23DMOU6bsBtPn5lcGuIeIlQ0KqMsnkLS/zLJkgmdjCdt8ACztJ0JDIQVjUZkc115ha42xrKjVbUAPqfWBcj02xY2yYfmCMVYFERAT4wp6FYwCWFQAAgQZ6GL4GZvIIDSFIHSyyDUGk7XDadmBnrt3wHpcHG9WE4Q2A1VzgWxkYTTzQPt5Yy+EOo7W64CLnuIkaglmBI5uvl6wZHpiuZxnqhA41MzQdLWtGoz5D0OLK+WQkcoYA6gex6X64Waa30xJ3jr64Ck5fhrh2UqYdlHiaiRCtNrSpiwHUgScZxiolJxRRtZI1GblVAMnliTY2jp6k2rOZcOpUGATcqb+npiDkuBqjMSzuzLpkwDHMNwPmho1TNsBW8vw7xWL0qqMEWCsc5NomQYsN/T1wAzOWABNSmVZYGllKkEkEqYJtAN+kAzbHSTkvBBGXoqJWSRYkyBf8AxReepjFer5Blcvm6i0qbEsHUw5exkLBEhRe97xYYANxn4eSkgbwam3zllIMwxCppBJ3ALwInFfzmV0lDTBhrAxDkreBuSoAG3cjcY6HkXoLXZKbjw6isFDMz6mBOpVkxZQR1tAt1YzvD6CitVVUZCL01IYKwJ11NMTYssoDEarS1woSV6gcpUYIQACeXUAYFuhJgWF5Bw3VosrG+mVBVwBpBIMsV3BmWgDveRg9xrwdR8JDVYiNSMqhp7KF6Q0Ax8vqcRaBVgBSDnSqayQJUNqYEgtamZaLGebpuAt+IEgrUZhUVCGUzqI/DUEPpgyJKjoe8jK+cpLq1VCxklVK8pIYG5knfyNrXODOZprUQU6ioygeIlPSLSRqfUsMNRB2Isx7YC/8ADRSLOiMSsBWlnMk6Q2hjcW1CwN+uAmVeKI1KEYEPqnUp0GTBIESpEgCbjbscV7NhVsAII6G/S4IAkeXnh/ieeF1KaWOq6mwv2sBIgC5uowAzOY2IJjYL1BPl/e+AmMImJEWPY/ffviPWqQLz1O1j/p/UYaUmJPrefMY1TqA7DrBGAkrmJAaSDFyDFuluhv39sIq1dRkEmLm57yb9f0wzWpgDf06b9do+sYYcEA/rvgJNOq5ZYPMCSJ2Bgn0ggdu+JPDOJooZWpoVIaCNSwxuGhSCWB2PYxgcuojf0/X+z3xvQquJ0tBkjefK33wFjWtQDMoTMJyBqa+KdJrAWMRIUrpAIOoe2N/8YRxoUpUUAfPrSbKdTy86hOiUIkbzF6y7knqPrYdDhNKSQFE9gSAIi18B608Q9sLBwzrE74UrjALnGgcYcJOA3oHf+mEGn0v7dcKGNq2AY8ECALAYQ9PEljhDd8ADzXG/CLh0YgNYgRbSCS09JtIsdQG84qnG80asVNQZNYBKqQsmAi81vlYwwAB0zPXF84gqlRrTUsiZgaQPxXIsDFsV7OHUpTKeGjAlXRlVXYKEAILCCqqwMnaQLYClUnq02DrpD3LrZjyjVzap1gqCZk6tO5OGTmnYjUgM7wNIbcIVFj82m0GR54KVaK5cA1GCVaeqWW5SA3RRfopUfi1QCcRVra28Il2g6iXI1KJClAQAAbwu5hmMLvgBOU4fXq9HWirc7kKakTzBRMEnlFhYsAcIq5/lZdTax+IwRpVgq80SGjlIiJRY74MZni6U6nho4UgjSxncgGNfy3J/EbkeWNZ3PHSRrVQQLQIFwfmVo0ggtp66hPfABcmy00KvbWtoJYEmJaCZEahAMC3bGUOONEbFSZCrrIkMFKyNS8xjVNg6wTNhPHMxWp5iabsFlQKiGxE6J1fXrsRgijApzuUIGgQ2uRpZRqMgzZYEGLYAP8QlySHI07LEadztsw7jV3OIXDDcqRYEGSPlPy9piCbDBls4FeALyNSEaSYi17spBOIhz1Mcq09BnmE26G0XBtt5DzwDGYo6DpiIsZiNpuO959DiEKg0ibT2N8bzeZ1GZM9v1xFYnAOs4PyiO9+nt+WGhUA3ufsMYHAt37R9caVepv8An5YB16mrYADr1n3w4lIDsPYyN/c7YYU+X29MK8cjvPffAPNT5QOhvO8gAQPIYbC9ACZHT1n0v+mHKLiI+3l1k79PvhBEm0g9vv39sB6o8KTP+2F40lUY3q/vpgN6sZq6YR4nfClOA3A88bAxs4QTgFRjCuNjCWOA0yBgQYINoPXAKtwMU0BVRVYArMaW0tAcLBgDrEdIm2D4w5gOef8A+dquaj16ZqBdLIIGogFmawuxJI5SQTG+B+a4fW8Miop1MpKHS0qovzk/KABF9vPfHUNPfEbiWVFWk9NtnVlPuIwHEEoVl5UYlaiKSXOkamM7G4Eiexg4TmKSCmxdVQrdgoFgpA1T1Yg7bEjHTqPw/So5cB0NTRLFNQaSQFJ5rGAJHnOOeC/LQEzKrMtq5RNi0gzc+ffqAfO1ZGgrDaYAA1TFrDoPxX21RYYj8MpsEHMPD5VcqbrLDVKm8welrYJvwbMl+cFSdyVEDuQumCbzcgS2Hxw8oDCS0cyAH5RYENa53gTFsAFpossgg6SSCwgt5De8flgRWrEgCbAmLyR33gx5Y6Pkvg+hmFQrVVXiHQESCdXy7EESN5uMbzXwgUDBqYZWDnWsCAXApQum9QarmdhbAcwgbRfoPzwmpY+o84/LE7NZVkPNIYTE7EXi/bzxGa56X8o9pwEE9Let8K1+2FVEuI/v+++H83m1KaRTAIM6pJn+/tgGqg7kxA09vMd/T3w1N8JCnztv5TjNOAXMbYTqJ2MY0TOETgPV4PnhxWjEFa+2MatbbAEAQcKGISV9vzw6lbAS5xpcNrVtjevAOThU4bBxstgFk42uEYVqwCsJZcZOFRgB/Fct4lJ1hTqH4hI77df9MUzi+SGVo1sxp1aKbuFM3IjTqMWv9Bi/uMVr4+ozw/OAf/gf7LP9+uA4i3xvnNa1fGuDOgKopm86dMfKdt9sd1+Ha1KtRp5ikOWrTBE7gHdT5g29sea/BIkGB5TJ+gx0X9nPx5SyWVq0cxrOhi1IKs6gwJZZ2XmEybcxwHUavBaRMgQxOotvGxMDbcDCM5m6dOacGUGo2mTOwm3mY74f+HeIPXy9OrWomg7gnwyZIBJ0TYGSsGI643xmgzoyimrAxHOQSbyLXmPPrgOM/HK1alQ5ghTTmEYR8vRYgGxJF+uKmzbe1u2+OgfGVwE0GkyppNN6ltQBEw43iwIN8UO6zq5TG3U/T1wDQeBvt9exGI3cxsN/9sLr1Os7zvhqo9tPT64DdFtwdj+fc4W0EAWn3Heb4YK/0wQzGSilTcS+pNRhSQvOVAJ/yt9OmA1l1K3KhtxpImQewsem9tsQ2qAmYAE/L6/fDlAKZBI2Gke+223XpjVdV6MS3Ubf2NsB6O/ePP8AvbDBrsZ5o9jgbTyw8/8A5E/rjKlEKY5rbcx/rgC1LNmRvh5cwJ7/AF9cCggBFmttzH3tJw41O4ubmY1EYAwM96422eNo/L7b4FKo7kf5icN1t9z74A6M2el8OLnPT64rbOwI5mjygH6ziRl3YmBP5nAWRM2MZ+9DrYYAGs38u3cj36YWjsTuI8vrgGuMfEGZNNqmSo06iK7I1Wox0yuoMVQczAMNJPebQJxSPhH9p+ZObpUc4VNOqdMmmKbIW/6Zt+DVCmRsZm2LnRyNenSNKnmFpgs9RQablQky6OwMwWZjAYdOkjHH85wY1eKrSoksGrAgkRyhtbmOigSfpgPRTuLj+k+uOSfE/wAC8S01dHEKlekQSaT1KgdhuUi6E+kD0xeOLcQahSNUkaF1M42JWDdSTGoGLHedxgHmPjzKCman7wSAYA0NrawuFIneRBj6YCj5T9nmabKiqHRWMkpUlTpJgGStreWDf7P/AIdWhxOslU0qopUi6tAIBmkVe9lMMb4snD+IH91aqadSgjSyoSq1VUzzgPKCSGYK0gW32xS+C/DFDOVK2YjNDKs4CjQKQe0tqCTyfLBEXnbAX/ivx3lUfw6OvN5jcUsuC3UCS8RvG0x5YDZ+jxLODXnKo4fldjSoma7D/EwnT9f8uD/BcpRoUwtBEprH4Bc9iTuSfM4l1qo07fbAc64nlwAtLLFjSQQsl2GmS0y14JJ9wewGKXxHh5DQJg7E/KDtGOjcXqrUKpSpEamEnTGq8wB1JuI7+uKr8R5bxUPhxqRidIF5gqwB2/LpbAU+qhnSgJIn6TGIrAjcQeuJQqspkG8ReOt49bYj1mv/AKe36YBMSMWipxjLDKUUCvqAGsKxTS1tVtUMh3B7kzisAHGVWsbT7YAtT8BgVAY1J5SQLCYns0qNpicTeJ8NqBFTwEVBPMzBWEMfx6iCCCtpI7bYrNI3uDH9bdsGfApEA/xGdh8hggREgHVFux9hgO4EE/hPrbDaq0zsOs2/v6YltSMHb3sfKxOGGoyATpnb5x72n7YBBsdye20ek4co1NrX9cOBTcnTHoT+uGK1MwLECbHYflgHKhJIA7b6o+xGMe8bnzkHp/e+IwEmCfaY+84krlnHyho3AG333wDOrTJuQPIH36YZqZwj/Tr574lEVLyDHkB+X+mNMTuFM23WJ+u+ARlcwzbgn0iO17nDnjxaD/tiKolj8y+kr12PTFg+D8vTqo9UrLCoyQwNisAnSfOY8oPXAUX4q49mFq+FlMslWoQimq3zIagLKiywAZgsiRF/PFX+FM6uSzXjZ3xRUemVAUKSJZS5KzMRsQd58sW39pPwJTzFUVsqjPXrVKniPrLINFN2g9FlwiXMCAI3xx1nKlhpJI5W1AmABpKkH5SuwiIwHRf2h/E2XqpS/dagM8xVWlfVkOxFwOnO3UA4i/s++IsjRNStnVc1aUHL0lTVTmCCVXpUkkyxjmkX2oK0hIvcjqPIYaDbXv8A39sB6K+G/itM7mwlZKWlsuK1GVv/ANSoCCzG5VCkxAnWcW5OK5djC5iiSOgqJb72x5j49WoPTy4pEs1OlTSoWBPMQC0augfUB/3eWAzlY2H0GA7Z8S/H+So12Wgr1mB5nplRSnqJJ5j5qI88H+H59K1JKi7OoYA3iRO47XB8xjzgrxPbHVv2TVwcrUUG61TIJncKy26DftcYC1cX4d4qlVKI381u+0wTBxSnyDFtCggglYNpANyB3gTtMz3x0QUjBMeXb8zhipq1AMuq/KTBjsRgOQcYySkBl5WN1Nl12uSP17DFden/AH9cegf+HmosPTUjcao7yN9scW+KMq1LM10caWDsYAgCSSItcEGxHTABaFNmMKGYwTCgsYAkmBeAOvbCGI3B+mOo/AWfNPh+nLroqVapp1K50iWJkIkg6opLfosk74DftQo0y610SPEVPDZQFTw1lA3KOZmI1Atch17YCjo8XG+JVGodAv5g8p6AdRM/pGIfS2FB8B6TakYtI8yDH3cDDVSopIHiX7aqZ941nD1FXjcn2H0jT98MVqtcfKLdbx/4gTv5YB9aTfy6ux0IB9VnCkyx/lg+rx/4gYi0aVdjdFi/zVKv5TH3w/l+HNu1Oivo7t+cYB9KZ6MP8o/W2NMsC8t6sf8A+sb/AHQ/hamv/ao/rOEnJDdqkjsF/qP0wCCD0JM/+5A95b8hhRhQJKk9llj9TGHBTpRAE7b/ANjDlNwvypHmcBHGWcmwA8zH97d8cu+IPimtmEbKUKtQ1TmQyaHKmrTYMgEhpsVQ3iAb7Y6P8TVn/d6p1aeX5zsgka3/AMqy3tit8Q4zkchVmjRV2SmeZRLTIuz3MkSvWxwFX+HPhjM0qro2ZNCtTem7UlqatSFlWsbGPEAKm+4N8Gv2n5tVyZpubu4amB1YFWMjb5SwJPWOuIVTP5ipxEZw5HMJSenTRltqIqfw1MmIBAmOmmTAxVvjviZzeaYIR4dM+HTM8pvDMCehJF+yjAVei8MDjZHNHmfzwebLUMpmnGYD66LHkUSpZSYLTcIY1C15HTAzMU9TvUlaepmbSZsDBOwNr9YwDVFwDe46+nl9vphiq3TCnVgSIPX7b7YSqyDO428x19xgErt9cdJ/Yc/8bNLe9NPsx/rjnlfLvTCh1iVDjuVb5T/ffFs/ZQqvmaqMxVjTkQN4YE/Sx+uA7r4foPthL04Eg+++B9HKuqx4xA8wLfWcMVcywIDNqi07H8gDgF5nxL6apv0IC+sGJnzxSPi7K5ckVM4WIprZV1aiSJCaisAdYB64sNWi73VSRPaep6Ril/F/EZmlTq0yaYhkYTLGdeo6rEWgabdTtgIfxDxhq1CjTy6rSyirKKnI5kSxPQHcGCZucVz4i41Xr6FrRpSyCwIAEAWPbC6aVnpgU05aSS7RO7MVWRJMAmw7nEbKU/G1jSWchdEQbzaRM9DsDgBpbGtWHGosGKkFWEgg7gi0HzxtKZk2vgPT1VAdyfsPyGF0iRZQT98QK2bVZLVGGmzD12+VJOAed4lVViKdGaQ2qV9bFmPXmYELMQPI7YC1Vav8zAA2uQL9t9/LDWkAGbAYrA+I3DgtQQhQAwQS5/mZDO3lE+eLHTek5IRlY32Mn6T9iMBBzHFaabam9CI+5GHOF8ZFZivhkQupeYGRebWw9W4VSqDmE+YwjKcBRH1JM7DVJj0giMBBznxQEcp4DGN5ZQbbwP1nBbL58NpIp1ApG5UCPo18br8MDwXVHI2lBb7zh5ct/NzG94A9BA2AwGVQDYwZsQdr9D5Y4pxnh1IZiuaStTyyEjQWJDFCQ0bkJayzYFcdg4/Xanl3ZLQI1D8AiC3mR+uOV8QpjQVvBKIP8zIhHoB98AW4dnn/AHNMu7SpDNUsSSXYnw9RN0UEL/imNhBE8XygCA6RAYgiLQ366o+uCa8pvFm9OqxPaIGBnHKxamwO40sTcWVl8t41H2wC+GfEdDwnXN00qVqFNmy9WooZ4HMtIkjcH5Z6AjoMc8OcdmLOSztdmJkkzJJ+mJfGX2E9Z/LA0DASRmj2t6nzwitmSSDEER1++GmxgEi2AJZ/iRr0qCsoBoUykz8wmV6dBaMWb9juWLZ13iyUWv2LMqj6jUPrhXwFlaX7rmaldabJrCxUiJCFo7gmemLL+yThfhitmmIQVToppMSoaWcgm4Bsp8mwHQWQlYtPnt/rgdnqTKJ5THkB/f1xIr50idNxtMTPp0wD45xZkSVIBUgMWYgAmYBCW1dY7YCI+YYuFMqe5ta9xIxTfj3JqatPQv8AEeQSQYIABknqZ64IpxepWqlaja0RKlRlKwLKdIFzbUR1wA4zqp6tBI00qZsSACzb6ZiYtgK5UrVKbMA2ncNpmDEj3wXocMVDIZ9QkqyXK2O9rgx98A82NjJJYEmfUjF0y0hV0iZWJUXJiwJ9P62wEaoBVg1aTmrpuyMF1wBcsVbzgRM+WI9XhxakkeIAswpUAqGOoiRZjJmfsMHcvw8tQdyGEai2plVRCBkAMyXuCOXSSDfEhMk01EcKyuZJZVEGzE+RJtFtj3wF641n82CFy1Mnp4hVremw98ROHV69SKWcpK3LdmTzgEtJHlFj1wKynxsBq8VaYdZkK9twIsCD7YkJ8fUI/wCjs0CGUnqBuAZ/Q4A7mwiDSlKlYTzAER1gC+Knx3NZl356yLSAsvhmFO2oLfYRe+LDT+JcvVEtWC2sC4MeRUXme074ezeWpONLVEYD/CW9Yj8sBRslUqiF/eEJJ66kIPU3WI9bYIVMjn1HKyEdP4gUdt9MeUYO/u/hD+CgqCLDwyp+kYB8V449CC9IAtbmJAG1o09PM4ARnMxnlN6mXUDc+MsehJwNPxFmNJR6zVBPMAJURMDVEnbbBClx+rXYKKNMkzJDlPzkAH2wbX4TNVQxKp5amJn1DEfTAVHI8fzFOppp12VWswvpgiDykQOuMydM6hNRmWm9MqGhjMFjfeBvfFm4p8KeBRZzVLNZQJIFyB1N+uA3DqV33M1hfy8JcBCzXF6lNmDU/EUHcEg3vEQZA/XCc7m6miTTUioI/wCpO/NpPKPphefQFqk7eJFhawUEffGviQ6aGXaSeanbyicBUM6SxJPS2GMS82vO4/vriEuAdqIMLysc8kf9No9bEflhtjO2EDrgL5xjPg5SllqKSAwRFQAlyqU2d7c7HUWB98dA4TxOnk8pl6Ga5ay0kVqejXG4UEiwJg4438H5QVM0iltC6XLvIEAIxuSRYmFI6yR1xZOOFQwTLVC9IACSoUaiYEC3IPSxnAWfifxcdZFFDTUBhcSf+6CSOkCB1xXX4oRTuoInUVkDVedcR/iI7WwyrrpcIQziVLsJiQCIJgmCDIEkRgdWpSQx5pJ2kWuYjvP54Azwo6lzTd6ekTH4iZ+oAwK+IJ11gfxKv/1cfocT8nCUaihVUt23I6TBPngRx+oedugEeckyPaAPrgA+eTlpbyacn3Jxc+GU6j0qRQEwguSANhfr064qnF6ek0pAvTW3a2Lr8KUtWVpypZSCb3ggsLdtpwBDL8Im7NOpLgfLMQLab7nl2M4Vm9LEqSbkkmRoa9jB5bAAT59Ixps0lOoqNqLH5VRQW6wTLARI3mb7TgDxLJOykMW+YyFnRYmFMGNQET54AHnaLrB0aQBIHX1icQVLXO+3kLf0x0ccGyVQNFRkuwFpDaTeDE3F9+uIee4DSBUUVrVVEB2C77EgERBiN+pwFb4NkqviaqGXes6X1KYibSZA7nBbPcZztHmq5ZqfYyR67T98WbhnB8sOen+9UXusjUGIGk/y7khoB36YmJVNPxqVdjWpkALTYFXIYDQCDDXsDaCZM74CoJ8b1VX+IgkgRpdgR69Jw9kPivKO3/MCoqyL6RU9djMexw/xyllFVSqilqACg8xLT8vynSR5ggxtgnwijwxlVjTTWsszRaVEtA7AX/pgLLwnMZMhTQemQ2xEgm0xcCP98FdQie4uN8VDhNfLvmVQZeigdA9NdEOCZO2kQYm/ZfPFmp5mKy0CrTpLaoGmBELvMmTA/wABwEL4uy85aI3qIfYaj+mKDwhSLf42J7/Ko3+mL98bVgtAAmSXFgfJ7x/e+Of5OoQrHuzR7intgI7gRO4NQmP8qifciMQ/i9xoy6gQB0/yb4XlawI7AVKn5n8sR/i5SFpTby6/IRgANW7EnqoP64HDBfNKAUPcDAusmkx7j3wGCMJOFIMIK4Aj8PVgtYSJBBETF7MPyxdKYZTrdAYA5VuG3MxsCLR3jbFE4XRL1aaruWEHt1P2xfzw0uTeU5eWSLAKYmwmR+eAjZ2g9V9TLok7J7lje8CR0G/lheWyjLpPgs14OoQfXYwbdCZ98GMhkrAi99tQkeRMT6kWMDBFM1pEaSDtAG/n8vvgKj8U5nQqaKR8ZwGYlTAWLA3gt6fLHngBmqNd0YGgwm8z+hv0x0aq+kqSDcm4UEdCbE7f0xBzWYVvOegmRBEX2m+35DAUjiVGrVKsKFUQqgnT0HKT/fbFs4UVpUEpgtIvzLpME6iGGq0euNU3MkSWboDA2sdrnvHYnBbg6oELVKYqOTuYKC3Ykjbrc4AaoqVWK0UZm3PKTI8iJKie4ggDviDneFZtAUNAvfcCQBvvAMz1v1x0PJ1KrqP/AEkIMBIg7aTOwlfLp0wN4xx16UadNRD2N7QCQy2uTsY367YCbk6mSqXCtG4OlwLHTILDmBtt3xP/AHdKiacu6gxqGnZht2tt07jFSUavxKzTqLNUOlSQyzueURMW+YXw0OMMjFXLLUDLqOpVIEHSUewKkEWBnAX+jVWkk1JLIIL7kza4GzXWRHScCBw5q9X/AJmqXQMrUrBecTV0H8XKAGAtue2KvxD4hr0FmgzVWIBALNqgEQQTOoxIIuTM9MPcM45UzQIrl6b03GpFsZkhVKyTIH4gIg3FjgJ3HMvl6qyPmViDSYatSBoZkuCRB1AA/iOxGGhkKKqyqApKkqyqAsagWseYSABAjSY3wscTy1FirL/7k1DquamlQbEXEEdBIwMGdpVCXVZI8NmaIM3XTIO7H8RG3pgJnCnelUd1RZC6NPQMJAKqBCkyJjDo41USsHYo7uQwUCJpzpWCdrFth+HA/PVgaiuxJGoHUBpKnmdjoEGBpItMmJ64icVrIwAsYVSEQyU2MC9lbUDHS+AlcS4l49NNR5vErk941UxSm0yEaI8jgNw2ZKz1cn6KRhwVtci8oJNr80fcAR52w1w951ERGnbtb+owEPIr/CBv/wBWrJ/z9+uGPjB7UvUH8x+uJeTP/KwN/FqxMfzE/ocRPjOpIQgjTAAE37+3+mAFZnZQenX2n9MN5+j/AAqbQJl187aSB/8AbErMbKY3JH2tH1wqrTnJhputf3hqaifqMAEooWYKu5sPM9Maqi5HXqO39D5Yf4bRLVqaDcuo+4J+wxe/jXgL1KQqoCz0yZWLld2j+Y2nvC4AH+z6lTauwa9XSdAtEfiib6v0nHQ6GUYWkkTuQD6Cd8ce4PnfBrU6n8rAn/t2b/6k47D4rspKrupixHS0A8uAczbrTUFwTJAMEwDtZZ7T13GBRzy1FIRiAwK3mPxaZBt1Ex57HEPMZGrqIqLIuwkkrMlj1gXMe5wzTogALIUB4a43nlItsLTHbzwE1a66AxUsBfUBHWbXkGI+oxO4TwDxVV60hJEPMEiTuNPzGwnznAjIIGqgMo0a5dGNzF3taQ0GfJcWnP8AHgqaV7C8z102vY22wD7mnQUhaSg7Qyhi1pEtBkWF/wBMVD9/AqsUACvGqWJUaQCNJkmDMTthOa4h86ljCQCVMGSGNrbhgN5tgfw7KMGYtpEAHS0nfXIiDpY6d9t8BZch8Spyh6TUyJkRaAwWDEgbwQP1w9nMgutVUCmoBIIAuT5ASZ5m95xXc5wjRIdySZEA7QSR52XTebgeWF5TPtTcaQSxGkLfTygL1i0BtjvPbAUvh2aZZBJj67+Xt7YOZqtRqrLAkxpLtJgyBtcXG8D8OGhwbUsU10upnckDcQXJjsRtcHEZsq+lVaSIaLgD8IiZgiCI64A2ON+GoVSQEb+GiaQApvfy9IOE1eJ2NUll00yEhREEiWHnInVuffAJeHmSAwBPaLFSTE7SRG3bzwuhkGhgzwTIKzfoe+0/rgJPEc09U3glCFmNyokz2GpTAjtgavEqgBphpSCPZoU/Sd+gnBGjwOpf5jO5Asb3v/TErKcMgtqpyxgMJkHYwbCO/rgA1HNMsLrJ3kGbEWIHlE+s4n5LKuQwVW57mPVWFuljvg3kOAKDqKSeyyR0m5E/fpgrS4SBDAQQRETItY339DbAB+H5FqXis5mdIXuQJBkbfNJ9BiJkqukMOpnyEbzH1wU+IGemutQHCgaxsTJ32sR6bHADJVFYSNyN/W36YB/h1WaTg7+LH1BP64jfFrcibbT7Em2G+GGWqrMAlWn0EW+gwr4kWVB7i35/XAD81WlE7cp9yAD+QwR4SDUymapi/Kjj1Qk/kMBdfIF62sPU4M5fh9Wnla3MVLBWCAwYEatupBiL4Af8Kt/zlEgA3P8A4tf9cdUFaAINvLqNwfTrjkPCs34NRXIkLuNrdehvBx0ZeM00sCAbHlO/abfbpGAp/wAa8HFKqHQQlUExsAwjVabAzPvi8/BvE/Hyqhml0JXoZ0hQCNuhxXvieoa9IFrlGUifPl+hnAr4R4wcvVZblKknSP5hP6Ej2GA6Zn6bLTZgD7xbod+kEdb9O+Af7qWYRHb5upHPbrMwPbtgjl+OhyIpjaJJuSL2We52knEDP6iyaW8OGXuZjmPqLD8sA8mVaAqgtIgxcfhbfou49mnETiVFnHLMgk9jIN7k/Q3BLDEjK1DVZhrJMQBOkC7Q1jexjtfCcp4hpqjXMypMTIhlJPcRtFyRgIp4W4osPmYEt5yNveYFrwZxMpcMLIHMreL9Qs6R9x9e+COUqPoaZ1FiACRaCAxPUA8o73tbEhsqYYMdR3mQIgI20XiNxG+AB8Uyka6ltbqYm6izaVPWSIB76SMRs5w8sdQGmLiSd7gw0gfiP3wYdjTUmCx1AsrmIMMS3cC5Ngd5w+6GoajJAVwIgRfUCSASAFYAekHvgKDluKIoCwNQJU6gZtqN/sJ7Y1Tq09mEwVibaBMRsJFwLx07YaatTtNO50nsTsR8xJB8tpwXy3DFrG6MQItGqT5kLzBY2npgEUckrwQCL7kXmYG1ifcz2wYy/DACCLn+YQW+lr26jEjJZFFWICgSI0aTcid2v0vvGJdOnpccxBP4he1t4BPsRgG6CpMEuBaTJF+wmwnfEj9zQGLG0dB7mBjTVUD6SZYybq2wi4MaR1ufXriQCALfiFoZSb6QTAF94O3bANNSA6WsItvsIJUf2MY1BiDpAkD/AAhVG95DfniQ5YldIULMt8xaIYQFAgRY9fTCm1TdT5EluhkbpvE4ASKJMgqCAd+Rp6W5f+6PXFXqfBDFy3jBV1E8qFTHQCJAi3TF/LPoPXtBjp5C4jt3xpsvNiLj/ET3iP8AXAUhPg8A2rVAxEbqSY9R2xuv8MEwrV3dOxCj0Egb74ui5dRaRcb73/CN4XfCnpEAaSpA3i1/Y7nuBgK5w7gNOiJCoCN3cgjoSSSbAemKt8Qcb1kfw9NPmKNB1P0kTICW23sMdKzdFHU02WVI5gZKmJtfy/TAOv8AC+VkN4UnTyqS+mBtymZHX3wHNuHcJrZg/wANWK7azIT6/wBMWrIfDQSNdVZnfUOnl+h8sW7925AoBgTKhJSJsOgWJi2F1eH64lQd4lVuOwI279TYYAVUyFM0TTLpcW6wfrEgwfbFU4f8M1qjpUaKa6rsXWZ66QB6xOLpUy7LJUDwybnRJA6EaSIv5CJxJ4bTcarPE7iBAv3NsArJZemi6QrGAszLGSJF4HYWHnh+rloGrSQZBIEHyIMCTN/thKBgTOonuSm0bi9zF+sThIZgAw1kab6QJJBFiQLnf6DARcpwyNTCOfUIA2DjSqjymTc7Hph+tU0EAoYmQ0/Ke8m99PXsY6YWaB0kJJaCYE3HMAb9ZgGMCslWM2B5QA9zeAVnpBDACb7+eAm+GEZg039ACeWAPPsev1xKTOgukKodQSIlo1Exy/ijSLT36YYelaWlhpEzaQwkAEdpP/6xtOCFIKp1GQysE9iFdfSS5v0wEOrRNaFYMweJGrcyYkgiCZjtEdsDGTxSBURkMatIEadhpiflkkgA28xgx/xBHaVGllZRY8xBVrLI7Xk7xiI+afWQoaAzFbwLzKyCCRuRgKdSykvpUErezD2JhWNugmN8FcqnygIrMF/nMgi5tM3uBY7eeI71qcjoO2qW8hDzb03xMy4pOJPe3Mo0iexv6QMASy1UAA+GJuDFvvY/fpieXkAhFt3Iva/S/wDpgVQVA06mjoS0R3EF7H3GC2SURyXg7jfrNhJP/wAsAvlJvp0ztqIEGbHTFsLpZXoFTSevM0kd9Qi0bjBDK0iRN5JnmJgn0HXD702n5u9pP6EkjARGy5mPlNiQRb/zBjEOorCwBcTMQsewLT3Fr74KmkImw9j+WMNNL9zB6g/WMALVLGBpvuDIn2/LDehxFqlpEwbztJ1QRglZTOphHViGj6mfphJcHaCTHzelrFt/bARKEwCdRM2JUem5A/XfCamXU7idJ6g7+Xf0+2Jofpb6QfqZGGswpgw1jNrbemoT7ScAwa2gCFj3MztIvAEd4w0zMx5g2rfe0bGTqvB2w7qEg8wt/Lf1Et+eHaa6paWm/Np6eV5++Ajpl2jZZgXI9DcxF8OPSa3UFdgDPUkwCDBHWMSDWXciGHXRpnboVPbvhbKrAFW1XHRfoRA/PAQBQ5vkFzOqGYg9Okg+XliLnuFCoZ8d1gzpAEbCd7z6G2DlQkqAxEHyE9YmTBjEepk5N2te2mJ2HyqsfYYCLkuEsjA+O7Xn5UIPYXH+2JbRGmLKCbyPUeQtOGqlIqYDXjm1CewHUR7G3bGCmzMNUENfblkDSJBEjvJBHpgFZFw1VkB5SQdtIWdPUQIvc+l8Tv8AhKOt5Uq4Dbw3ykEzc7xb7xiLmj4bPpGnUVYAmVIEIWkmSPMgfMuG04i66wHDJpYEN8wYBja115gR6YBjPcMKOA2sh32mA5I1WESBykRFhhmpkvmbVzNLa7aQoLKARuDIBBi4ifI1S4hTqIWSsrISFMbggAKy9gDYkdDhni2SpNBQQ6iwiB1AvdWB9OuADGmgBYDVpI0zMQYubyBFrbD3xFpZhZRHqU0qLuTAK8piZ73HoB2xY6TKQpA1MAQ0QFjcrE2Gon2I6YmZHK0KI8aF8SI1EbaoJWZmLDfb3wHJcsmtkmYMGBsOlsWRMkg0jSDIFyJNyJ8saxmAXlMmsaovJEdOt47+eCyUIgBjEntbba1t8axmAkmowE62sdrRv6Ykq5AnczF/rjMZgNtXIiw6XN+vnjfikx0tJgb4zGYB1SSjGTYbdMMapjf2Y/1xmMwDVOgNTuCwKEwNRjcbgm++H6NT5BaLdMbxmAZVwZBVYA6SOp7HDKVZ0rsCTMW6HrvjMZgE1lCxHWZ8/fecZSqkq0nbbGYzAPGoR2gHY3GxxpKp+56nz8/LG8ZgHQLzPSYsRv5zh2nnGDKveb9Y7bxGN4zATzl0IUlFJYEEwO+B/GMkiqEgMpkkN5Bm3EHoBvtjMZgA1MJSdadKmiJDNAB31gzcm8k4mZRdVKncjU4RgDuJSBeY3O3fGsZgFvSZKhYVHIZgCpCFYLeGR8k7Cd9/piWnMW2E3sB6f36DGYzA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0" name="Picture 12" descr="http://wikihistoria.wikispaces.com/file/view/purtian_pic_2.jpg/43663939/375x402/purtian_pic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21336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The Dutch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6172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1609: Henry Hudson searches for </a:t>
            </a:r>
            <a:r>
              <a:rPr lang="en-US" u="sng" dirty="0" smtClean="0"/>
              <a:t>Northwest Passage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Explores &amp; claims Hudson River, Bay, &amp; Strait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 fur w/ </a:t>
            </a:r>
            <a:r>
              <a:rPr lang="en-US" u="sng" dirty="0" smtClean="0"/>
              <a:t>Iroquois</a:t>
            </a:r>
            <a:r>
              <a:rPr lang="en-US" dirty="0" smtClean="0"/>
              <a:t> = trade posts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Fort Orange (Albany) &amp; </a:t>
            </a:r>
            <a:r>
              <a:rPr lang="en-US" u="sng" dirty="0" smtClean="0"/>
              <a:t>Manhattan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1621: Dutch West India Company colonizes region &amp; expands fur trade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Holdings = </a:t>
            </a:r>
            <a:r>
              <a:rPr lang="en-US" u="sng" dirty="0" smtClean="0"/>
              <a:t>New Netherland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Open</a:t>
            </a:r>
            <a:r>
              <a:rPr lang="en-US" dirty="0" smtClean="0"/>
              <a:t> colony to other settlers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Germans, French, Scandinavians</a:t>
            </a:r>
          </a:p>
        </p:txBody>
      </p:sp>
      <p:pic>
        <p:nvPicPr>
          <p:cNvPr id="9221" name="Picture 6" descr="http://www.legendsofamerica.com/photos-americanhistory/The%20fall%20of%20New%20Amsterdam,%20J.L.G.%20Ferris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3434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://thecoonenwiki.pbworks.com/f/1319541140/APUSH%20new%20amsterdam%201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733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Caribbean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24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Europe fights to carve up islands of the </a:t>
            </a:r>
            <a:r>
              <a:rPr lang="en-US" u="sng" dirty="0" smtClean="0"/>
              <a:t>Caribbean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French: </a:t>
            </a:r>
            <a:r>
              <a:rPr lang="en-US" u="sng" dirty="0" smtClean="0"/>
              <a:t>Haiti</a:t>
            </a:r>
            <a:r>
              <a:rPr lang="en-US" dirty="0" smtClean="0"/>
              <a:t>, </a:t>
            </a:r>
            <a:r>
              <a:rPr lang="en-US" dirty="0" err="1" smtClean="0"/>
              <a:t>Guadaloupe</a:t>
            </a:r>
            <a:r>
              <a:rPr lang="en-US" dirty="0" smtClean="0"/>
              <a:t>, &amp; Martinique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English</a:t>
            </a:r>
            <a:r>
              <a:rPr lang="en-US" dirty="0" smtClean="0"/>
              <a:t>: Barbados &amp; Jamaica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Dutch: Capture Aruba &amp; Netherland </a:t>
            </a:r>
            <a:r>
              <a:rPr lang="en-US" u="sng" dirty="0" smtClean="0"/>
              <a:t>Antilles</a:t>
            </a:r>
            <a:r>
              <a:rPr lang="en-US" dirty="0" smtClean="0"/>
              <a:t> from Spain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Plantations</a:t>
            </a:r>
            <a:r>
              <a:rPr lang="en-US" dirty="0" smtClean="0"/>
              <a:t>: Sugar &amp; Cotton = $$$ &amp; need for labor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Expansion of the </a:t>
            </a:r>
            <a:r>
              <a:rPr lang="en-US" u="sng" dirty="0" smtClean="0"/>
              <a:t>slave trade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0245" name="Picture 6" descr="http://southernnationalist.com/blog/wp-content/uploads/2012/10/Sugarcane-1024x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2932113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upload.wikimedia.org/wikipedia/commons/e/e0/Political_Evolution_of_Central_America_and_the_Caribbean_1700_and_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354388"/>
            <a:ext cx="466725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486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Europeans Settle North America</vt:lpstr>
      <vt:lpstr>Competition</vt:lpstr>
      <vt:lpstr>New France</vt:lpstr>
      <vt:lpstr>Trading Empire</vt:lpstr>
      <vt:lpstr>New France – 1712</vt:lpstr>
      <vt:lpstr>Jamestown</vt:lpstr>
      <vt:lpstr>“New England”</vt:lpstr>
      <vt:lpstr>The Dutch</vt:lpstr>
      <vt:lpstr>Caribbean</vt:lpstr>
      <vt:lpstr>Struggles</vt:lpstr>
      <vt:lpstr>PowerPoint Presentation</vt:lpstr>
      <vt:lpstr>Native Americans</vt:lpstr>
      <vt:lpstr>PowerPoint Presentation</vt:lpstr>
      <vt:lpstr>Conflicts &amp; Disease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20.2 – Europeans Settle North America</dc:title>
  <dc:creator>Cory</dc:creator>
  <cp:lastModifiedBy>Artis Cummings</cp:lastModifiedBy>
  <cp:revision>11</cp:revision>
  <dcterms:created xsi:type="dcterms:W3CDTF">2014-04-14T23:50:39Z</dcterms:created>
  <dcterms:modified xsi:type="dcterms:W3CDTF">2015-12-16T18:41:41Z</dcterms:modified>
</cp:coreProperties>
</file>