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7E7C66E-3166-4B28-A1D1-F2C154767F94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81692A-6A6D-4D31-8429-4C6092E5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7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3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0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F136-C6E1-495E-98CE-967B1008511C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C537-CA2D-41FD-9DB9-1A2FF9A2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048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French Revolution</a:t>
            </a:r>
            <a:endParaRPr lang="en-US" dirty="0"/>
          </a:p>
        </p:txBody>
      </p:sp>
      <p:pic>
        <p:nvPicPr>
          <p:cNvPr id="1026" name="Picture 2" descr="http://cx.aos.ask.com/question/aq/700px-394px/NULL_26d110e0968dbc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76700" cy="22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entalfloss.com/sites/default/files/french-revolution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7338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2.web.britannica.com/eb-media/69/132669-004-AF290F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6" y="3547918"/>
            <a:ext cx="4029075" cy="28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4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King Louis XVI sided with the nobles and wanted the old rules of voting.</a:t>
            </a:r>
          </a:p>
          <a:p>
            <a:pPr lvl="1"/>
            <a:r>
              <a:rPr lang="en-US" dirty="0" smtClean="0"/>
              <a:t>One vote per estate group</a:t>
            </a:r>
          </a:p>
          <a:p>
            <a:pPr lvl="1"/>
            <a:r>
              <a:rPr lang="en-US" dirty="0" smtClean="0"/>
              <a:t>Locked the National Assembly out of their meeting room</a:t>
            </a:r>
          </a:p>
          <a:p>
            <a:pPr lvl="2"/>
            <a:r>
              <a:rPr lang="en-US" dirty="0" smtClean="0"/>
              <a:t>Broke down doors and stormed an indoor tennis court area of Versailles</a:t>
            </a:r>
          </a:p>
          <a:p>
            <a:pPr lvl="1"/>
            <a:r>
              <a:rPr lang="en-US" b="1" dirty="0" smtClean="0"/>
              <a:t>Tennis Court Oath</a:t>
            </a:r>
          </a:p>
          <a:p>
            <a:pPr lvl="2"/>
            <a:r>
              <a:rPr lang="en-US" i="1" dirty="0" smtClean="0"/>
              <a:t>Pledged to stay until a new constitution was created</a:t>
            </a:r>
          </a:p>
          <a:p>
            <a:pPr lvl="1"/>
            <a:r>
              <a:rPr lang="en-US" dirty="0" smtClean="0"/>
              <a:t>Louis VXI responded by surrounding Versailles with troops.</a:t>
            </a:r>
            <a:endParaRPr lang="en-US" dirty="0"/>
          </a:p>
        </p:txBody>
      </p:sp>
      <p:pic>
        <p:nvPicPr>
          <p:cNvPr id="9218" name="Picture 2" descr="http://cdn.thinglink.me/api/image/586954871136059392/1240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86935"/>
            <a:ext cx="2495550" cy="14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309"/>
            <a:ext cx="8229600" cy="4754563"/>
          </a:xfrm>
        </p:spPr>
        <p:txBody>
          <a:bodyPr/>
          <a:lstStyle/>
          <a:p>
            <a:r>
              <a:rPr lang="en-US" dirty="0" smtClean="0"/>
              <a:t>Fearing the use of military force by King Louis XVI, French citizens prepared to defend Paris.</a:t>
            </a:r>
          </a:p>
          <a:p>
            <a:r>
              <a:rPr lang="en-US" dirty="0" smtClean="0"/>
              <a:t>July 14, 1789</a:t>
            </a:r>
          </a:p>
          <a:p>
            <a:pPr lvl="1"/>
            <a:r>
              <a:rPr lang="en-US" dirty="0" smtClean="0"/>
              <a:t>Stormed the Bastille (Paris prison) searching for gunpowder</a:t>
            </a:r>
          </a:p>
          <a:p>
            <a:pPr lvl="2"/>
            <a:r>
              <a:rPr lang="en-US" dirty="0" smtClean="0"/>
              <a:t> Violently killed prison commander and guards</a:t>
            </a:r>
          </a:p>
          <a:p>
            <a:pPr lvl="2"/>
            <a:r>
              <a:rPr lang="en-US" dirty="0" smtClean="0"/>
              <a:t>Paraded the streets with heads on pikes</a:t>
            </a:r>
          </a:p>
          <a:p>
            <a:pPr lvl="1"/>
            <a:r>
              <a:rPr lang="en-US" dirty="0" smtClean="0"/>
              <a:t>Date now known as Bastille Day (national holiday)</a:t>
            </a:r>
            <a:endParaRPr lang="en-US" dirty="0"/>
          </a:p>
        </p:txBody>
      </p:sp>
      <p:pic>
        <p:nvPicPr>
          <p:cNvPr id="10242" name="Picture 2" descr="http://media-2.web.britannica.com/eb-media/98/90498-004-CEB880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22919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Sweeps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754563"/>
          </a:xfrm>
        </p:spPr>
        <p:txBody>
          <a:bodyPr/>
          <a:lstStyle/>
          <a:p>
            <a:r>
              <a:rPr lang="en-US" dirty="0" smtClean="0"/>
              <a:t>Rebellion spread from Paris to the countryside.</a:t>
            </a:r>
          </a:p>
          <a:p>
            <a:pPr lvl="1"/>
            <a:r>
              <a:rPr lang="en-US" dirty="0" smtClean="0"/>
              <a:t>Fear caused by false rumors that the nobles were going to attack the peasants</a:t>
            </a:r>
          </a:p>
          <a:p>
            <a:pPr lvl="2"/>
            <a:r>
              <a:rPr lang="en-US" b="1" dirty="0" smtClean="0"/>
              <a:t>GREAT FEAR</a:t>
            </a:r>
          </a:p>
          <a:p>
            <a:pPr lvl="1"/>
            <a:r>
              <a:rPr lang="en-US" dirty="0" smtClean="0"/>
              <a:t>Peasants broke into nobles’ houses and destroyed property, documents binding them to the land, and even killed many nobles and their families.</a:t>
            </a:r>
            <a:endParaRPr lang="en-US" dirty="0"/>
          </a:p>
        </p:txBody>
      </p:sp>
      <p:pic>
        <p:nvPicPr>
          <p:cNvPr id="11268" name="Picture 4" descr="http://alphahistory.com/frenchrevolution/wp-content/uploads/2012/11/greatf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27757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6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/>
          <a:lstStyle/>
          <a:p>
            <a:r>
              <a:rPr lang="en-US" dirty="0" smtClean="0"/>
              <a:t>Thousands of women from Paris rioted over rising bread prices.</a:t>
            </a:r>
          </a:p>
          <a:p>
            <a:pPr lvl="1"/>
            <a:r>
              <a:rPr lang="en-US" dirty="0" smtClean="0"/>
              <a:t>Marched on Versailles with weapons</a:t>
            </a:r>
          </a:p>
          <a:p>
            <a:pPr lvl="1"/>
            <a:r>
              <a:rPr lang="en-US" dirty="0" smtClean="0"/>
              <a:t>Broke into the palace killing some of the guards</a:t>
            </a:r>
          </a:p>
          <a:p>
            <a:pPr lvl="1"/>
            <a:r>
              <a:rPr lang="en-US" dirty="0" smtClean="0"/>
              <a:t>Demanded the royal family leave Versailles and return to Paris</a:t>
            </a:r>
          </a:p>
          <a:p>
            <a:pPr lvl="2"/>
            <a:r>
              <a:rPr lang="en-US" dirty="0" smtClean="0"/>
              <a:t>After some time, King Louis XVI agreed</a:t>
            </a:r>
          </a:p>
          <a:p>
            <a:pPr lvl="2"/>
            <a:r>
              <a:rPr lang="en-US" dirty="0" smtClean="0"/>
              <a:t>The royal family would never return to Versailles</a:t>
            </a:r>
          </a:p>
          <a:p>
            <a:pPr lvl="1"/>
            <a:r>
              <a:rPr lang="en-US" dirty="0" smtClean="0"/>
              <a:t>Signaled the change of power and radical reform</a:t>
            </a:r>
            <a:endParaRPr lang="en-US" dirty="0"/>
          </a:p>
        </p:txBody>
      </p:sp>
      <p:pic>
        <p:nvPicPr>
          <p:cNvPr id="12290" name="Picture 2" descr="http://catherinedelors.com/blog/wp-content/uploads/5-et-6-octobre-1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2114550" cy="11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Assembly Reforms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7545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Declaration of the Rights of Man and of the Citizen</a:t>
            </a:r>
          </a:p>
          <a:p>
            <a:pPr lvl="1"/>
            <a:r>
              <a:rPr lang="en-US" sz="2400" dirty="0" smtClean="0"/>
              <a:t>“Liberty, property, security, ……..”</a:t>
            </a:r>
          </a:p>
          <a:p>
            <a:pPr lvl="1"/>
            <a:r>
              <a:rPr lang="en-US" sz="2400" dirty="0" smtClean="0"/>
              <a:t>Equal justice, freedom of speech, and freedom of religion</a:t>
            </a:r>
          </a:p>
          <a:p>
            <a:pPr lvl="1"/>
            <a:r>
              <a:rPr lang="en-US" sz="2400" dirty="0" smtClean="0"/>
              <a:t>Only applied to men </a:t>
            </a:r>
          </a:p>
          <a:p>
            <a:r>
              <a:rPr lang="en-US" sz="2600" b="1" dirty="0" smtClean="0"/>
              <a:t>State-Controlled Church</a:t>
            </a:r>
          </a:p>
          <a:p>
            <a:pPr lvl="1"/>
            <a:r>
              <a:rPr lang="en-US" sz="2400" dirty="0" smtClean="0"/>
              <a:t>Took over Church lands and property</a:t>
            </a:r>
          </a:p>
          <a:p>
            <a:pPr lvl="2"/>
            <a:r>
              <a:rPr lang="en-US" sz="2300" dirty="0" smtClean="0"/>
              <a:t>Sales of Church lands helped to pay for France’s debts</a:t>
            </a:r>
          </a:p>
          <a:p>
            <a:pPr lvl="1"/>
            <a:r>
              <a:rPr lang="en-US" sz="2400" dirty="0" smtClean="0"/>
              <a:t>Church officials/priests were to be elected/paid as state officials</a:t>
            </a:r>
          </a:p>
          <a:p>
            <a:pPr lvl="2"/>
            <a:r>
              <a:rPr lang="en-US" sz="2300" dirty="0" smtClean="0"/>
              <a:t>Opposed by many peasants who were still devout Catholics</a:t>
            </a:r>
          </a:p>
        </p:txBody>
      </p:sp>
      <p:pic>
        <p:nvPicPr>
          <p:cNvPr id="1026" name="Picture 2" descr="http://jspivey.wikispaces.com/file/view/french_declaration_of_the_rights_of_man.jpg/98681971/534x460/french_declaration_of_the_rights_of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514600"/>
            <a:ext cx="1541725" cy="13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 XVI Tries to Escape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fear, the royal family tried to escape from France to the Austrian Netherlands.</a:t>
            </a:r>
          </a:p>
          <a:p>
            <a:pPr lvl="1"/>
            <a:r>
              <a:rPr lang="en-US" dirty="0" smtClean="0"/>
              <a:t>Caught near the border and returned to Paris under guard.</a:t>
            </a:r>
          </a:p>
          <a:p>
            <a:pPr lvl="1"/>
            <a:r>
              <a:rPr lang="en-US" dirty="0" smtClean="0"/>
              <a:t>Gave further power to his enemies.</a:t>
            </a:r>
            <a:endParaRPr lang="en-US" dirty="0"/>
          </a:p>
        </p:txBody>
      </p:sp>
      <p:pic>
        <p:nvPicPr>
          <p:cNvPr id="2050" name="Picture 2" descr="http://chnm.gmu.edu/revolution/searchimages/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3981"/>
            <a:ext cx="3362325" cy="26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dition.com/img/pd/us-history/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55304"/>
            <a:ext cx="3299726" cy="2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1791: Completed the new constitution </a:t>
            </a:r>
          </a:p>
          <a:p>
            <a:pPr lvl="1"/>
            <a:r>
              <a:rPr lang="en-US" dirty="0" smtClean="0"/>
              <a:t>Stripped king of authority (</a:t>
            </a:r>
            <a:r>
              <a:rPr lang="en-US" i="1" dirty="0" smtClean="0"/>
              <a:t>limited monarchy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Created </a:t>
            </a:r>
            <a:r>
              <a:rPr lang="en-US" b="1" dirty="0" smtClean="0"/>
              <a:t>Legislative Assembly</a:t>
            </a:r>
          </a:p>
          <a:p>
            <a:pPr lvl="2"/>
            <a:r>
              <a:rPr lang="en-US" dirty="0" smtClean="0"/>
              <a:t>Body of government with power to create laws</a:t>
            </a:r>
          </a:p>
          <a:p>
            <a:r>
              <a:rPr lang="en-US" dirty="0" smtClean="0"/>
              <a:t>Split among different groups of how to run the country.</a:t>
            </a:r>
          </a:p>
          <a:p>
            <a:pPr lvl="1"/>
            <a:r>
              <a:rPr lang="en-US" dirty="0" smtClean="0"/>
              <a:t>Radicals wanted sweeping changes</a:t>
            </a:r>
          </a:p>
          <a:p>
            <a:pPr lvl="1"/>
            <a:r>
              <a:rPr lang="en-US" dirty="0" smtClean="0"/>
              <a:t>Moderates wanted some change</a:t>
            </a:r>
          </a:p>
          <a:p>
            <a:pPr lvl="1"/>
            <a:r>
              <a:rPr lang="en-US" dirty="0" smtClean="0"/>
              <a:t>Conservatives wanted few changes</a:t>
            </a:r>
            <a:endParaRPr lang="en-US" dirty="0"/>
          </a:p>
        </p:txBody>
      </p:sp>
      <p:pic>
        <p:nvPicPr>
          <p:cNvPr id="3074" name="Picture 2" descr="http://i.telegraph.co.uk/multimedia/archive/01195/arts-graphics-slid_11959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35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Fear of revolution spreading to other countries caused Austria and Prussia to try and get Louis XVI restored as an absolute monarch.</a:t>
            </a:r>
          </a:p>
          <a:p>
            <a:pPr lvl="1"/>
            <a:r>
              <a:rPr lang="en-US" sz="2500" dirty="0" smtClean="0"/>
              <a:t>Legislative Assembly responded by declaring war (1792)</a:t>
            </a:r>
          </a:p>
          <a:p>
            <a:pPr lvl="1"/>
            <a:endParaRPr lang="en-US" sz="1000" dirty="0"/>
          </a:p>
          <a:p>
            <a:r>
              <a:rPr lang="en-US" sz="2900" dirty="0" smtClean="0"/>
              <a:t>Prussian forces invaded France and threatened to destroy Paris if the royal family was harmed.</a:t>
            </a:r>
          </a:p>
          <a:p>
            <a:pPr lvl="1"/>
            <a:r>
              <a:rPr lang="en-US" sz="2500" dirty="0" smtClean="0"/>
              <a:t>In anger, about 20,000 men and women took the palace, massacred the royal guards, and imprisoned the royal family.</a:t>
            </a:r>
            <a:endParaRPr lang="en-US" sz="2500" dirty="0"/>
          </a:p>
        </p:txBody>
      </p:sp>
      <p:pic>
        <p:nvPicPr>
          <p:cNvPr id="4098" name="Picture 2" descr="http://www.napoleon.org/fr/hors_serie/1campagne-italie/lesecrits/articles/images/406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2162175" cy="156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4525963"/>
          </a:xfrm>
        </p:spPr>
        <p:txBody>
          <a:bodyPr/>
          <a:lstStyle/>
          <a:p>
            <a:r>
              <a:rPr lang="en-US" dirty="0" smtClean="0"/>
              <a:t>Crowds started massacring anyone in the Paris prisons suspected of supporting the king.</a:t>
            </a:r>
          </a:p>
          <a:p>
            <a:pPr lvl="1"/>
            <a:r>
              <a:rPr lang="en-US" dirty="0" smtClean="0"/>
              <a:t>Murdered over 1,000 prisoners (1792)</a:t>
            </a:r>
          </a:p>
          <a:p>
            <a:pPr lvl="2"/>
            <a:r>
              <a:rPr lang="en-US" b="1" i="1" dirty="0" smtClean="0"/>
              <a:t>September Massacres</a:t>
            </a:r>
          </a:p>
          <a:p>
            <a:r>
              <a:rPr lang="en-US" dirty="0" smtClean="0"/>
              <a:t>Creation of National Convention</a:t>
            </a:r>
          </a:p>
          <a:p>
            <a:pPr lvl="1"/>
            <a:r>
              <a:rPr lang="en-US" dirty="0" smtClean="0"/>
              <a:t>Permanently abolished the monarchy</a:t>
            </a:r>
          </a:p>
          <a:p>
            <a:pPr lvl="2"/>
            <a:r>
              <a:rPr lang="en-US" dirty="0" smtClean="0"/>
              <a:t>Created a </a:t>
            </a:r>
            <a:r>
              <a:rPr lang="en-US" b="1" dirty="0" smtClean="0"/>
              <a:t>republic</a:t>
            </a:r>
          </a:p>
          <a:p>
            <a:pPr lvl="1"/>
            <a:r>
              <a:rPr lang="en-US" dirty="0" smtClean="0"/>
              <a:t>Granted right to vote and hold office (Men only still)</a:t>
            </a:r>
            <a:endParaRPr lang="en-US" dirty="0"/>
          </a:p>
        </p:txBody>
      </p:sp>
      <p:pic>
        <p:nvPicPr>
          <p:cNvPr id="5122" name="Picture 2" descr="http://f.tqn.com/y/europeanhistory/1/S/H/J/HultonArchiveSeptemberMassac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199"/>
            <a:ext cx="2667000" cy="20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Most people who oversaw government changes were part of a political group called the </a:t>
            </a:r>
            <a:r>
              <a:rPr lang="en-US" b="1" dirty="0" smtClean="0"/>
              <a:t>Jacobins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/>
              <a:t>Strongly influence the National Convention</a:t>
            </a:r>
          </a:p>
          <a:p>
            <a:pPr lvl="1"/>
            <a:r>
              <a:rPr lang="en-US" sz="2400" dirty="0" smtClean="0"/>
              <a:t>Called for the death of all supporters of the king.</a:t>
            </a:r>
          </a:p>
          <a:p>
            <a:pPr lvl="1"/>
            <a:r>
              <a:rPr lang="en-US" sz="2400" dirty="0" smtClean="0"/>
              <a:t>Oversaw continued war with other European countries.</a:t>
            </a:r>
          </a:p>
          <a:p>
            <a:r>
              <a:rPr lang="en-US" dirty="0" smtClean="0"/>
              <a:t>Tried Louis XVI and found him guilty of treason</a:t>
            </a:r>
          </a:p>
          <a:p>
            <a:pPr lvl="1"/>
            <a:r>
              <a:rPr lang="en-US" sz="2400" dirty="0" smtClean="0"/>
              <a:t>Beheaded by guillotine on January 21, 1793.</a:t>
            </a:r>
            <a:endParaRPr lang="en-US" sz="2400" dirty="0"/>
          </a:p>
        </p:txBody>
      </p:sp>
      <p:pic>
        <p:nvPicPr>
          <p:cNvPr id="6146" name="Picture 2" descr="https://thefrenchrevolution11.wikispaces.com/file/view/Delaroche_Girondins.jpg/319573104/608x348/Delaroche_Girond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1"/>
            <a:ext cx="292888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wordofjustice.net/execution-king-louis-x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30" y="5029200"/>
            <a:ext cx="2603988" cy="1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pic>
        <p:nvPicPr>
          <p:cNvPr id="2050" name="Picture 2" descr="http://static9.bornrichimages.com/cdn2/683/384/91/c/wp-content/uploads/s3/1/2013/03/12/king_louis_xvi_painting_yak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9304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swarreallycivilxxx.weebly.com/uploads/1/9/0/5/19059069/3755065.png?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114800" cy="28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0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r>
              <a:rPr lang="en-US" dirty="0" smtClean="0"/>
              <a:t>Period </a:t>
            </a:r>
            <a:r>
              <a:rPr lang="en-US" smtClean="0"/>
              <a:t>of Jacobin </a:t>
            </a:r>
            <a:r>
              <a:rPr lang="en-US" dirty="0" smtClean="0"/>
              <a:t>leader, </a:t>
            </a:r>
            <a:r>
              <a:rPr lang="en-US" dirty="0" err="1" smtClean="0"/>
              <a:t>Maximilien</a:t>
            </a:r>
            <a:r>
              <a:rPr lang="en-US" dirty="0" smtClean="0"/>
              <a:t> Robespierre, ruling France as a dictator.</a:t>
            </a:r>
          </a:p>
          <a:p>
            <a:pPr lvl="1"/>
            <a:r>
              <a:rPr lang="en-US" dirty="0" smtClean="0"/>
              <a:t>Thousands of people were executed</a:t>
            </a:r>
          </a:p>
          <a:p>
            <a:pPr lvl="2"/>
            <a:r>
              <a:rPr lang="en-US" dirty="0" smtClean="0"/>
              <a:t>Political rivals, Marie Antoinette, and anyone not seen as radical enough as the Jacobins.</a:t>
            </a:r>
          </a:p>
          <a:p>
            <a:pPr lvl="2"/>
            <a:r>
              <a:rPr lang="en-US" dirty="0" smtClean="0"/>
              <a:t>Most of the charges were very weak.</a:t>
            </a:r>
          </a:p>
          <a:p>
            <a:pPr lvl="1"/>
            <a:r>
              <a:rPr lang="en-US" dirty="0" smtClean="0"/>
              <a:t>Estimated 40,000 people were executed!</a:t>
            </a:r>
            <a:endParaRPr lang="en-US" dirty="0"/>
          </a:p>
        </p:txBody>
      </p:sp>
      <p:pic>
        <p:nvPicPr>
          <p:cNvPr id="7170" name="Picture 2" descr="http://revolutionaryfrance1789.weebly.com/uploads/1/2/0/5/12050455/7349292.jpg?1338259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46" y="4648200"/>
            <a:ext cx="281960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National Convention turned on Robespierre and had him executed.</a:t>
            </a:r>
          </a:p>
          <a:p>
            <a:r>
              <a:rPr lang="en-US" dirty="0" smtClean="0"/>
              <a:t>Created a new 2-house legislature of government.</a:t>
            </a:r>
          </a:p>
          <a:p>
            <a:r>
              <a:rPr lang="en-US" dirty="0" smtClean="0"/>
              <a:t>Leaders were still corrupt.</a:t>
            </a:r>
          </a:p>
          <a:p>
            <a:endParaRPr lang="en-US" dirty="0"/>
          </a:p>
          <a:p>
            <a:r>
              <a:rPr lang="en-US" dirty="0" smtClean="0"/>
              <a:t>This would lead to the future coming of </a:t>
            </a:r>
            <a:r>
              <a:rPr lang="en-US" smtClean="0"/>
              <a:t>Napoleon </a:t>
            </a:r>
            <a:r>
              <a:rPr lang="en-US" smtClean="0"/>
              <a:t>Bonaparte.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People of France were divided into 3 large social classes called </a:t>
            </a:r>
            <a:r>
              <a:rPr lang="en-US" b="1" i="1" dirty="0" smtClean="0"/>
              <a:t>estates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Estate</a:t>
            </a:r>
            <a:r>
              <a:rPr lang="en-US" dirty="0" smtClean="0"/>
              <a:t>: Roman Catholic Church</a:t>
            </a:r>
          </a:p>
          <a:p>
            <a:pPr lvl="2"/>
            <a:r>
              <a:rPr lang="en-US" dirty="0" smtClean="0"/>
              <a:t>Owned 10% of the land in France</a:t>
            </a:r>
          </a:p>
          <a:p>
            <a:pPr lvl="2"/>
            <a:r>
              <a:rPr lang="en-US" dirty="0" smtClean="0"/>
              <a:t>Did not have to pay taxes</a:t>
            </a:r>
          </a:p>
          <a:p>
            <a:pPr lvl="2"/>
            <a:r>
              <a:rPr lang="en-US" dirty="0" smtClean="0"/>
              <a:t>Members of the clergy were very rich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Estate</a:t>
            </a:r>
            <a:r>
              <a:rPr lang="en-US" dirty="0" smtClean="0"/>
              <a:t>: Rich Nobles</a:t>
            </a:r>
          </a:p>
          <a:p>
            <a:pPr lvl="2"/>
            <a:r>
              <a:rPr lang="en-US" dirty="0" smtClean="0"/>
              <a:t>2% of population, but owned almost 20% of land</a:t>
            </a:r>
          </a:p>
          <a:p>
            <a:pPr lvl="2"/>
            <a:r>
              <a:rPr lang="en-US" dirty="0" smtClean="0"/>
              <a:t>Paid little in taxes</a:t>
            </a:r>
          </a:p>
        </p:txBody>
      </p:sp>
      <p:pic>
        <p:nvPicPr>
          <p:cNvPr id="3074" name="Picture 2" descr="http://www.cindyvallar.com/French-no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1270201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phahistory.com/frenchrevolution/wp-content/uploads/2012/11/secondest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0"/>
            <a:ext cx="133022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2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Estate</a:t>
            </a:r>
            <a:r>
              <a:rPr lang="en-US" dirty="0" smtClean="0"/>
              <a:t>: 97% of the population</a:t>
            </a:r>
          </a:p>
          <a:p>
            <a:pPr lvl="1"/>
            <a:r>
              <a:rPr lang="en-US" i="1" dirty="0" smtClean="0"/>
              <a:t>Middle class</a:t>
            </a:r>
            <a:r>
              <a:rPr lang="en-US" dirty="0" smtClean="0"/>
              <a:t>: Bankers, merchants, factory owners, etc.</a:t>
            </a:r>
          </a:p>
          <a:p>
            <a:pPr lvl="2"/>
            <a:r>
              <a:rPr lang="en-US" dirty="0" smtClean="0"/>
              <a:t>Called the </a:t>
            </a:r>
            <a:r>
              <a:rPr lang="en-US" b="1" i="1" dirty="0" smtClean="0"/>
              <a:t>bourgeoisie </a:t>
            </a:r>
          </a:p>
          <a:p>
            <a:pPr lvl="1"/>
            <a:r>
              <a:rPr lang="en-US" i="1" dirty="0" smtClean="0"/>
              <a:t>Workers of France’s cities</a:t>
            </a:r>
          </a:p>
          <a:p>
            <a:pPr lvl="2"/>
            <a:r>
              <a:rPr lang="en-US" dirty="0" smtClean="0"/>
              <a:t>Poorest group within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2"/>
            <a:r>
              <a:rPr lang="en-US" dirty="0" smtClean="0"/>
              <a:t>Paid low wages</a:t>
            </a:r>
          </a:p>
          <a:p>
            <a:pPr lvl="1"/>
            <a:r>
              <a:rPr lang="en-US" i="1" dirty="0" smtClean="0"/>
              <a:t>Peasants</a:t>
            </a:r>
          </a:p>
          <a:p>
            <a:pPr lvl="2"/>
            <a:r>
              <a:rPr lang="en-US" dirty="0" smtClean="0"/>
              <a:t>More than 80% of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2"/>
            <a:r>
              <a:rPr lang="en-US" dirty="0" smtClean="0"/>
              <a:t>Paid about half their wages in dues to the government</a:t>
            </a:r>
          </a:p>
          <a:p>
            <a:pPr lvl="1"/>
            <a:endParaRPr lang="en-US" dirty="0"/>
          </a:p>
        </p:txBody>
      </p:sp>
      <p:pic>
        <p:nvPicPr>
          <p:cNvPr id="4102" name="Picture 6" descr="https://jspivey.wikispaces.com/file/view/LeNainPays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228850" cy="17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 3</a:t>
            </a:r>
            <a:r>
              <a:rPr lang="en-US" baseline="30000" dirty="0" smtClean="0"/>
              <a:t>rd</a:t>
            </a:r>
            <a:r>
              <a:rPr lang="en-US" dirty="0" smtClean="0"/>
              <a:t> Estate (Largest part of population, but the POOREST) had to pay the most in taxes?</a:t>
            </a:r>
          </a:p>
          <a:p>
            <a:pPr lvl="1"/>
            <a:r>
              <a:rPr lang="en-US" dirty="0" smtClean="0"/>
              <a:t>How does this help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Estates?</a:t>
            </a:r>
          </a:p>
          <a:p>
            <a:r>
              <a:rPr lang="en-US" dirty="0" smtClean="0"/>
              <a:t>What do you think the attitude of the 3</a:t>
            </a:r>
            <a:r>
              <a:rPr lang="en-US" baseline="30000" dirty="0" smtClean="0"/>
              <a:t>rd</a:t>
            </a:r>
            <a:r>
              <a:rPr lang="en-US" dirty="0" smtClean="0"/>
              <a:t> Estate was towards the first two?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8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525963"/>
          </a:xfrm>
        </p:spPr>
        <p:txBody>
          <a:bodyPr/>
          <a:lstStyle/>
          <a:p>
            <a:r>
              <a:rPr lang="en-US" sz="2800" dirty="0" smtClean="0"/>
              <a:t>Enlightenment Ideas</a:t>
            </a:r>
          </a:p>
          <a:p>
            <a:pPr lvl="1"/>
            <a:r>
              <a:rPr lang="en-US" sz="2600" dirty="0" smtClean="0"/>
              <a:t>New views about power and authority</a:t>
            </a:r>
          </a:p>
          <a:p>
            <a:pPr lvl="1"/>
            <a:r>
              <a:rPr lang="en-US" sz="2600" dirty="0" smtClean="0"/>
              <a:t>Noticed Great Britain had limited the king’s power</a:t>
            </a:r>
          </a:p>
          <a:p>
            <a:pPr lvl="1"/>
            <a:r>
              <a:rPr lang="en-US" sz="2600" dirty="0" smtClean="0"/>
              <a:t>Also noticed the success of the American Revolution</a:t>
            </a:r>
          </a:p>
          <a:p>
            <a:r>
              <a:rPr lang="en-US" sz="2800" dirty="0" smtClean="0"/>
              <a:t>Economic Troubles</a:t>
            </a:r>
          </a:p>
          <a:p>
            <a:pPr lvl="1"/>
            <a:r>
              <a:rPr lang="en-US" sz="2600" dirty="0" smtClean="0"/>
              <a:t>High taxes and high cost of living</a:t>
            </a:r>
          </a:p>
          <a:p>
            <a:pPr lvl="1"/>
            <a:r>
              <a:rPr lang="en-US" sz="2600" dirty="0" smtClean="0"/>
              <a:t>Crop failures,/shortage of grain causing starvation</a:t>
            </a:r>
          </a:p>
          <a:p>
            <a:pPr lvl="1"/>
            <a:r>
              <a:rPr lang="en-US" sz="2600" dirty="0" smtClean="0"/>
              <a:t>High debt due to spending by the king and queen</a:t>
            </a:r>
          </a:p>
          <a:p>
            <a:pPr lvl="2"/>
            <a:r>
              <a:rPr lang="en-US" sz="2200" dirty="0" smtClean="0"/>
              <a:t>King Louis XVI and Maria Antoinette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25.media.tumblr.com/tumblr_meijxx0Rfq1qatfdc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57800"/>
            <a:ext cx="1943100" cy="12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3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Weak Leader</a:t>
            </a:r>
          </a:p>
          <a:p>
            <a:pPr lvl="1"/>
            <a:r>
              <a:rPr lang="en-US" dirty="0" smtClean="0"/>
              <a:t>King Louis XVI </a:t>
            </a:r>
          </a:p>
          <a:p>
            <a:pPr lvl="2"/>
            <a:r>
              <a:rPr lang="en-US" sz="2600" dirty="0" smtClean="0"/>
              <a:t>Unsure when making decisions</a:t>
            </a:r>
          </a:p>
          <a:p>
            <a:pPr lvl="2"/>
            <a:r>
              <a:rPr lang="en-US" sz="2600" dirty="0" smtClean="0"/>
              <a:t>Poor advice from the queen, Marie Antoinette</a:t>
            </a:r>
          </a:p>
          <a:p>
            <a:pPr lvl="3"/>
            <a:r>
              <a:rPr lang="en-US" sz="2600" dirty="0" smtClean="0"/>
              <a:t>She spent too much money on gowns, jewelry, and gambling</a:t>
            </a:r>
          </a:p>
          <a:p>
            <a:pPr lvl="2"/>
            <a:endParaRPr lang="en-US" sz="2800" dirty="0"/>
          </a:p>
          <a:p>
            <a:pPr lvl="1"/>
            <a:r>
              <a:rPr lang="en-US" dirty="0" smtClean="0"/>
              <a:t>Desperate solution by Louis XVI was to impose taxes on the nobility also.</a:t>
            </a:r>
          </a:p>
          <a:p>
            <a:pPr lvl="2"/>
            <a:r>
              <a:rPr lang="en-US" sz="2600" i="1" dirty="0" smtClean="0"/>
              <a:t>How do you think they reacted after paying no to little tax for so long?</a:t>
            </a:r>
          </a:p>
          <a:p>
            <a:pPr lvl="2"/>
            <a:endParaRPr lang="en-US" dirty="0"/>
          </a:p>
        </p:txBody>
      </p:sp>
      <p:pic>
        <p:nvPicPr>
          <p:cNvPr id="6146" name="Picture 2" descr="http://www.upf.edu/enoticies/1011/_img/LluisXVI_Ca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733550" cy="22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7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Estate (nobility) forced Louis XVI to call a meeting of representatives of all the estate groups.</a:t>
            </a:r>
          </a:p>
          <a:p>
            <a:pPr lvl="1"/>
            <a:r>
              <a:rPr lang="en-US" dirty="0" smtClean="0"/>
              <a:t>Held at Versailles</a:t>
            </a:r>
          </a:p>
          <a:p>
            <a:pPr lvl="1"/>
            <a:endParaRPr lang="en-US" dirty="0"/>
          </a:p>
          <a:p>
            <a:r>
              <a:rPr lang="en-US" dirty="0" smtClean="0"/>
              <a:t>Hoped to use the old rules of the estates general meetings of the past.</a:t>
            </a:r>
          </a:p>
          <a:p>
            <a:pPr lvl="1"/>
            <a:r>
              <a:rPr lang="en-US" dirty="0" smtClean="0"/>
              <a:t>Each group (estate) would only have 1 vote, which gave the first and second estates power to outvote the third.	</a:t>
            </a:r>
            <a:endParaRPr lang="en-US" dirty="0"/>
          </a:p>
        </p:txBody>
      </p:sp>
      <p:pic>
        <p:nvPicPr>
          <p:cNvPr id="7170" name="Picture 2" descr="https://upload.wikimedia.org/wikipedia/commons/5/5a/Couder_Stati_gener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341418" cy="13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2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Delegates of the 3</a:t>
            </a:r>
            <a:r>
              <a:rPr lang="en-US" baseline="30000" dirty="0" smtClean="0"/>
              <a:t>rd</a:t>
            </a:r>
            <a:r>
              <a:rPr lang="en-US" dirty="0" smtClean="0"/>
              <a:t> Estate wanted to make change in the government.</a:t>
            </a:r>
          </a:p>
          <a:p>
            <a:pPr lvl="1"/>
            <a:r>
              <a:rPr lang="en-US" dirty="0" smtClean="0"/>
              <a:t>Influenced by the Enlightenment</a:t>
            </a:r>
          </a:p>
          <a:p>
            <a:pPr lvl="1"/>
            <a:r>
              <a:rPr lang="en-US" dirty="0" smtClean="0"/>
              <a:t>Wanted each delegate (representative) to have a vote, instead of each large group (estate) counting as one vote.</a:t>
            </a:r>
          </a:p>
          <a:p>
            <a:pPr lvl="1"/>
            <a:r>
              <a:rPr lang="en-US" dirty="0" smtClean="0"/>
              <a:t>Named themselves the </a:t>
            </a:r>
            <a:r>
              <a:rPr lang="en-US" b="1" dirty="0" smtClean="0"/>
              <a:t>National Assembly</a:t>
            </a:r>
          </a:p>
          <a:p>
            <a:pPr lvl="2"/>
            <a:r>
              <a:rPr lang="en-US" dirty="0" smtClean="0"/>
              <a:t>Pass laws and reforms in the name of the French people</a:t>
            </a:r>
          </a:p>
          <a:p>
            <a:pPr lvl="2"/>
            <a:r>
              <a:rPr lang="en-US" dirty="0" smtClean="0"/>
              <a:t>End absolute monarchy and form a representative government</a:t>
            </a:r>
            <a:endParaRPr lang="en-US" dirty="0"/>
          </a:p>
        </p:txBody>
      </p:sp>
      <p:pic>
        <p:nvPicPr>
          <p:cNvPr id="8194" name="Picture 2" descr="http://s.hswstatic.com/gif/french-revolutio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9461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5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1108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French Revolution</vt:lpstr>
      <vt:lpstr>The Beginning</vt:lpstr>
      <vt:lpstr>The Old Regime</vt:lpstr>
      <vt:lpstr>The Old Regime</vt:lpstr>
      <vt:lpstr>Critical Thinking</vt:lpstr>
      <vt:lpstr>Causes of Change</vt:lpstr>
      <vt:lpstr>Causes of Change</vt:lpstr>
      <vt:lpstr>Estates General</vt:lpstr>
      <vt:lpstr>Estates General</vt:lpstr>
      <vt:lpstr>Estates General</vt:lpstr>
      <vt:lpstr>Storming the Bastille</vt:lpstr>
      <vt:lpstr>Fear Sweeps France</vt:lpstr>
      <vt:lpstr>October 1789</vt:lpstr>
      <vt:lpstr>National Assembly Reforms France</vt:lpstr>
      <vt:lpstr>Louis XVI Tries to Escape</vt:lpstr>
      <vt:lpstr>Divisions Develop</vt:lpstr>
      <vt:lpstr>War and Execution</vt:lpstr>
      <vt:lpstr>War and Execution</vt:lpstr>
      <vt:lpstr>War and Execution</vt:lpstr>
      <vt:lpstr>Reign of Terror</vt:lpstr>
      <vt:lpstr>End of the Terror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acummings</dc:creator>
  <cp:lastModifiedBy>Artis Cummings</cp:lastModifiedBy>
  <cp:revision>23</cp:revision>
  <cp:lastPrinted>2016-02-02T13:32:27Z</cp:lastPrinted>
  <dcterms:created xsi:type="dcterms:W3CDTF">2016-02-01T02:34:25Z</dcterms:created>
  <dcterms:modified xsi:type="dcterms:W3CDTF">2016-02-05T17:33:12Z</dcterms:modified>
</cp:coreProperties>
</file>