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9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0000CC"/>
    <a:srgbClr val="CCCCFF"/>
    <a:srgbClr val="CCFFCC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9268" autoAdjust="0"/>
  </p:normalViewPr>
  <p:slideViewPr>
    <p:cSldViewPr>
      <p:cViewPr varScale="1">
        <p:scale>
          <a:sx n="55" d="100"/>
          <a:sy n="55" d="100"/>
        </p:scale>
        <p:origin x="16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D1C9249-0E7D-40AD-9192-1470A74FA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0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5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4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9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3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en/e/ed/ElectoralCollege2000-Larg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r>
              <a:rPr lang="en-US" altLang="en-US"/>
              <a:t>America by 2000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r>
              <a:rPr lang="en-US" altLang="en-US" sz="3800"/>
              <a:t>By</a:t>
            </a:r>
            <a:r>
              <a:rPr lang="en-US" altLang="en-US" sz="3000"/>
              <a:t> </a:t>
            </a:r>
            <a:r>
              <a:rPr lang="en-US" altLang="en-US" sz="3800"/>
              <a:t>the</a:t>
            </a:r>
            <a:r>
              <a:rPr lang="en-US" altLang="en-US" sz="3000"/>
              <a:t> </a:t>
            </a:r>
            <a:r>
              <a:rPr lang="en-US" altLang="en-US" sz="3800"/>
              <a:t>late</a:t>
            </a:r>
            <a:r>
              <a:rPr lang="en-US" altLang="en-US" sz="3000"/>
              <a:t> </a:t>
            </a:r>
            <a:r>
              <a:rPr lang="en-US" altLang="en-US" sz="3800"/>
              <a:t>1990s,</a:t>
            </a:r>
            <a:r>
              <a:rPr lang="en-US" altLang="en-US" sz="3000"/>
              <a:t> </a:t>
            </a:r>
            <a:r>
              <a:rPr lang="en-US" altLang="en-US" sz="3800"/>
              <a:t>the</a:t>
            </a:r>
            <a:r>
              <a:rPr lang="en-US" altLang="en-US" sz="3000"/>
              <a:t> </a:t>
            </a:r>
            <a:r>
              <a:rPr lang="en-US" altLang="en-US" sz="3800"/>
              <a:t>U.S.</a:t>
            </a:r>
            <a:r>
              <a:rPr lang="en-US" altLang="en-US" sz="3000"/>
              <a:t> </a:t>
            </a:r>
            <a:r>
              <a:rPr lang="en-US" altLang="en-US" sz="3800"/>
              <a:t>was</a:t>
            </a:r>
            <a:r>
              <a:rPr lang="en-US" altLang="en-US" sz="3000"/>
              <a:t> </a:t>
            </a:r>
            <a:r>
              <a:rPr lang="en-US" altLang="en-US" sz="3800"/>
              <a:t>changing</a:t>
            </a:r>
          </a:p>
          <a:p>
            <a:pPr lvl="1"/>
            <a:r>
              <a:rPr lang="en-US" altLang="en-US" sz="3800"/>
              <a:t>The economic boom was slowing down &amp; the “tech bubble” was about to burst</a:t>
            </a:r>
          </a:p>
          <a:p>
            <a:pPr lvl="1"/>
            <a:r>
              <a:rPr lang="en-US" altLang="en-US" sz="3800"/>
              <a:t>Party</a:t>
            </a:r>
            <a:r>
              <a:rPr lang="en-US" altLang="en-US" sz="3000"/>
              <a:t> </a:t>
            </a:r>
            <a:r>
              <a:rPr lang="en-US" altLang="en-US" sz="3800"/>
              <a:t>politics</a:t>
            </a:r>
            <a:r>
              <a:rPr lang="en-US" altLang="en-US" sz="3000"/>
              <a:t> </a:t>
            </a:r>
            <a:r>
              <a:rPr lang="en-US" altLang="en-US" sz="3800"/>
              <a:t>was</a:t>
            </a:r>
            <a:r>
              <a:rPr lang="en-US" altLang="en-US" sz="3000"/>
              <a:t> </a:t>
            </a:r>
            <a:r>
              <a:rPr lang="en-US" altLang="en-US" sz="3800"/>
              <a:t>increasingly</a:t>
            </a:r>
            <a:r>
              <a:rPr lang="en-US" altLang="en-US" sz="3000"/>
              <a:t> </a:t>
            </a:r>
            <a:r>
              <a:rPr lang="en-US" altLang="en-US" sz="3800"/>
              <a:t>hostile, especially after the Republican-led impeachment of Clinton</a:t>
            </a:r>
          </a:p>
          <a:p>
            <a:pPr lvl="1"/>
            <a:r>
              <a:rPr lang="en-US" altLang="en-US" sz="3800"/>
              <a:t>New terrorist attacks threatened American safety at home &amp; abroad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/>
              <a:t>The Election of 2000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825500"/>
            <a:ext cx="8686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The election of 2000 was one of the closest </a:t>
            </a:r>
            <a:br>
              <a:rPr lang="en-US" altLang="en-US" sz="3600"/>
            </a:br>
            <a:r>
              <a:rPr lang="en-US" altLang="en-US" sz="3600"/>
              <a:t>&amp; most controversial elections in U.S. history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3276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>
                <a:solidFill>
                  <a:schemeClr val="folHlink"/>
                </a:solidFill>
              </a:rPr>
              <a:t>Republicans nominated </a:t>
            </a:r>
            <a:br>
              <a:rPr lang="en-US" altLang="en-US" sz="3200">
                <a:solidFill>
                  <a:schemeClr val="folHlink"/>
                </a:solidFill>
              </a:rPr>
            </a:br>
            <a:r>
              <a:rPr lang="en-US" altLang="en-US" sz="3200">
                <a:solidFill>
                  <a:schemeClr val="folHlink"/>
                </a:solidFill>
              </a:rPr>
              <a:t>conservative Texas governor George W Bush 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048000" y="1981200"/>
            <a:ext cx="3276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Democrats nominated </a:t>
            </a:r>
            <a:br>
              <a:rPr lang="en-US" altLang="en-US" sz="3200">
                <a:solidFill>
                  <a:srgbClr val="0000CC"/>
                </a:solidFill>
              </a:rPr>
            </a:br>
            <a:r>
              <a:rPr lang="en-US" altLang="en-US" sz="3200">
                <a:solidFill>
                  <a:srgbClr val="0000CC"/>
                </a:solidFill>
              </a:rPr>
              <a:t>Clinton’s </a:t>
            </a:r>
            <a:br>
              <a:rPr lang="en-US" altLang="en-US" sz="3200">
                <a:solidFill>
                  <a:srgbClr val="0000CC"/>
                </a:solidFill>
              </a:rPr>
            </a:br>
            <a:r>
              <a:rPr lang="en-US" altLang="en-US" sz="3200">
                <a:solidFill>
                  <a:srgbClr val="0000CC"/>
                </a:solidFill>
              </a:rPr>
              <a:t>Vice President </a:t>
            </a:r>
            <a:br>
              <a:rPr lang="en-US" altLang="en-US" sz="3200">
                <a:solidFill>
                  <a:srgbClr val="0000CC"/>
                </a:solidFill>
              </a:rPr>
            </a:br>
            <a:r>
              <a:rPr lang="en-US" altLang="en-US" sz="3200">
                <a:solidFill>
                  <a:srgbClr val="0000CC"/>
                </a:solidFill>
              </a:rPr>
              <a:t>Al Gore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6019800" y="1951038"/>
            <a:ext cx="31242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006600"/>
                </a:solidFill>
              </a:rPr>
              <a:t>Consumer &amp; environmental advocate Ralph Nader ran as an independent </a:t>
            </a:r>
          </a:p>
        </p:txBody>
      </p:sp>
      <p:pic>
        <p:nvPicPr>
          <p:cNvPr id="357385" name="Picture 9" descr="1509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7188"/>
            <a:ext cx="2895600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95" name="Picture 19" descr="6684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44963"/>
            <a:ext cx="297180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97" name="Picture 21" descr="667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51313"/>
            <a:ext cx="281940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r>
              <a:rPr lang="en-US" altLang="en-US"/>
              <a:t>The Election of 2000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0" y="1633538"/>
            <a:ext cx="38100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The election was so close that which ever candidate won Florida would gain enough electoral votes to win the presidency</a:t>
            </a:r>
          </a:p>
        </p:txBody>
      </p:sp>
      <p:pic>
        <p:nvPicPr>
          <p:cNvPr id="361486" name="Picture 14" descr="cnn_election200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89050"/>
            <a:ext cx="525780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/>
              <a:t>The Election of 2000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0" y="990600"/>
            <a:ext cx="38862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But, determining which candidate </a:t>
            </a:r>
            <a:br>
              <a:rPr lang="en-US" altLang="en-US" sz="3600"/>
            </a:br>
            <a:r>
              <a:rPr lang="en-US" altLang="en-US" sz="3600"/>
              <a:t>won in Florida was contested due to voting irregularities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0" y="3733800"/>
            <a:ext cx="3810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>
                <a:solidFill>
                  <a:schemeClr val="folHlink"/>
                </a:solidFill>
              </a:rPr>
              <a:t>The state supreme court ordered a recount of ballots </a:t>
            </a:r>
            <a:br>
              <a:rPr lang="en-US" altLang="en-US" sz="3600">
                <a:solidFill>
                  <a:schemeClr val="folHlink"/>
                </a:solidFill>
              </a:rPr>
            </a:br>
            <a:r>
              <a:rPr lang="en-US" altLang="en-US" sz="3600">
                <a:solidFill>
                  <a:schemeClr val="folHlink"/>
                </a:solidFill>
              </a:rPr>
              <a:t>in some districts </a:t>
            </a:r>
          </a:p>
        </p:txBody>
      </p:sp>
      <p:pic>
        <p:nvPicPr>
          <p:cNvPr id="362505" name="Picture 9" descr="FL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>
            <a:fillRect/>
          </a:stretch>
        </p:blipFill>
        <p:spPr bwMode="auto">
          <a:xfrm>
            <a:off x="4114800" y="762000"/>
            <a:ext cx="485933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6" name="Picture 10" descr="EF6C62A2-C5D7-7489-D76B15B8A3946B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621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7" name="Picture 11" descr="040830_flVoting_vmed_12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762000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8" name="Picture 12" descr="voter-fraud-election-essay-lithwick-SO02-vl-vert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89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9" name="Picture 13" descr="november_20_2000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568825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In December 2000, the U.S. Supreme Court ruled in a 5-4 decision to stop the recount &amp; </a:t>
            </a:r>
            <a:br>
              <a:rPr lang="en-US" altLang="en-US" sz="3600"/>
            </a:br>
            <a:r>
              <a:rPr lang="en-US" altLang="en-US" sz="3600"/>
              <a:t>Bush was declared the winner of the election </a:t>
            </a:r>
          </a:p>
        </p:txBody>
      </p:sp>
      <p:pic>
        <p:nvPicPr>
          <p:cNvPr id="363529" name="Picture 9" descr="Image:ElectoralCollege2000-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/>
          <a:stretch>
            <a:fillRect/>
          </a:stretch>
        </p:blipFill>
        <p:spPr bwMode="auto">
          <a:xfrm>
            <a:off x="4763" y="1638300"/>
            <a:ext cx="913923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altLang="en-US"/>
              <a:t>The Presidency of George Bush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0" y="1143000"/>
            <a:ext cx="40386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In his first year, </a:t>
            </a:r>
            <a:br>
              <a:rPr lang="en-US" altLang="en-US" sz="3600"/>
            </a:br>
            <a:r>
              <a:rPr lang="en-US" altLang="en-US" sz="3600"/>
              <a:t>Bush worked with Congress to:</a:t>
            </a:r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0" y="3124200"/>
            <a:ext cx="4038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>
                <a:solidFill>
                  <a:schemeClr val="folHlink"/>
                </a:solidFill>
              </a:rPr>
              <a:t>Create a 1.35 trillion dollar tax cut </a:t>
            </a:r>
          </a:p>
        </p:txBody>
      </p:sp>
      <p:sp>
        <p:nvSpPr>
          <p:cNvPr id="364565" name="Text Box 21"/>
          <p:cNvSpPr txBox="1">
            <a:spLocks noChangeArrowheads="1"/>
          </p:cNvSpPr>
          <p:nvPr/>
        </p:nvSpPr>
        <p:spPr bwMode="auto">
          <a:xfrm>
            <a:off x="0" y="4446588"/>
            <a:ext cx="41148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</a:rPr>
              <a:t>Reform education through the No Child Left Behind Act  </a:t>
            </a:r>
          </a:p>
        </p:txBody>
      </p:sp>
      <p:pic>
        <p:nvPicPr>
          <p:cNvPr id="364571" name="Picture 27" descr="President-Bush-and-the-Republican-Party-were-riding-high-not-too-long-ago-just-like-Sony-and-its-PlayStation-business,1-V-93379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914400"/>
            <a:ext cx="4991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altLang="en-US"/>
              <a:t>September 11, 2001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0" y="889000"/>
            <a:ext cx="4572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/>
              <a:t>Everything changed on September 11, 2001 when an al-Qaeda terrorist plot led to </a:t>
            </a:r>
            <a:br>
              <a:rPr lang="en-US" altLang="en-US" sz="3600"/>
            </a:br>
            <a:r>
              <a:rPr lang="en-US" altLang="en-US" sz="3600"/>
              <a:t>the hijacking of </a:t>
            </a:r>
            <a:br>
              <a:rPr lang="en-US" altLang="en-US" sz="3600"/>
            </a:br>
            <a:r>
              <a:rPr lang="en-US" altLang="en-US" sz="3600"/>
              <a:t>4 airplanes &amp; </a:t>
            </a:r>
            <a:br>
              <a:rPr lang="en-US" altLang="en-US" sz="3600"/>
            </a:br>
            <a:r>
              <a:rPr lang="en-US" altLang="en-US" sz="3600"/>
              <a:t>attacks on the </a:t>
            </a:r>
            <a:br>
              <a:rPr lang="en-US" altLang="en-US" sz="3600"/>
            </a:br>
            <a:r>
              <a:rPr lang="en-US" altLang="en-US" sz="3600"/>
              <a:t>World Trade Center </a:t>
            </a:r>
            <a:br>
              <a:rPr lang="en-US" altLang="en-US" sz="3600"/>
            </a:br>
            <a:r>
              <a:rPr lang="en-US" altLang="en-US" sz="3600"/>
              <a:t>&amp; the Pentagon</a:t>
            </a:r>
          </a:p>
        </p:txBody>
      </p:sp>
      <p:pic>
        <p:nvPicPr>
          <p:cNvPr id="366613" name="Picture 21" descr="911RTRS_468x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6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14" name="Picture 22" descr="wtc-9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990600"/>
            <a:ext cx="46609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16" name="Picture 24" descr="0911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7"/>
          <a:stretch>
            <a:fillRect/>
          </a:stretch>
        </p:blipFill>
        <p:spPr bwMode="auto">
          <a:xfrm>
            <a:off x="4422775" y="1143000"/>
            <a:ext cx="47212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19" name="Text Box 27"/>
          <p:cNvSpPr txBox="1">
            <a:spLocks noChangeArrowheads="1"/>
          </p:cNvSpPr>
          <p:nvPr/>
        </p:nvSpPr>
        <p:spPr bwMode="auto">
          <a:xfrm>
            <a:off x="0" y="5334000"/>
            <a:ext cx="44196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600">
                <a:solidFill>
                  <a:schemeClr val="folHlink"/>
                </a:solidFill>
              </a:rPr>
              <a:t>After 9/11, President Bush declared a </a:t>
            </a:r>
            <a:br>
              <a:rPr lang="en-US" altLang="en-US" sz="3600">
                <a:solidFill>
                  <a:schemeClr val="folHlink"/>
                </a:solidFill>
              </a:rPr>
            </a:br>
            <a:r>
              <a:rPr lang="en-US" altLang="en-US" sz="3600">
                <a:solidFill>
                  <a:schemeClr val="folHlink"/>
                </a:solidFill>
              </a:rPr>
              <a:t>“War on Terrorism”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altLang="en-US"/>
              <a:t>The War on Terrorism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Domestic changes in response to 9/11</a:t>
            </a:r>
          </a:p>
        </p:txBody>
      </p:sp>
      <p:pic>
        <p:nvPicPr>
          <p:cNvPr id="370697" name="Picture 9" descr="dhs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9" name="Picture 11" descr="a136_terror_alert_system_2050081722-166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97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01" name="Picture 13" descr="t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"/>
          <a:stretch>
            <a:fillRect/>
          </a:stretch>
        </p:blipFill>
        <p:spPr bwMode="auto">
          <a:xfrm>
            <a:off x="0" y="1993900"/>
            <a:ext cx="457676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03" name="Picture 15" descr="patriota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/>
              <a:t>Foreign policy in response to 9/11</a:t>
            </a:r>
          </a:p>
        </p:txBody>
      </p:sp>
      <p:pic>
        <p:nvPicPr>
          <p:cNvPr id="371720" name="Picture 8" descr="Middle-East-Theatre-of-War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9" b="21439"/>
          <a:stretch>
            <a:fillRect/>
          </a:stretch>
        </p:blipFill>
        <p:spPr bwMode="auto">
          <a:xfrm>
            <a:off x="0" y="609600"/>
            <a:ext cx="7543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21" name="Picture 9" descr="Middle-East-Theatre-of-War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8" r="28000"/>
          <a:stretch>
            <a:fillRect/>
          </a:stretch>
        </p:blipFill>
        <p:spPr bwMode="auto">
          <a:xfrm>
            <a:off x="4724400" y="5053013"/>
            <a:ext cx="4419600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22" name="Picture 10" descr="200909100000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9538"/>
            <a:ext cx="5334000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24" name="Picture 12" descr="osama-bin-laden-from-2001-tv-broadcastjpg-bdadcf5ec77c87cd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025"/>
            <a:ext cx="3429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3505200" y="669925"/>
            <a:ext cx="3581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>
                <a:solidFill>
                  <a:srgbClr val="0000CC"/>
                </a:solidFill>
              </a:rPr>
              <a:t>al Qaeda terrorists </a:t>
            </a:r>
          </a:p>
        </p:txBody>
      </p:sp>
      <p:pic>
        <p:nvPicPr>
          <p:cNvPr id="371727" name="Picture 15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888"/>
            <a:ext cx="373380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657600" y="6156325"/>
            <a:ext cx="4495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>
                <a:solidFill>
                  <a:schemeClr val="folHlink"/>
                </a:solidFill>
              </a:rPr>
              <a:t>Taliban government </a:t>
            </a:r>
          </a:p>
        </p:txBody>
      </p:sp>
      <p:pic>
        <p:nvPicPr>
          <p:cNvPr id="371731" name="Picture 19" descr="Bush_war_spee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008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304800" y="6080125"/>
            <a:ext cx="8686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>
                <a:solidFill>
                  <a:srgbClr val="0000CC"/>
                </a:solidFill>
              </a:rPr>
              <a:t>Iran, Iraq, &amp; North Korea form an “Axis of Evil”</a:t>
            </a:r>
          </a:p>
        </p:txBody>
      </p:sp>
      <p:pic>
        <p:nvPicPr>
          <p:cNvPr id="371734" name="Picture 22" descr="iraqMap_032703_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r="5556" b="8728"/>
          <a:stretch>
            <a:fillRect/>
          </a:stretch>
        </p:blipFill>
        <p:spPr bwMode="auto">
          <a:xfrm>
            <a:off x="3733800" y="685800"/>
            <a:ext cx="52578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35" name="Picture 23" descr="saddam_hussian_trial_IPE_200501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7392" b="6522"/>
          <a:stretch>
            <a:fillRect/>
          </a:stretch>
        </p:blipFill>
        <p:spPr bwMode="auto">
          <a:xfrm>
            <a:off x="4038600" y="685800"/>
            <a:ext cx="44608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7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5" grpId="0"/>
      <p:bldP spid="371725" grpId="1"/>
      <p:bldP spid="371729" grpId="0"/>
      <p:bldP spid="371729" grpId="1"/>
      <p:bldP spid="371732" grpId="0"/>
      <p:bldP spid="37173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heme/theme1.xml><?xml version="1.0" encoding="utf-8"?>
<a:theme xmlns:a="http://schemas.openxmlformats.org/drawingml/2006/main" name="Brooks Design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226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Brooks Design</vt:lpstr>
      <vt:lpstr>America by 2000</vt:lpstr>
      <vt:lpstr>The Election of 2000</vt:lpstr>
      <vt:lpstr>The Election of 2000</vt:lpstr>
      <vt:lpstr>The Election of 2000</vt:lpstr>
      <vt:lpstr>PowerPoint Presentation</vt:lpstr>
      <vt:lpstr>The Presidency of George Bush</vt:lpstr>
      <vt:lpstr>September 11, 2001</vt:lpstr>
      <vt:lpstr>The War on Terrorism</vt:lpstr>
      <vt:lpstr>PowerPoint Presentation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e200203909</dc:creator>
  <cp:lastModifiedBy>Artis Cummings</cp:lastModifiedBy>
  <cp:revision>29</cp:revision>
  <dcterms:created xsi:type="dcterms:W3CDTF">2010-05-14T14:20:43Z</dcterms:created>
  <dcterms:modified xsi:type="dcterms:W3CDTF">2018-04-13T16:15:45Z</dcterms:modified>
</cp:coreProperties>
</file>