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301" r:id="rId3"/>
    <p:sldId id="299" r:id="rId4"/>
    <p:sldId id="298" r:id="rId5"/>
    <p:sldId id="318" r:id="rId6"/>
    <p:sldId id="297" r:id="rId7"/>
    <p:sldId id="304" r:id="rId8"/>
    <p:sldId id="303" r:id="rId9"/>
    <p:sldId id="302" r:id="rId10"/>
    <p:sldId id="300" r:id="rId11"/>
    <p:sldId id="305" r:id="rId12"/>
    <p:sldId id="307" r:id="rId13"/>
    <p:sldId id="269" r:id="rId14"/>
    <p:sldId id="282" r:id="rId15"/>
    <p:sldId id="308" r:id="rId16"/>
    <p:sldId id="320" r:id="rId17"/>
    <p:sldId id="321" r:id="rId18"/>
    <p:sldId id="319" r:id="rId19"/>
    <p:sldId id="335" r:id="rId20"/>
    <p:sldId id="336" r:id="rId21"/>
    <p:sldId id="310" r:id="rId22"/>
    <p:sldId id="311" r:id="rId23"/>
    <p:sldId id="312" r:id="rId24"/>
    <p:sldId id="315" r:id="rId25"/>
    <p:sldId id="316" r:id="rId2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2" autoAdjust="0"/>
    <p:restoredTop sz="94660"/>
  </p:normalViewPr>
  <p:slideViewPr>
    <p:cSldViewPr>
      <p:cViewPr varScale="1">
        <p:scale>
          <a:sx n="66" d="100"/>
          <a:sy n="66" d="100"/>
        </p:scale>
        <p:origin x="14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14159B6-E81E-4A12-B044-5BF86D6B4C8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54BC81-D2E2-4515-BD41-5C4EC494E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3CCD56-C7D4-4D98-8E72-97F081D02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852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65EC-916E-40F8-8193-B65B462B1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94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268B-5805-4537-B6F4-5CF890D9E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732A3-87FB-4412-876B-7BD64B563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70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5995-AA79-4343-B229-D528A5E44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15C33-4E85-4D48-94F7-1551BE6F6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46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32ED-2834-46E3-8255-ACC6AE1CB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D5D0-39BB-4A0C-952E-9C1DA5841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2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AE17-729B-432F-9912-A1F8721B7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7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9E01-2EB2-4764-9BA4-653718420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9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CE34-0910-4E30-AD3E-48166E97F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8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D728-08E5-4E99-9DC8-23A89A8D3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FE30-C31D-4D42-BCFE-363704B22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66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830265-BC5F-4C8A-9CE9-18CABA5B4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l297thearabspring.files.wordpress.com/2012/07/arab-spring-map.jpg" TargetMode="External"/><Relationship Id="rId2" Type="http://schemas.openxmlformats.org/officeDocument/2006/relationships/hyperlink" Target="http://www.guardian.co.uk/world/interactive/2011/mar/22/middle-east-protest-interactive-time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itehouse.gov/sites/default/files/rss_viewer/national_security_strateg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5/12/17/world/mapping-isis-attacks-around-the-world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/url?sa=i&amp;source=images&amp;cd=&amp;docid=sCuRvhfwCn89GM&amp;tbnid=elX5lmmcBhftSM:&amp;ved=0CAgQjRwwAA&amp;url=http://www.worldatlas.com/webimage/flags/countrys/asia/china.htm&amp;ei=doV4UfuiDK_h4APxjIDoAg&amp;psig=AFQjCNFJlbEyU_p_YhkgZN8pOKMQRu9B8w&amp;ust=136693938223383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brightcove.com/services/player/bcpid1705667530?bctid=652146468001" TargetMode="External"/><Relationship Id="rId2" Type="http://schemas.openxmlformats.org/officeDocument/2006/relationships/hyperlink" Target="http://www.defense.gov/news/Defense_Strategic_Guidanc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state.gov/secretary/rm/2010/01/135090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hitehouse.gov/the_press_office/Remarks-of-President-Barack-Obama-Responsibly-Ending-the-War-in-Iraq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dL51z8224CAt5M&amp;tbnid=pnsTT2PEsIJncM:&amp;ved=0CAgQjRwwAA&amp;url=http://science.howstuffworks.com/military-robot8.htm&amp;ei=1IF4UefpLqTj4AP3woGICA&amp;psig=AFQjCNFXipvXk7VAxuGb6bUmGtZDEG5ezQ&amp;ust=1366938452884819" TargetMode="External"/><Relationship Id="rId2" Type="http://schemas.openxmlformats.org/officeDocument/2006/relationships/hyperlink" Target="http://www.longwarjournal.org/pakistan-strike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awlaki&amp;source=images&amp;cd=&amp;cad=rja&amp;docid=a-UvCvPJSEv-bM&amp;tbnid=ISc68k7T6Ba8EM:&amp;ved=0CAUQjRw&amp;url=http://www.npr.org/blogs/thetwo-way/2011/03/01/134157368/new-evidence-of-al-qaeda-plotters-role&amp;ei=ZX54Ue3BK4yC0QGSsIGYAw&amp;bvm=bv.45645796,d.dmQ&amp;psig=AFQjCNEzkbPTzvTkS8WrR1z3OlnPKiQINw&amp;ust=13669375522257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arabian+peninsula&amp;source=images&amp;cd=&amp;cad=rja&amp;docid=Ze5Wj81yAPP_4M&amp;tbnid=YuGl10gMEYOfuM:&amp;ved=0CAUQjRw&amp;url=http://www.theafronews.ca/2010/12/30/5241/&amp;ei=4oB4UYj2B6vl4AOL0oDAAw&amp;bvm=bv.45645796,d.dmg&amp;psig=AFQjCNHEZ9xKMA_3OvdT4Jxas19MVN_giA&amp;ust=13669381801265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q=abdulmutallab&amp;um=1&amp;sa=N&amp;hl=en&amp;qscrl=1&amp;rlz=1T4ADFA_enUS484US484&amp;biw=1343&amp;bih=595&amp;tbm=isch&amp;tbnid=kY-KBQrRBiYWfM:&amp;imgrefurl=http://www.guardian.co.uk/world/2011/oct/11/underwear-bomber-plot-trial-detriot&amp;docid=y5bLtmc17AaKEM&amp;imgurl=http://static.guim.co.uk/sys-images/Guardian/Pix/pictures/2011/10/11/1318337270172/Omar-Farouk-Abdulmutallab-007.jpg&amp;w=460&amp;h=276&amp;ei=Sn14Ue3eNtG90QHajoCwDw&amp;zoom=1&amp;ved=1t:3588,r:22,s:0,i:160&amp;iact=rc&amp;dur=2593&amp;page=2&amp;tbnh=170&amp;tbnw=269&amp;start=17&amp;ndsp=15&amp;tx=168&amp;ty=1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nidal+hasan&amp;source=images&amp;cd=&amp;cad=rja&amp;docid=BbiPCZ3jLJM6wM&amp;tbnid=BMhzOPa6vv8-tM:&amp;ved=0CAUQjRw&amp;url=http://www.thepublicprofessor.com/&amp;ei=jX14UYemFsS50gGQyoA4&amp;bvm=bv.45645796,d.dmQ&amp;psig=AFQjCNEntsnC3Ay1wQQGAzvEQfoGbhnGOw&amp;ust=13669373299228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Barack Obama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076" name="img_mps2041377" descr="Obama's Cairo speech comes back to haunt 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 smtClean="0"/>
              <a:t>May 1, 2011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smtClean="0"/>
              <a:t>Bin-Laden killed</a:t>
            </a:r>
          </a:p>
        </p:txBody>
      </p:sp>
      <p:pic>
        <p:nvPicPr>
          <p:cNvPr id="12292" name="il_fi" descr="http://politisite.com/wp-content/uploads/2011/05/osamasituation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533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l_fi" descr="http://www.truthdig.com/images/avboothuploads/obamaonosama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85591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Counterterrorism Strategy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Special Forces</a:t>
            </a:r>
          </a:p>
          <a:p>
            <a:r>
              <a:rPr lang="en-US" altLang="en-US" b="1" smtClean="0"/>
              <a:t>Drone strikes</a:t>
            </a:r>
          </a:p>
          <a:p>
            <a:r>
              <a:rPr lang="en-US" altLang="en-US" b="1" smtClean="0"/>
              <a:t>Criminal cases</a:t>
            </a:r>
          </a:p>
          <a:p>
            <a:r>
              <a:rPr lang="en-US" altLang="en-US" b="1" smtClean="0"/>
              <a:t>Assistance to Afghanistan</a:t>
            </a:r>
          </a:p>
          <a:p>
            <a:r>
              <a:rPr lang="en-US" altLang="en-US" b="1" smtClean="0"/>
              <a:t>Assistance to 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3. Arab Uprising 2010-2011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hlinkClick r:id="rId2"/>
              </a:rPr>
              <a:t>Timeline</a:t>
            </a:r>
            <a:endParaRPr lang="en-US" altLang="en-US" sz="2800" b="1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4340" name="Content Placeholder 5" descr="http://pol297thearabspring.files.wordpress.com/2012/07/arab-spring-map.jpg?w=500&amp;h=264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Balancing US interests 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b="1" i="1" smtClean="0"/>
              <a:t>counterterrorism </a:t>
            </a:r>
          </a:p>
          <a:p>
            <a:pPr eaLnBrk="1" hangingPunct="1"/>
            <a:r>
              <a:rPr lang="en-US" altLang="en-US" b="1" i="1" smtClean="0"/>
              <a:t>human rights and democracy </a:t>
            </a:r>
          </a:p>
          <a:p>
            <a:pPr eaLnBrk="1" hangingPunct="1"/>
            <a:r>
              <a:rPr lang="en-US" altLang="en-US" b="1" i="1" smtClean="0"/>
              <a:t>OIL </a:t>
            </a:r>
          </a:p>
          <a:p>
            <a:pPr eaLnBrk="1" hangingPunct="1"/>
            <a:r>
              <a:rPr lang="en-US" altLang="en-US" b="1" i="1" smtClean="0"/>
              <a:t>alliance with Israel</a:t>
            </a:r>
          </a:p>
          <a:p>
            <a:pPr eaLnBrk="1" hangingPunct="1"/>
            <a:r>
              <a:rPr lang="en-US" altLang="en-US" b="1" i="1" smtClean="0"/>
              <a:t>Iranian threat</a:t>
            </a:r>
          </a:p>
          <a:p>
            <a:pPr eaLnBrk="1" hangingPunct="1"/>
            <a:r>
              <a:rPr lang="en-US" altLang="en-US" b="1" i="1" smtClean="0"/>
              <a:t>Alliance with Turkey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altLang="en-US" smtClean="0"/>
              <a:t>Country by Country Decisions</a:t>
            </a:r>
            <a:br>
              <a:rPr lang="en-US" altLang="en-US" smtClean="0"/>
            </a:br>
            <a:r>
              <a:rPr lang="en-US" altLang="en-US" sz="3200" smtClean="0"/>
              <a:t>(for reference only)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Encouraging Egyptian military to oust Mubarak</a:t>
            </a:r>
          </a:p>
          <a:p>
            <a:pPr eaLnBrk="1" hangingPunct="1"/>
            <a:r>
              <a:rPr lang="en-US" altLang="en-US" sz="2800" b="1" smtClean="0"/>
              <a:t>Trying to salvage Yemeni leaders then helping negotiate their resignations</a:t>
            </a:r>
          </a:p>
          <a:p>
            <a:pPr eaLnBrk="1" hangingPunct="1"/>
            <a:r>
              <a:rPr lang="en-US" altLang="en-US" sz="2800" b="1" smtClean="0"/>
              <a:t>Trying to salvage Bahraini leaders, but encouraging them to move faster on political reform</a:t>
            </a:r>
          </a:p>
          <a:p>
            <a:pPr eaLnBrk="1" hangingPunct="1"/>
            <a:r>
              <a:rPr lang="en-US" altLang="en-US" sz="2800" b="1" smtClean="0"/>
              <a:t>Bombing Libya</a:t>
            </a:r>
          </a:p>
          <a:p>
            <a:pPr eaLnBrk="1" hangingPunct="1"/>
            <a:r>
              <a:rPr lang="en-US" altLang="en-US" sz="2800" b="1" smtClean="0"/>
              <a:t>Diplomacy with Syria then harsh language </a:t>
            </a:r>
          </a:p>
          <a:p>
            <a:pPr eaLnBrk="1" hangingPunct="1"/>
            <a:r>
              <a:rPr lang="en-US" altLang="en-US" sz="2800" b="1" smtClean="0"/>
              <a:t>Saudi Arabia: silence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Dilemma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Saudi Arabia vs. Iran</a:t>
            </a:r>
          </a:p>
          <a:p>
            <a:r>
              <a:rPr lang="en-US" altLang="en-US" b="1" smtClean="0"/>
              <a:t>Israel vs. Iran</a:t>
            </a:r>
          </a:p>
          <a:p>
            <a:r>
              <a:rPr lang="en-US" altLang="en-US" b="1" smtClean="0"/>
              <a:t>After dictators fall</a:t>
            </a:r>
          </a:p>
          <a:p>
            <a:pPr lvl="1"/>
            <a:r>
              <a:rPr lang="en-US" altLang="en-US" b="1" smtClean="0"/>
              <a:t>Sectarian civil wars?</a:t>
            </a:r>
          </a:p>
          <a:p>
            <a:pPr lvl="1"/>
            <a:r>
              <a:rPr lang="en-US" altLang="en-US" b="1" smtClean="0"/>
              <a:t>Theocracies less friendly with US?</a:t>
            </a:r>
          </a:p>
          <a:p>
            <a:pPr lvl="1"/>
            <a:r>
              <a:rPr lang="en-US" altLang="en-US" b="1" smtClean="0"/>
              <a:t>Al-Qaeda opportunities?</a:t>
            </a:r>
          </a:p>
          <a:p>
            <a:pPr lvl="1"/>
            <a:r>
              <a:rPr lang="en-US" altLang="en-US" b="1" smtClean="0"/>
              <a:t>Are democracies more or less likely to be allies of the US?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Syrian Civil War</a:t>
            </a:r>
          </a:p>
        </p:txBody>
      </p:sp>
      <p:pic>
        <p:nvPicPr>
          <p:cNvPr id="18435" name="Picture 4" descr="http://ichef.bbci.co.uk/news/624/cpsprodpb/67F1/production/_85790662_syria_control_map_624_v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6705600" cy="452596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Syria Policy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 b="1" smtClean="0"/>
              <a:t>Non-intervention</a:t>
            </a:r>
          </a:p>
          <a:p>
            <a:r>
              <a:rPr lang="en-US" altLang="en-US" b="1" smtClean="0"/>
              <a:t>Warning about using Chemical Weapons</a:t>
            </a:r>
          </a:p>
          <a:p>
            <a:pPr lvl="1"/>
            <a:r>
              <a:rPr lang="en-US" altLang="en-US" b="1" smtClean="0"/>
              <a:t>August 20, 2012 “enormous consequences”</a:t>
            </a:r>
          </a:p>
          <a:p>
            <a:r>
              <a:rPr lang="en-US" altLang="en-US" b="1" smtClean="0"/>
              <a:t>Summer 2013:confirmed use of chemical weapons</a:t>
            </a:r>
          </a:p>
          <a:p>
            <a:r>
              <a:rPr lang="en-US" altLang="en-US" b="1" smtClean="0"/>
              <a:t>Pres and Congress agree to take no action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ISIS 2011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Territory controlled in</a:t>
            </a:r>
          </a:p>
          <a:p>
            <a:pPr>
              <a:defRPr/>
            </a:pPr>
            <a:r>
              <a:rPr lang="en-US" b="1" dirty="0" smtClean="0"/>
              <a:t>Syria</a:t>
            </a:r>
          </a:p>
          <a:p>
            <a:pPr>
              <a:defRPr/>
            </a:pPr>
            <a:r>
              <a:rPr lang="en-US" b="1" dirty="0" smtClean="0"/>
              <a:t>Iraq</a:t>
            </a:r>
          </a:p>
          <a:p>
            <a:pPr marL="0" indent="0">
              <a:buFontTx/>
              <a:buNone/>
              <a:defRPr/>
            </a:pPr>
            <a:endParaRPr lang="en-US" b="1" dirty="0"/>
          </a:p>
          <a:p>
            <a:pPr marL="0" indent="0">
              <a:buFontTx/>
              <a:buNone/>
              <a:defRPr/>
            </a:pPr>
            <a:r>
              <a:rPr lang="en-US" b="1" dirty="0" smtClean="0"/>
              <a:t>Allies</a:t>
            </a:r>
          </a:p>
          <a:p>
            <a:pPr>
              <a:defRPr/>
            </a:pPr>
            <a:r>
              <a:rPr lang="en-US" b="1" dirty="0" smtClean="0"/>
              <a:t>Boko Haram</a:t>
            </a:r>
          </a:p>
          <a:p>
            <a:pPr>
              <a:defRPr/>
            </a:pPr>
            <a:r>
              <a:rPr lang="en-US" b="1" dirty="0" smtClean="0"/>
              <a:t>In Libya</a:t>
            </a:r>
          </a:p>
          <a:p>
            <a:pPr>
              <a:defRPr/>
            </a:pPr>
            <a:r>
              <a:rPr lang="en-US" b="1" dirty="0" smtClean="0"/>
              <a:t>In Europe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20484" name="Picture 2" descr="http://i3.mirror.co.uk/incoming/article5856200.ece/ALTERNATES/s615b/ISIS-flags-in-Mos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27325"/>
            <a:ext cx="5629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ISIS 2015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11325"/>
            <a:ext cx="8229600" cy="43037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Obama’s Inheritance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b="1" smtClean="0"/>
              <a:t>Two US counterinsurgency wars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/>
              <a:t>One global war against radical Islam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/>
              <a:t>Arab Uprising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/>
              <a:t>Rising power in China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>
                <a:hlinkClick r:id="rId2"/>
              </a:rPr>
              <a:t>US National Security Strategy May 2010</a:t>
            </a:r>
            <a:endParaRPr lang="en-US" altLang="en-US" b="1" smtClean="0"/>
          </a:p>
          <a:p>
            <a:pPr marL="514350" indent="-514350">
              <a:buFontTx/>
              <a:buNone/>
            </a:pPr>
            <a:endParaRPr lang="en-US" altLang="en-US" b="1" smtClean="0"/>
          </a:p>
          <a:p>
            <a:pPr marL="514350" indent="-514350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92162"/>
          </a:xfrm>
        </p:spPr>
        <p:txBody>
          <a:bodyPr/>
          <a:lstStyle/>
          <a:p>
            <a:r>
              <a:rPr lang="en-US" altLang="en-US" sz="3200" b="1" smtClean="0"/>
              <a:t>ISIS-Related Attacks: ISIS Global Reach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>
                <a:hlinkClick r:id="rId2"/>
              </a:rPr>
              <a:t>June 2014—July 2016</a:t>
            </a:r>
            <a:r>
              <a:rPr lang="en-US" altLang="en-US" sz="2800" b="1" smtClean="0"/>
              <a:t>: </a:t>
            </a:r>
          </a:p>
          <a:p>
            <a:pPr marL="0" indent="0">
              <a:buFontTx/>
              <a:buNone/>
            </a:pPr>
            <a:r>
              <a:rPr lang="en-US" altLang="en-US" sz="2800" b="1" smtClean="0"/>
              <a:t>126 attacks, 23 countries, 1,735 deaths </a:t>
            </a:r>
          </a:p>
          <a:p>
            <a:pPr marL="0" indent="0">
              <a:buFontTx/>
              <a:buNone/>
            </a:pPr>
            <a:endParaRPr lang="en-US" altLang="en-US" sz="2800" b="1" smtClean="0"/>
          </a:p>
          <a:p>
            <a:pPr marL="0" indent="0">
              <a:buFontTx/>
              <a:buNone/>
            </a:pPr>
            <a:r>
              <a:rPr lang="en-US" altLang="en-US" sz="2800" b="1" smtClean="0"/>
              <a:t>North Africa, Middle East, Central Asia: </a:t>
            </a:r>
            <a:r>
              <a:rPr lang="en-US" altLang="en-US" sz="2800" smtClean="0"/>
              <a:t>Afghanistan, Algeria, Bangladesh, Egypt, Jordan, Kuwait, Lebanon, Libya, Saudi Arabia, Tunisia, Turkey, Yemen</a:t>
            </a:r>
          </a:p>
          <a:p>
            <a:pPr marL="0" indent="0">
              <a:buFontTx/>
              <a:buNone/>
            </a:pPr>
            <a:endParaRPr lang="en-US" altLang="en-US" sz="2800" b="1" smtClean="0"/>
          </a:p>
          <a:p>
            <a:pPr marL="0" indent="0">
              <a:buFontTx/>
              <a:buNone/>
            </a:pPr>
            <a:r>
              <a:rPr lang="en-US" altLang="en-US" sz="2800" b="1" smtClean="0"/>
              <a:t>Europe: </a:t>
            </a:r>
            <a:r>
              <a:rPr lang="en-US" altLang="en-US" sz="2800" smtClean="0"/>
              <a:t>Belgium, Denmark, France, Russia, UK</a:t>
            </a:r>
          </a:p>
          <a:p>
            <a:pPr marL="0" indent="0">
              <a:buFontTx/>
              <a:buNone/>
            </a:pPr>
            <a:r>
              <a:rPr lang="en-US" altLang="en-US" sz="2800" b="1" smtClean="0"/>
              <a:t>North America: </a:t>
            </a:r>
            <a:r>
              <a:rPr lang="en-US" altLang="en-US" sz="2800" smtClean="0"/>
              <a:t>Canada, US</a:t>
            </a:r>
          </a:p>
          <a:p>
            <a:pPr marL="0" indent="0">
              <a:buFontTx/>
              <a:buNone/>
            </a:pPr>
            <a:r>
              <a:rPr lang="en-US" altLang="en-US" sz="2800" b="1" smtClean="0"/>
              <a:t>West Africa: </a:t>
            </a:r>
            <a:r>
              <a:rPr lang="en-US" altLang="en-US" sz="2800" smtClean="0"/>
              <a:t>Boko Haram (ISIS ally)</a:t>
            </a:r>
            <a:endParaRPr lang="en-US" altLang="en-US" sz="2800" b="1" smtClean="0"/>
          </a:p>
          <a:p>
            <a:pPr marL="0" indent="0"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4. Rise of China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One nation catches up to the US</a:t>
            </a:r>
          </a:p>
          <a:p>
            <a:r>
              <a:rPr lang="en-US" altLang="en-US" b="1" smtClean="0"/>
              <a:t>Rising Challenger</a:t>
            </a:r>
          </a:p>
          <a:p>
            <a:r>
              <a:rPr lang="en-US" altLang="en-US" b="1" smtClean="0"/>
              <a:t>Declining hegemon</a:t>
            </a:r>
          </a:p>
        </p:txBody>
      </p:sp>
      <p:pic>
        <p:nvPicPr>
          <p:cNvPr id="23556" name="irc_mi" descr="http://www.worldatlas.com/webimage/flags/countrys/zzzflags/cnlarg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3053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US vs. China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 smtClean="0"/>
              <a:t>Obama and Pres. Hu Jintao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b="1" smtClean="0"/>
              <a:t>		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b="1" smtClean="0"/>
              <a:t>			Obama and Pres. Xi Jinping</a:t>
            </a:r>
          </a:p>
        </p:txBody>
      </p:sp>
      <p:pic>
        <p:nvPicPr>
          <p:cNvPr id="24580" name="il_fi" descr="http://img.timeinc.net/time/daily/2009/0909/us_china_092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7275"/>
            <a:ext cx="35052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5013"/>
            <a:ext cx="46482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China as Challenger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Rival Power</a:t>
            </a:r>
          </a:p>
          <a:p>
            <a:pPr eaLnBrk="1" hangingPunct="1"/>
            <a:r>
              <a:rPr lang="en-US" altLang="en-US" b="1" smtClean="0"/>
              <a:t>Ideology</a:t>
            </a:r>
          </a:p>
          <a:p>
            <a:pPr lvl="1" eaLnBrk="1" hangingPunct="1"/>
            <a:r>
              <a:rPr lang="en-US" altLang="en-US" b="1" smtClean="0"/>
              <a:t>One-Party State vs. Liberal Democracy</a:t>
            </a:r>
          </a:p>
        </p:txBody>
      </p:sp>
      <p:pic>
        <p:nvPicPr>
          <p:cNvPr id="25604" name="il_fi" descr="http://www.defenceweb.co.za/images/stories/LAND/chinese%20military%20parade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09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Sending a Message?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Obama Administration’s first state dinner</a:t>
            </a:r>
          </a:p>
          <a:p>
            <a:pPr eaLnBrk="1" hangingPunct="1"/>
            <a:r>
              <a:rPr lang="en-US" altLang="en-US" b="1" smtClean="0"/>
              <a:t>Michelle Obama and Indian PM Singh</a:t>
            </a:r>
          </a:p>
        </p:txBody>
      </p:sp>
      <p:pic>
        <p:nvPicPr>
          <p:cNvPr id="26628" name="il_fi" descr="http://4.bp.blogspot.com/_OaioyBPq7fc/Sw7oGB0vTBI/AAAAAAAAAEU/lFHyXjc6EU8/s1600/Michelle+Obama+enjoys+entertainment+at+state+d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01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b="1" smtClean="0"/>
              <a:t>Pivot/Rebalancing to Asia</a:t>
            </a:r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53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b="1" dirty="0" smtClean="0">
                <a:hlinkClick r:id="rId2"/>
              </a:rPr>
              <a:t>Defense Guidance</a:t>
            </a:r>
            <a:r>
              <a:rPr lang="en-US" sz="2800" b="1" dirty="0" smtClean="0"/>
              <a:t> </a:t>
            </a:r>
            <a:r>
              <a:rPr lang="en-US" sz="2800" b="1" dirty="0" smtClean="0">
                <a:hlinkClick r:id="rId2"/>
              </a:rPr>
              <a:t>2012</a:t>
            </a:r>
            <a:r>
              <a:rPr lang="en-US" sz="2800" b="1" dirty="0" smtClean="0"/>
              <a:t>: </a:t>
            </a:r>
          </a:p>
          <a:p>
            <a:pPr lvl="1">
              <a:defRPr/>
            </a:pPr>
            <a:r>
              <a:rPr lang="en-US" sz="2400" b="1" dirty="0" smtClean="0"/>
              <a:t>Sustaining U.S. Global Leadership </a:t>
            </a:r>
          </a:p>
          <a:p>
            <a:pPr lvl="1">
              <a:buFont typeface="Arial" charset="0"/>
              <a:buNone/>
              <a:defRPr/>
            </a:pPr>
            <a:r>
              <a:rPr lang="en-US" sz="2400" b="1" dirty="0" smtClean="0"/>
              <a:t>Priorities for 21st Century Defense</a:t>
            </a:r>
          </a:p>
          <a:p>
            <a:pPr>
              <a:buFont typeface="Arial" charset="0"/>
              <a:buNone/>
              <a:defRPr/>
            </a:pPr>
            <a:r>
              <a:rPr lang="en-US" sz="2800" b="1" dirty="0" smtClean="0">
                <a:hlinkClick r:id="rId3"/>
              </a:rPr>
              <a:t>Clinton at East-West Center</a:t>
            </a:r>
            <a:endParaRPr lang="en-US" sz="2800" b="1" dirty="0" smtClean="0"/>
          </a:p>
          <a:p>
            <a:pPr lvl="1">
              <a:defRPr/>
            </a:pPr>
            <a:r>
              <a:rPr lang="en-US" sz="2400" b="1" dirty="0" smtClean="0"/>
              <a:t>“America's Engagement in the </a:t>
            </a:r>
          </a:p>
          <a:p>
            <a:pPr lvl="1">
              <a:buFont typeface="Arial" charset="0"/>
              <a:buNone/>
              <a:defRPr/>
            </a:pPr>
            <a:r>
              <a:rPr lang="en-US" sz="2400" b="1" dirty="0" smtClean="0"/>
              <a:t>Asia-Pacific” </a:t>
            </a:r>
            <a:r>
              <a:rPr lang="en-US" sz="2400" b="1" dirty="0" smtClean="0">
                <a:hlinkClick r:id="rId4"/>
              </a:rPr>
              <a:t>text</a:t>
            </a:r>
            <a:endParaRPr lang="en-US" sz="2400" b="1" dirty="0" smtClean="0"/>
          </a:p>
          <a:p>
            <a:pPr marL="0" indent="0">
              <a:buFontTx/>
              <a:buNone/>
              <a:defRPr/>
            </a:pPr>
            <a:endParaRPr lang="en-US" b="1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27652" name="Picture 8" descr="http://www.eastwestcenter.org/typo3_images/Clinton-01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857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altLang="en-US" sz="3600" b="1" smtClean="0"/>
              <a:t>1. Counterinsurgency (COIN) in Iraq</a:t>
            </a:r>
          </a:p>
        </p:txBody>
      </p:sp>
      <p:sp>
        <p:nvSpPr>
          <p:cNvPr id="512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85800"/>
          </a:xfrm>
        </p:spPr>
        <p:txBody>
          <a:bodyPr/>
          <a:lstStyle/>
          <a:p>
            <a:r>
              <a:rPr lang="en-US" altLang="en-US" smtClean="0"/>
              <a:t>Getting Out: 2/09 Plan</a:t>
            </a:r>
          </a:p>
        </p:txBody>
      </p:sp>
      <p:sp>
        <p:nvSpPr>
          <p:cNvPr id="512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938213"/>
          </a:xfrm>
        </p:spPr>
        <p:txBody>
          <a:bodyPr/>
          <a:lstStyle/>
          <a:p>
            <a:r>
              <a:rPr lang="en-US" altLang="en-US" smtClean="0"/>
              <a:t>Combat Operations Officially End:  9/10/10</a:t>
            </a:r>
          </a:p>
        </p:txBody>
      </p:sp>
      <p:pic>
        <p:nvPicPr>
          <p:cNvPr id="5127" name="il_fi" descr="http://www.valdosta.edu/~chaldridge/iraq-map-gen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6513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media3.washingtonpost.com/wp-dyn/content/graphic/2009/02/28/GR20090228002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2213"/>
            <a:ext cx="342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COIN in Afghanistan</a:t>
            </a:r>
            <a:endParaRPr lang="en-US" altLang="en-US" b="1" smtClean="0"/>
          </a:p>
        </p:txBody>
      </p:sp>
      <p:sp>
        <p:nvSpPr>
          <p:cNvPr id="6147" name="Content Placeholder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smtClean="0"/>
              <a:t>December 2009: Additional 33,000 troops</a:t>
            </a:r>
          </a:p>
          <a:p>
            <a:r>
              <a:rPr lang="en-US" altLang="en-US" smtClean="0"/>
              <a:t>Withdrawal in 2014…2016…</a:t>
            </a:r>
          </a:p>
        </p:txBody>
      </p:sp>
      <p:pic>
        <p:nvPicPr>
          <p:cNvPr id="6148" name="Content Placeholder 8" descr="Afghan troop deployment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077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Obama Policy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b="1" smtClean="0">
                <a:hlinkClick r:id="rId2"/>
              </a:rPr>
              <a:t>2/27/09 Speech</a:t>
            </a:r>
            <a:endParaRPr lang="en-US" altLang="en-US" sz="2800" b="1" smtClean="0"/>
          </a:p>
          <a:p>
            <a:r>
              <a:rPr lang="en-US" altLang="en-US" sz="2800" b="1" smtClean="0"/>
              <a:t>Refocus on Afghanistan</a:t>
            </a:r>
          </a:p>
        </p:txBody>
      </p:sp>
      <p:pic>
        <p:nvPicPr>
          <p:cNvPr id="7172" name="Picture 5" descr="549-20090702_Helman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447800"/>
            <a:ext cx="3757613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096962"/>
          </a:xfrm>
        </p:spPr>
        <p:txBody>
          <a:bodyPr/>
          <a:lstStyle/>
          <a:p>
            <a:pPr eaLnBrk="1" hangingPunct="1"/>
            <a:r>
              <a:rPr lang="en-US" altLang="en-US" smtClean="0"/>
              <a:t>2. Global War against Radical Islam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7188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  <p:pic>
        <p:nvPicPr>
          <p:cNvPr id="8196" name="Picture 5" descr="pakistan-map-FATA-NW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asia_southern_pol_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t="27272" r="52339" b="48804"/>
          <a:stretch>
            <a:fillRect/>
          </a:stretch>
        </p:blipFill>
        <p:spPr bwMode="auto">
          <a:xfrm>
            <a:off x="381000" y="16002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b="1" smtClean="0">
                <a:hlinkClick r:id="rId2"/>
              </a:rPr>
              <a:t>Drone Strikes</a:t>
            </a:r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</p:txBody>
      </p:sp>
      <p:pic>
        <p:nvPicPr>
          <p:cNvPr id="9220" name="irc_mi" descr="http://static.ddmcdn.com/gif/predator-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/>
              <a:t>Al-Qaeda in the Arabian Peninsula (AQAP)</a:t>
            </a:r>
            <a:endParaRPr lang="en-US" altLang="en-US" sz="36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smtClean="0"/>
              <a:t>Anwar al-Awlaki</a:t>
            </a:r>
          </a:p>
          <a:p>
            <a:pPr marL="0" indent="0">
              <a:buFontTx/>
              <a:buNone/>
            </a:pPr>
            <a:r>
              <a:rPr lang="en-US" altLang="en-US" sz="2800" b="1" smtClean="0"/>
              <a:t>Killed by drone strike</a:t>
            </a:r>
          </a:p>
          <a:p>
            <a:pPr marL="0" indent="0">
              <a:buFontTx/>
              <a:buNone/>
            </a:pPr>
            <a:r>
              <a:rPr lang="en-US" altLang="en-US" sz="2800" b="1" smtClean="0"/>
              <a:t>9/30/11</a:t>
            </a:r>
          </a:p>
        </p:txBody>
      </p:sp>
      <p:pic>
        <p:nvPicPr>
          <p:cNvPr id="10244" name="irc_mi" descr="http://media.npr.org/assets/img/2011/03/01/us-yemen-attacks-al-awlaki_6194277_sq-2645278d3669bfdc344d1057b8e5751d6e9d6657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29718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rc_mi" descr="http://www.theafronews.ca/wp-content/uploads/2010/12/middle-east-political-map-298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672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Attacks 2009</a:t>
            </a:r>
          </a:p>
        </p:txBody>
      </p:sp>
      <p:sp>
        <p:nvSpPr>
          <p:cNvPr id="11267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Nidal Hasan 			Umar Farouk 11/5/09 				Abdulmutallab</a:t>
            </a:r>
          </a:p>
          <a:p>
            <a:pPr marL="0" indent="0">
              <a:buFontTx/>
              <a:buNone/>
            </a:pPr>
            <a:r>
              <a:rPr lang="en-US" altLang="en-US" sz="2800" b="1" smtClean="0"/>
              <a:t>Killed 13 at Ft. Hood		12/25/09</a:t>
            </a:r>
          </a:p>
          <a:p>
            <a:pPr marL="0" indent="0">
              <a:buFontTx/>
              <a:buNone/>
            </a:pPr>
            <a:r>
              <a:rPr lang="en-US" altLang="en-US" sz="2800" b="1" smtClean="0"/>
              <a:t>					</a:t>
            </a:r>
            <a:r>
              <a:rPr lang="en-US" altLang="en-US" sz="2400" b="1" smtClean="0"/>
              <a:t>Northwest FLT 253</a:t>
            </a:r>
          </a:p>
          <a:p>
            <a:pPr marL="0" indent="0">
              <a:buFontTx/>
              <a:buNone/>
            </a:pPr>
            <a:r>
              <a:rPr lang="en-US" altLang="en-US" sz="2400" b="1" smtClean="0"/>
              <a:t>					Amsterdam to Detroit</a:t>
            </a:r>
            <a:endParaRPr lang="en-US" altLang="en-US" sz="2800" b="1" smtClean="0"/>
          </a:p>
          <a:p>
            <a:pPr marL="0" indent="0">
              <a:buFontTx/>
              <a:buNone/>
            </a:pPr>
            <a:r>
              <a:rPr lang="en-US" altLang="en-US" b="1" smtClean="0"/>
              <a:t>																																												</a:t>
            </a:r>
          </a:p>
        </p:txBody>
      </p:sp>
      <p:pic>
        <p:nvPicPr>
          <p:cNvPr id="11268" name="Picture 8" descr="http://t2.gstatic.com/images?q=tbn:ANd9GcS7Dg2GGa4iyOmIGEXI-zzJMh2LksGi5WX09byETJsp_r8BWr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675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rc_mi" descr="http://www.thepublicprofessor.com/wp-content/uploads/2013/04/Major-Nidal-Hasa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74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431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Default Design</vt:lpstr>
      <vt:lpstr>Barack Obama</vt:lpstr>
      <vt:lpstr>Obama’s Inheritance</vt:lpstr>
      <vt:lpstr>1. Counterinsurgency (COIN) in Iraq</vt:lpstr>
      <vt:lpstr>COIN in Afghanistan</vt:lpstr>
      <vt:lpstr>Obama Policy</vt:lpstr>
      <vt:lpstr>2. Global War against Radical Islam</vt:lpstr>
      <vt:lpstr>Drone Strikes</vt:lpstr>
      <vt:lpstr>Al-Qaeda in the Arabian Peninsula (AQAP)</vt:lpstr>
      <vt:lpstr>Attacks 2009</vt:lpstr>
      <vt:lpstr>May 1, 2011</vt:lpstr>
      <vt:lpstr>Counterterrorism Strategy</vt:lpstr>
      <vt:lpstr>3. Arab Uprising 2010-2011</vt:lpstr>
      <vt:lpstr>Balancing US interests </vt:lpstr>
      <vt:lpstr>Country by Country Decisions (for reference only)</vt:lpstr>
      <vt:lpstr>The Dilemma</vt:lpstr>
      <vt:lpstr>Syrian Civil War</vt:lpstr>
      <vt:lpstr>Syria Policy</vt:lpstr>
      <vt:lpstr>ISIS 2011</vt:lpstr>
      <vt:lpstr>ISIS 2015</vt:lpstr>
      <vt:lpstr>ISIS-Related Attacks: ISIS Global Reach</vt:lpstr>
      <vt:lpstr>4. Rise of China</vt:lpstr>
      <vt:lpstr>US vs. China</vt:lpstr>
      <vt:lpstr>China as Challenger</vt:lpstr>
      <vt:lpstr>Sending a Message?</vt:lpstr>
      <vt:lpstr>Pivot/Rebalancing to Asia</vt:lpstr>
    </vt:vector>
  </TitlesOfParts>
  <Company>College of Humanities &amp;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Unipolar World</dc:title>
  <dc:creator>Technology Services</dc:creator>
  <cp:lastModifiedBy>Artis Cummings</cp:lastModifiedBy>
  <cp:revision>57</cp:revision>
  <cp:lastPrinted>2018-04-13T15:44:25Z</cp:lastPrinted>
  <dcterms:created xsi:type="dcterms:W3CDTF">2009-08-05T12:36:57Z</dcterms:created>
  <dcterms:modified xsi:type="dcterms:W3CDTF">2018-04-13T15:44:51Z</dcterms:modified>
</cp:coreProperties>
</file>