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4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5" r:id="rId12"/>
    <p:sldId id="267" r:id="rId13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FFF820B-A0CC-4284-BD8B-69F70B854403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A4242D6-CBF1-40BB-BCED-D28B0480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5800-9CB0-4C07-9261-1BA4F2DD73B7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D034-AD33-4B6D-9F82-F31405D0C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2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6027-42EF-4DE4-8092-D9649E31D6C0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4161-C75E-44C6-BA5D-B43327D4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3A97-7564-4858-9F3C-A092D1DBCA95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A1B7-E857-4C80-B191-51336779A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DFF9-8B80-4BB6-A27E-1AD117758B16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C68C-EE43-4D1D-B20C-833F058A3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B4CD-CA26-460A-BF65-66B2EFDBD27D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84F4-ACEF-43D0-B612-EB19FCF71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DFC9-7070-46C9-80DC-1B43A5310495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126E-9942-4E5E-9413-7DAC7F13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4A57-04FE-4524-BA63-9DDA0FF0560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434-D5DE-4850-B995-ADA1651D2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CE00-B6C9-403E-8E2E-E552A70397ED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09F4-5C08-425D-B0A8-65868C6CB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4A8C-088A-4186-9F01-251F34F457AB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913B-392E-4021-8EC5-4A483D02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AC06-FEE5-4203-8090-A2A4E8DD8D1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6318-BC0C-4682-8253-E178B9A4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6D40-806D-44AF-9178-A7DD7264760B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9D85-6441-442F-A0C8-11FB7DBB8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C196A-6E69-449D-8190-FD34F70E8423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7D7D7-6E28-41A2-9E8B-16C481DCD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freemasoninformation.com/wp-content/uploads/2009/05/vati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44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dirty="0" smtClean="0"/>
              <a:t>Power of the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sp>
        <p:nvSpPr>
          <p:cNvPr id="2053" name="AutoShape 2" descr="data:image/jpeg;base64,/9j/4AAQSkZJRgABAQAAAQABAAD/2wCEAAkGBxQTEhUUExQVFhUXFxgaGRgYGR8fHBodHB0XHR8gHR0cHygiHx0lHB4aITEhJSksLy4vGB8zODMsNygtLisBCgoKDg0OGxAQGzQkHyQsLCwsLCwsLCwsLCwsLCwsLCwsLCwsLCwsLCwsLCwsLCwsLCwsLCwsLCwsLCwsLCwsLP/AABEIALwBDAMBIgACEQEDEQH/xAAbAAACAwEBAQAAAAAAAAAAAAAEBQIDBgEAB//EAEUQAAIBAgQEAwUEBggGAgMAAAECEQMhAAQSMQUiQVEGE2EycYGRoRQjQrEzUmLB0fAVJHKCkrLh8QcWNGN0wlOiJUNU/8QAGQEAAwEBAQAAAAAAAAAAAAAAAAECAwQF/8QAJxEAAgIBBAICAgMBAQAAAAAAAAECESEDEjFBE1EiYYGxBDKhwSP/2gAMAwEAAhEDEQA/AN3UG+KtQwVWQycU6MeOo4O1vJBWBx1WOOlYx754e0TZ41TOJCsceXExPbBtCzoqzi+ntY/TFNNe+CFTBtEyaVMXqAR2xCmB1nBNGiD1ODaFlJp+uOeUehwW+WPbHBQ9MG1haB9TYs1t2vi0UuoGPFDhpUJsrFQndcQ8w7ARi448BgaGijzG7fLF9Kssc0A+o2xYlIdxiurlx1MYVNCdM9WpahI6fzvhdVp+4fz9cM6K6VPNPa+Ka1EkC2rrE3+m+BoEwBKgA2viLVfT6nBO/tLHv/1x45boI+BwUirAHYT1xwMMMDlPj7r4pOVHbBtJBkqYtWtiz7KMcTJdjgSAicx6Yr84Tiw5U98QbKmN8UBxqoxUz+ox1sse4xVVy5wUBNPQ4mFOBRRI/m+JoYFifjgALn0OONgbUw2OJGu/pgHQTVNz78RXFlQYjE4ENoiwxyMTCnHIwxHgBiwKMRC4spi+ARNEHbF6JipWxcuACa08XUxisYsTCAtGCMDTjoOKTJasIWnGOGniPnYn5mL+LIyQNEHEfsw74u1g4ixGE0gtkdEDeP57469OeuFPivOrTyzMTGxFjupDAW9wGD+G51atKnVFhURXj+0AcLF0PNWdOWJOLUU9f44magGPOfWMPalkVtkFor1ufUYiMuJnHKoJ2OIeSYA1fAfzOIZX5KswqgRG3rb5YpSqsdTvvfBfkE2kfz64Fr5YdSY+Z+mIdlpogJJPKIPc/wC2JLTIGOggA3JjuJj4YjTqqevvxSwFkSccjElRQSR+eJBR3xQFZFsU1Utg80SMUtTxQC808VvTBwcyYodcAAZpDHiv8zi8rjxQ4KHYXp6XnuME04gAlvfiVXJnvGJfZrRPv64wVjbTIOsbA7+//bAtW52wdSy8Wvia5dRsBPz/ADxSYrFip6YkFw4BXEvLGKoneKAmLhTItg/yRPs/z8MT8sdQD8MOhbwKnTvcGMElFAxdp9MQajgp9C3WDsR0vjsehGJ+QJvifk+uIpj3IHeqB7sSpweuJin6XxeFw4psHJEVT0xyqVRSzWAEmcSrVAqljsoJMel8J/FGfVKAliA5EELNrHuABtcnacaS+KbIVt0DZvNJVEPBXUREEiwbYfAj+GM9kvExytVUJ/q8lSpHsQWup7QJI232xCvmgFJJqCKlxyWlmW/YXP8AMSh41RQGt7Z0Kj3i0wD17yIj8WOSM3us69iao+zAgiRsceK4zfhXjatkKdRiYpqEcxF1gfG0G3rjSTjv3JnE00yOjEGp4tJxDTjOVdDTK9jb92IVkJ/DfuMXEeuBmyisZ1H3TiGWmVGg09fnjmmN8WHh4GxPzx3ye5a3rgKtFDU8e04KFOe+JeUvY4YWDD1GOVBIxeQP1WxBXTqDgsLBfJxTUyww2VV7H5HHbTscOg3ClcpOwxI5A+uDzmVHcelr4j9rXt9RhYC2eWudvzx3X/M4QNnwTdGFz2/ji+lnF6ah8McC/kG/iHIremOioNgJOFiZodz8sWfbB6/Ifxxa10S9MYA/s46Kp7fMxheM4vr8scPEVmCCSP2cUtVE+NjZXHcfPEtQ74V08+p7j0jE04knT8saLXRD0mMpGO4XvxVFALSN8VHj9L9r5Y08sfZHjl6GhGPacK049SPf09R3xVm/EdNV1LeCuqYHLIBIkiYF8NSiw2SHIGBs7xBKQvJMgQLnpeOwF8Drxyke+8bYQ52qjtUdKoFRrQXgWJB2IMxsJ64U9WMEOOm28jLxFmyU0oxiQHgxZtHcHo02xn+FhnRqLsQi5g+UTcsoKjSLi2uRP7WGGW8pWK064ZQEkGoBpB1arjcwFsdrYqOSCt+nUUgCdQK6wZLH0+P06455ajk36N4xSRdmadJUE6m1OKg03JGvUB/Zkx3wv4rlabpWK6wai6ItbywWgAwff7sMKmTaeVHcIoClgACOUz7G8zZbCxxXxTLBYFQsgLrBIWOYgEezpEKd99+2MOC00KuBhhlVpTAarPYkOTcfEH/CcOfCXFNGWqLWJLUXcAdSoJ0xMT1HoIxRTy+gyXVQHXTpZbgyu/Sx+pxHN0L8tSHZWbSWUrrGkQSADsT1HXG0dRqVsmUVJGvoZlHjSZldXwxfGMEOLpk3V5aoGSCo0jSS4m1thNp3PrOJ8S4w+cpfcMyy0EXBHYWO5xutWNWYvSd/RtK9dVEs4A9cVLmqf/yJ23H8cZDhOYp5OgaNYwzGpBFwAQLEzbfCFGiIYiOxbt6eo+hxEtb0i46R9PNdP/kX5jEg6nZgfccfM/OnZnvG7N3PrvcfTFZZiYDyCR3Pyn4fMYla/wBf6Pw/Z9OqZpE9pwPeb4DqccojqSfSL/OMZTwyuo1NbSbQWjY9pn3/ABGH4oJ+sN1vy/rH0+HwxMv5Eug8SXIQ/HqXQEgb3H8b3wPmvFVNLgKQJnmg9PSO/XtiYoLaSJ+8t162+A/LFVREIMMPZQzI6dZ+V/XB5tT3/g9kPQtp+PEJuhAJ6HYWn0J37YL/AOcMqR7dQe9T+6cYXMpz1LxzVLSLbfKDJ+OBMwg5jq6nqLfpP9P8ONFqt8leKJ9VymYpVb06it1iZI94Nxi80B2xiv8Ah89OnVzBJUcqwSR+s8/ut6Y0WU4tVqaiqU9IcqDqmQIvjVO0Q07wQ4a/mqCysjEXUjY7QOpv+7F68P0ySWa0gRefSwwk4tmqbEk51ZgC1M2g2IKkQfUYT1s2uv8Aq+ZqGre7BhIi4kkn6d8cXji+jema+qyggNYn1H1g2+OI5bOKxZApLK0QCCWtMr0P8+k5BctWY/eNrBEssGZIiZOxBg/C9sE8Er0kNcVyS/sodUMsghjuCD7unvwo7EnngJRlRoq/GKCgag4I3tERvPSBiGV41Qd1p041NtrIWTNxaTqiflhZmHo6Tyva8ayB8ebC7h/F8mTza6bT+JiRb1Ex6YmGta/qEofZr+L1zR0k0tQJOzAXAJO8dBA9SL4CXjNI+yHI0ktpF1ExeYPf3xbHcnRpuPMRzVVgQDqLLHoGkb9cYnjNd6GZfyT5ZOiQnos302m5+uHpakNSe1Ina0jZU85TrUzVXU1OeVirRAsSRpO15idsGZPhFKoQ5g/q6XIEcmwEeu/fGF8OvXZSiimqLBJqEKxltXKSJJIDL6T0tjX06pQN5dSjR1OxVVlh+Em+neRO3546PjB5Ikm+BmvAqUD2ohT7Z69fdhNS4EaSVRUVKolo5ocLJIXqJmBP7UYKzHF6ioxWrS9kEHSZm/pa0XjvidXjR8kGrT9pGDaTYMSF0zBFyZ3kAi2NIuLWFRm1Jdizwrml0MhkBWTymn/9bBTEsAp0+z3nBvGtdNlIezkCCqEgXk7dB8MZ7P8AElp01CRq0jQg/CDedp09Z6n605PiNR/JV2ZijNqndw2sySf1SdttsZ6sd1UXDDNJnMvUU6RUQAhTJpqfaapPT+yPecdSk/nldSQNR/RLeCx0zEjlAv64MzbMrKFKk6aOokdNT3A/L1IviFFyc486NPltfTfcgiZxzRxyXlot4l4mq0mIXLB1Dsk+ZF1Go20GLX+Bwl47xrMV0pkZZkVHp1dQbUGBtpAgTOofwwRWzRVMy0KYzT6ZEj2UUT8zf1wwepa8TpoTFgOenIHa/wC7HS9WXBmoJU6F9ZDUBuoAeiyyqyeZbkbg6rQe2LczlW0hlKmoadQDkEatVNdo23/PEOG54uaxhFAemFIWJGoRJkz62GDOKVWCUiSurS4a1jzICAMYPCtmudyiZrxRkmZaBHM5YgBVi+ozYb2H/wBZw8y2TCmnI0xXQXUXA17GOu+OISGyUsWnzRJuY0sB8RAv2nvhrnHbSurmamwbb2wAewJkDePleMaxT2kSbToTf8QXGinc+0dh+z/P0xk8mxWxgj8va2kxuY+Jx9Ezi0aoBN4iB2kT8CRGFp4XlzJYDv7I6C+37X8nEyyODpCBKZNwy95AG0qZ+hP91fWfLTI0yV2GwHTTt8j8hh5l+E0xqAamQSCJYiDEdPUH54IfhEryeWGsSQ5g7gg2P8xjPZLovckCeElILzzCRe1rdBF5/eMParAGAjEctxG5b52N8CZbh9amxKokmxCmxiY39/0x1q1cEAp2kwt7g25oiJ3vhtUrf6ItN4YVrBvpa3mDbbv84gYpqVEgyrA6KZ9mYE8sgdQccGbqSJpDrJkfxkT8cJOG5yrVrVl1DTRqy5J/BDgJpCwbjVJPbApJ8BtZl80/PUBk81WeW3Tr7v34jUrDmlT+K1v+5P7/AJ4tzROo8oOseYP74U9fWR8MD5/XBAVgCbMVgGZ27kzFvXFxNT2XziI5LK1TULBTaZO5G0zvfGq4ZmcrUphjTqIxJ1LqNj74E2g49wjwlT0rpYONLHVMw3ICCVboQYj1w3peFkFoB97P8evecdGV0ZSlH2ZbPcNZlY+S5vEhOo92MiucKH2DKki3L3sYxvuC+ISaANRjIc9CS5G+mNxPTYYzWepUULORJdiyoTe5O42UdwdW+OHSa0vi3Z0tynboZ8K4zTZA9VdZvyK1QkR6zv1v3wq4qqV8xyg0w5VdLsGIJgG0kgehx7h81dZdglNIlFBli06Ra5O9ifhE4OWpTpOJVReIEGOkkk+1tYdvTGsFUm0ZyYHT1U0OgQqmJYQSZHwO5PwOKKvDixLMJ1bseUD8h/vi7NZ9SD5YEiFLSSZtPMfePZAwFVaoykg301IjeVaBczePzxajWRW3yOcrWanTCGvpQLAVdRi5tywCPXVgR85TEy9Qm0kaF9qwkkub7TitcidT+jOQD2KW+U4r/o9SrX6UL9CB/thNKxWTp8UTlUJ1IuzG6Az7OkWGOvx2F1CmLKr7X5rbsTfFZqUUILFBz1iCSNisbdiYxKrmqfl2EyqAAAnsYJiBAHWMH4Asp8RrtU8tQCxrGkI0iSBM2W3zxfW4lm6lSvlwXUUTJKsDJDouwUG+oG3bFWRz9JKwqsSF+0l1tEodjB2m0Dc4N4dxOc5Xq001U6gtEhtXmI15UACFI9+NIpmchDna7qS0a3YkDUfffUT2EATg3wlmKn2iGVbUaxGxltLQIBM3PS9xhbxHhlVmLEi/rt6WJnt0xrfDWRGVaamkvpB/FAkEyLGbEdj17Y0X2J8EM1m8/Wa1N0UoFIVCsgBj6nc7E9dsLsrw7OLJ0OCTtoJ1RJEiD7/SMbGt4jp6QzBSnWS23cct5Bm8bjC3M5/LVmUkMrEhRpZ7SYEHRa/bEpV0FsUZWlXLErSZigUMugEBoOoE6Tty8tpxKhwys/tUnh7CdS3iT+GNunwHfB/DOGK65kksuipUEhzuq+4kmA3MBJj5EUuMUFC6qrtAuTVqjb3U5OCk8Dbd4AaOQzVM6lSrAI/BvEAEDuBsY/fhxlM7mTTqmtTclaRZDo5iGKHTy7mBsIOGn/MgAURTuAQdbmxFjeluReCQceTxNSKEVChIgNDKAZHappsb2vi0kiG5Pozp4/UPlMcqdCGAwliAeViYFjHf1kdAXxjiT5U0AA1Raz6ZLEaQWQW5TaGJA9MZXiXC1RvuKqsSTAV0BAboYbe8RBmPdDOtxkuMqrhi1PUHkRqIK9L3BUGfrfGb4LcfQxbjNSgHUrqFOij7ge0yqB7OwBH+HDA8Wipo8tjGYFDdY5xOr2NvTCLOZtKpraVqRUoCmp0mJVlbfsRcHB2c4vSVnc6v+oouIXcLpBP0beDb3TDbCqQbl+NUnVSaZAZahuqm1EkHZh1mMGNmsuPaOmHRfxAFqgBUWmZBHxwnyrUn8shkP/VDcbVNcA9pPTFWTNKoZVlYD7FsZg0wym3owj3jCUU8tCeOB8q0jZasQYnUN6Z57SD9IEY69KooMVJMMRJvvKjmkXGEGZJm67txFoI3gGN+hnfFmTrmnUbSSNbUV3MD+q65jaZUYHCDBNobZirXUGQu6qtupta8WMb4XedR86oPMZarUtDMq8h35yP1pBAwRw7ibAM9UAUwuWaVUEBqioZK7nmO4uABj2Tp06rZiQsh1EyfwrAMEnv9fjhbEuBqfsnwzhtBqKUn8qq6qFJ7gehuLHBmaZQDTFGq0A2C8pkiYkwSJn4GMZ180odklQoIuesgbfHv3EYnmeP1ctpM66WxVrkdJDb/AJ45lrpanjkqZu9JuO5ZQN/S65P7qklQzLMtXZdUG0XIO/z74bcE409akHZ0QktKmepJtq6X9w26YH8uhxD7ykwWqoEq4k226iR6zhfmeDvUZmNSoeZwOaICuygR8J+OOzc0jBxTOiqFY6oDksNNgAASAoAvYD88IOP5Xn1DaPljc8Z4eC+sgBujAEhpYgCwkNABJvvhBmcpUVgGQkXllgqI3kzvPTHkSWppa295X/PR6Wk9PU09qdEPCudRKZSwYszEkXIAER6iN8A1+HMuliRe8HoVRHMf3tQ+GO1MuCf4Yt+2VEVk1zaAGWTeCD3MzsZx26WvGTtGGp/HlEVVMsyoxK2I83p7BKc1ul8Mc7TKZanV1DVWBNOmBuGaN+srB264Z57JUky5qV0Ks9MItJDzOvK2k2GkFhJtacU5nj2WzFKirK1B6LKUDAlOWLEWMRaYMY6t1o5nbM9k/tVSoCHVNTGBAkAwpJ1HsY/unBOb8PVCtMsxYGAdTBNJXlAjrfqCPaPbFbZqp5x0IlUGo5I0k6gzEi8Ex+c41Cl3p0wMsq01JPOAWgQbJMg6g1r20+/FOhZE2X8NiA36JpCELLc3KxPKYUFZtezLgHP5WmF5K6yYBUgid5PNb0veB89e2Zp1hTBLLVUipEC6zsVLKQthv264XcfCMWdwE5batMkgm8aohdoEm4n0SdsW5mfHD/u1Lkgbrv6bRA3/AD92OZYU1FmAAGw3BFp27Daf44HYAldJGmRLAAwBckBt7wY6nsLYOyqq+xqEKHY/dU+g2lmgGDsPW282hFlOsisDzG/VgRvOzEX7T6fEzMZtKjTVp6tVzFJSegvcESemAxTR9ATUOaXZxDaSUgQLbkn2fyxR4fpebX8uoGIPLCNp5ydzpFgBJjbYjFNIEN8zm6cHlMIRFgOxkaSbBpg9CPTA9Hi9HVrtyG5MkA3ggMYNpPbEuO5lfOC01U06VgoDEmJvKHVGozbe3XEuEeH/ADxNQCiYLKoMBoIBENfob9owkrC8FeR46KRqLVMecS5UdQwjta0jcb4hQ+ys0aSZgTzC8kbAjt39cMj4UVRqZtUBSmhkhlEyILSW5l5h9MJs5wqopZlfTzlVsxkKRDcimQZidjPQgYEgtXgcV0psFUyAqhFKsANPSTJn/SMDLlEBZEJYuCI16jEjYDrI/PBubywqZWnKt5iAqCGNkm2rVzgxJ6flhXwUsNYpO1+bkSGg/Njv262wUhplT8BJBlMxv1Ai8fsiT8umLWybkDkeyaZeSSR3ifibfxvzedeTTrPUIB6yQCAfeJ9r8sUmsdtQBETdtt7WiI/PEtUXdl2mooJLVKa3MCeu2kagBe84keH1S+rzKzC86rDSJBJGox17+sbYGzTswRWKtp5VDHaYPtAgmJF4O2H3CRSWmxKU6bkEKKbawAQRBJjTv7t/XE0S3QFxHKUimpxVEzAUO6MDGkTEibiLjGcfKKCz0jVU0zrukgSU0lStoBPbGvdqvlItNGZrB1JdFEAXBJBE9oi57AFVSy/6ZakoKtuYyeVwRpK8z7RMDbrvgCxpxOo9PKpVS40MKmpptUEMQSJJLbb2vgalxcrUK16OkoFqypFlFEUx7zDfzF3NMaqfltQZKGlVUssbWA31ACBBIXCjiiUqGrzTBeCAlMGQsADUd4CgQfriNy7BKw7hmaWpSdVuD9jFx+EBLn5Rj3mlnZkQ1HLtB2AAelGphYgrT6T074Q8Q4ylN2RaOpuWdbEqOURy9W0wDOAM54hzD21aF7Jb/XA5FR0WxxUKUm1VKgkEy0e0TEwDNhCgR2PeAg4zxQ1zpQHTIidzH5YGp5NqkFNbtJBABMepPQYYZLgDBx5raf2aUO89BY6VJ9592ObxR375Zf6OtSUY10R8G5aq2bpmmCPLYM7dAsjVPvEjH0LLV0rmo8gLrIXbmAjmE9C2rCCsop0zSI8ikRzUVM1KnrUf8IPr/hxmeLZnzHBIhQoCASAFEwI98/PHUso5JfJ2fTqnEtDaWIUyYZ/YbSJM/qtEntAOBs8gZGCakedRG+qdW1+YSZg9hjnE4JptII11b9P0NVf9MJeD5geVUqFWqJTo0DpkhlIQhypn9mYkfXEKmiUqFXGkrURTMgFzOkq1x1kRY3FpxbRzQytVzVpa3GnRJEewoBtPUTM2B2nFHH+JU8xSp1aL1CqllKtujCCJjc/HAvip6aCnWOo6qFNis9Wn0623nbBp6UV0bOcnhsGzPEWqVGdz5jneLhR2HQKPfinMV4E1CEX1uT7uk/PCzjHEXp6EQBZWZHrIAFoGKeJ0+XLMSSTqkkyZhe+NgrAyGfenPluROkrYgntzGBG9rC49+O0/EGapiFqEiTNgTLb2uRzbfCMB5/MIjxcGFJIAI2EH1gT+6MT4e6VXVVakWEAeYCA0dS0dhPSO+CiTSZfjmZOkFGmAJNO7KQoiT2Nz12xHM5tadImsgSWAVFYl2Kkj2XNl9r3GB0wHnKtZVWlkgiLUQFnp1AdR5lOmTq0gkgARf3Y0HhXw1pBbMIGZoswBIgk7xa5mxv8ATBwZtC3gnB2zEvpKRYa9UbbwrAE9e1zYY0b+HEMSiE6SXYyOYAQYB21CSJGH9CkqAKoCqNlUD8hbGM8d+KUAOUokO7hvMPYQbAyIMxPSJHWxbboVCnhgpvmxTosriGDEAFSxB5fZusxe3W2NInhvQ1Q02ioVkMbKhLGSCouQABB6R3xDwTwZaKawACwizEjvtJj5nGm4i2ii5ABsNUn8MjWffpmMDlnAUYRvD9apUdFzCMw9tR6yObTeDBHWAIwYOAVaQb7ykrHlnVUlpEmCbezNgp2Itij/AIc0S9erW8xmLXYEne4G1iOgB26Y+g1aStAYAj1E+nX0n54cpUFGA4ZwPN/d6a1FRpJXTUqn9UsQFjULr8T63Zf0BVFNlqtRqlobW1N2beN2YwO3aMaw0FlWi6ggegMT+Q+WPn3i+vUHEaRAcLFwG9r2tjMKNvjOEpWFWNsh4WYAXVGJPmeXZSLaRoE8wInVPp2hvkeE0stSaLQsszSTa/qYt9MGJmERackwxCgzNyLSfhvjvE1FSiVEnXCyOkkTI3gdR78DlQqM9X4EtYBmUQx9pAAAumVIW+23ckk22wDnOE0qlPzKa/dBC2oG835QgNzsDJHwi9fgniLUar5So4hNenVYiD9AVvjbUKCKpAUCd4AwN0VwYvJcFRgKlJ/MWN2CtC6VJEQIe5v7tsKn4g9I6FphCVgNAlovexmT3B37nBFIfYM4EdmFBzyxMSQQBB9947DFviPh2hPNpOShZhyzAIMRyi9xF/1d8VY8XkV5jj5JJDMTAZ11XsdV1UwOlvfMYe+HuIfd+c1byiahVC6jQbKYIMRczYjf4YxeYrEaTIkm5LS0badonbpaPQS6ogtwUydRGaYH/CNid8S+BuJ9F/pllUrmaXKRd6YLLHqPaA9YjCviFClVQqrLUpG6uDJQ3tImD64y3iTilbKLk2oPpBylJmU3RiAu4PU9xB9cP8zmKTZtcs9MpVqUxUFWkdMyCSGi+wPtahbGb+RCjWUKjwXWaoGo1RP3jm1o26N/v2xRwnhSvLlmdUK2KAI14N2DCwvsMWeGKuqrW82o9qbQZ2NzEEFbgH8PTCqtxRC6rqeoZC7yB8Tb5DBso03Pg0b5qnpAdnbr5SaVRSbwSLEj0XA+Y41o1KpFOFLFaftkDuxv6bjGWztVmp5m5GlkAE7DUAfniyp+lbt9nb8hhpD2jB6hbcQsKY7kqxJJ72HywLnUlvgBgtIgk/qp/lOOIVM3O9saBQyz/FHqJpYiAxa1rw3bvJOCPDVYeTm6fU0AR7grA/mPnhfkspVrEFKbQwa5sLNpg9j1g4a5HhdSgMw1SADQZd+tunbGO6MVtHKuhBw2j/8Ajcz6ZlY/wpiXjf8A6LLA/wD81LEuHGeGZr/yV/yrifjAA5XKiY/q1K+NDNcmT4wktTP/AGx/7Ys4j+ioHsT8rYhxOvDUyNLDyh19WBv6YAz2aeoAoiFmFHrfeL7DAlk05I+ImmqYP4VFj6X+V/lhUFgT0tF5/K/U/TDWlweqd15YPLE2AmSPdPTFtLhLmoVf2iJ0yDA2B3tfuBYj0xtaBNC7JZt6bhkMQZBHSO2HzeMs46IgqadMXAu3QSff+eBzw0KupgDzT3mxsIj8MGMWUMu6k3CTsq6bxJ5tR9J0gyRN98Ssik0anh3jKsrjzlMqvSYg6bmARNh8WI64LyL5OuprLRpipzF9YbUBJMsNyCwEbwTG+MZVWoCtYsXJJCWKKQJ2iQbCxtZpxfXqc0CpoZgGgoNJExCuCAJ95Nh2w9iMmz6fV8R5amzIagBQC37hAufTAni7M08xkyq1iqlwCygEGCJUgkf2o66cfNWmpSmmpDWAVWEkwCxm4A9T3OJ5GnpSqhcSSBAJsTp3UzzRF7z6bYXjQ7N14Pr5XJ0mU5gQzgBm5QbTa5teLgXGNlk8/TqKrq6lW9kzvBi0+uPlNDiy5fSWTzOYupK6pFusHSJ2UATv6Y0jeJsuWplqdZ6jCnFMJy03JEAOY/Go6GSoOIcHyKzXV+MUkLCo+iG08wImwNu4uBPcxjEeLcqc7WStlq1EpShTqaIYmYPSSPT+GLuNcUqoHppRWFc6DfWEchxE3G1/gMZts9Vd/Kqs1NtcstiCmkRLGnpkkzvIE+uHGFsLPo1PiVFFVKjpqAAMmYMTcx9YH7sW1+OUaY3katJ03gwT/pPfHy5svWGv26aSmlQdYIHsgaYKK0+wNpmbYlVzIVEHmLTqkE8oLTMhdK7A2M65O2KcEBqOK8ITM1zmaVdFVhDoQdTcsMO+0bHpjQ0/EtCmFVmMwJMHqJ2JnsPSRj5tVrIia7iIH3wcgkRMUwSPTsY9JxZlMx+MnkNlGohbAECRIvM3AsbiZw3FCHvjLiOXzVNAGKuCYiCdJnoY0kkT8MIqniUUsslFXDzIJIGpyZ2WSAL9O/rivOV3DMVpMwgnlZRqMfqrYCCd94nfFGYyMiTCkRIYWEgSI1QYsB05SeowlSRe07XpgyQ12I6kkWFjIm+0xv2kw/orHCCsRGZNpm2lb3AO87zjOrklEkK1RRsFYkLpBIgQAo/KVgXtbToFQaIQqAfZJ5QSVtPVuabE3vPTCdUPN5HPj8fd5T/w0/8AXGkUzxvLf+MP8lTGQ8Q5ypVSkr0inlUlpiRIbSD17kR9cbDLOrcZoFSCPs8W9FYH88RHn8kv+v4YJ4TQHNv73/y1cYWggFZvSr+/H0DwnT/rdQjYT9RUxiRS+/cxbzif/tgfKKjhssrU+XNDuy/5hixlJqE/9mPiR/pi51H3o31N+RnHgdsNRKs6VkQfZKrI6ncflipECyBtb6AD8hgvJqKtTyxZj326fx2xp6PhymBckn0wpakY8iC8txlqjELTEg80NIHvtgfxDxWaVRFp6yG0OGMBQU1ahI5oJUe+MKeFV0y1WowAmqdid4LG3f2j0xRxPiy5nWjIFKONJEGYHWexJj3DHItH5XWC2sh+YKVsnppxoWpSFVlUKpAClnSBBGk6p+FsJeN1aWY8ql5ymktJACAJAUK15IC2Mye+KjxKoKzKkpRY851E8pKyF6AiWv6DHaeYoFnppysGLK5uppwqhHA9qBcD9nHSlTIoBqeFgqKxI5oQKWE80RBJgwNTWsYxCllEllRCWQMwDmZWCdwQsgKu20md8X8HzSsSqyn6SsrVPwEM6qigzAG4BvBi8Xnl6TMy6awM1E1DbSBKsSoM30m3SD2xWVdjbAaanWoIMk6zDEst1VQJJ3ALBekEWw24jwSpQuSrU+VFa082iYHeVJ3gyZ2xTU4WyutNdDPqZxKgagCo5jbUIZv9cN6XBHp0pZhavTKCRFNJgC/tWYi+84lv0xGW8hgzFVqSsaWkAEQTqJgyTsR6DecFVQQollFmGktrdh5QYlROmfNDJzQLHvgvL5JWV1Sm00CAF21CpUUSWEzp8okyI5j8YZbRRcGnJR1qagYiWqMxUg77gEiIA3xomQ0VjyTViUNNqxXQyiSGWimmfSSS3Zhe2GPFyoqtqKOgIVUhV5nRFSX2OkrUYztqHcYBp6hUl1eDRSQoIpqVltQBuJFMCBbmjphRVqMF8xEpVKTcoVzJJJMDuWmLdOaN8PsQxRadKfLYICVOgaQEBgHUDdgzarWmwt0hw7KswUOH1MVVglhT1RDEgw0RM+gwDlFUM9Tk1IQOoXSov5hiBF9MjYA4fVhWpMWVl9osrLFqSrrAe8kFyx5sNgOc5wx2WmpILskeYosrKbNAH4gYJNhp7nD2jwej1pIbAdxbbftjI1PENOigfXUqOtNlLagDa55SLkErJMWIPQgaXwu+YKRmFOqZDSLghSQY6hiwsIiMZO0slOJdx/g+umWpyrU0bSoJ0tsYPSTAEkGMYhq+gxVVCpYqoQqGBGo3udQIBuG/DbY4c+K879m1p5h1lmrqNTfi+7Clh7IJYkXvGFi8IEq1Zh5F9D8sNUOny4I6WO1yScVC6JAsvnU002RmgmmIYSHAVCSJbkDMYgy0hTi2vWo6j5ILXMioY3KOEVtUklSQN9ItJwFSzT0lbyqdN6NOahdRqZoZlpyT6rf3HtazOl1CioWvTkimlgBqIaN9YHKYjYb3xoA9yjUClWm1Q1AoRkViB+HTNM9ufTBvK/HFOYqZdaNMQysyKC4BCjcAlbCZDcvuGxwnyjUlan5r6jUNKpSGmSA7yiydlmCTe0WE4aLkK2sipQcIW5gv49bJBBJkGmXcggDa/UhSVAV1KFG/l1EIhVU9BqFO2oH22qNPMYhxvAwPSpOlRgtKgVIBWCCq0wyAtAMmOnfS15IxfT4ayJTKpoDk6xEqSKgVFOoxamo5ptubxAwy9RQ9JglJBTNClWViTAemUiPwtqe/oTiMNmiWLC83wo+UTXKEuyArT2GpUFQ3YmbzMWUj0xbQoMyiomlhTFP2rFHUQbbC4RpM3drmcNM94SZnZ6ZSmXjVfqNKmLEAlR+WEuWyVRqVRwzo2lU0xJADw4J9UQGSDbC3WS1Z7I5EVKgDOqyGFEbuWWQQxNheCLYI4bkWyVVaoamHoorVBMnTUlSAPUrAM7iLYpTgtQ+Wy1kliFkgTPlsAQRcNq0t62PW/szkQ2sjamEG0eaitbUItNz6AdMPAm7waHw/mAlesxB5QZtA63k2gBgZnr6Yz/D+GtmGc0yB94Znpvcj13EYto5nM1UqTTVman5YUEEmCwY25mMCJ9BbFmbyrUUTMUlGgMCVmDJcagQkggEH1sB3xOeCl7L6Hh/WCRU1kPoaBEEGDuen5Yubw5pcai2goxJ6ggrAgT0JPwxTkvEn3lICiA9UK7FeqlhTkzsSxn+6wxfxHjXkUSnmee482y8zFYJUQBuAy9zAxP8A6IYzyXDKQ0PSjlJ5lgluhBMbT27Ys4qma1jyNGjSJ1G83/dGFPhha6lqZg0SHghdJpue4Jm5LNPquOZnifEqWhEy61gtNAXJMswUBjaOsn4455wt1Y6MeufFavTJWCC4v2UkzYmAYviDcRZvNAqKLFpFtKzYzB6GP7p2w7qZFJOlAAdUMVA3HYe/64R1eBQdKhtJpMskX5fZBjYSW9T8MdMZJ/Rq0CPmXalV8ypBVE1aTcQ0223EDHMsqs2XAdiytUmdzpgGfmPng3LeHYN4ZSqrE3kAA/UH54hnKK06iAABzY32EhZPb4Rt6YvcuiaAq9ZxzrOkOzHaChAAAtPUknacH18owQtSJSoQB0tMz69T88K+M68sKbKL6Wlukm/W9u3uwRw7MVWrIHY8wYQR0A1A/uw+rE0ErxR6Y+8EsqFieo5mgT29nFlTiYraKYDRUEsdtJEEA+tjhccm6Go7lohjE/tGLduuLAT5hqkgUwmqCfaLSF22JjCFQyz1eEqlRzRabAzYHvG4+BwtbMK9FkqAlg8UxB6D0PSSJ9dsW8N4irsgcaWdJ97CZA+F8WcVqlHAUXSmzKexMCT6RisioPyGaqMkHUpupAJ2BJHw6ximjR0ogQBh5prA25WsCRI3ibehwH4eqVGqp5s81G4OxgiD7yD9cMH4b5aUabA3dwFDdHntAOmQY9Dgbp0S4ojWSMtWKp94WBiBdtRTmi/UW+eJ0eBPmHcpWIEuhBgO0q3qBploEz9BhPTzqkVQh8sqAbiZZ2YW9eYb3t6Y+mcHaaSNyyVGogRzCzSP7QI+GInJwVooz32TL0FWnXpF6ysziN9NR0QyxN4BFvTtjf0q2m0D5YQ5vLUqjanUzAUkFgY7WO0ie2GdAKogSFPcz9TfHPPUdciaEnjbNZNWU5lGNQUmqApMlUI5exkkmD+qcKquY1mhTWERKqa6LXU66h0wSZDCBAFgWM4YeMaWWquFqOBVSjUYAiQUAMgxFyGaADNp6XEoaK2ZFJVRlqJSzCunKAq2Ue0WAmNhv6Y105YQNA3EcxSpZhqFFWNTWq7AIRqckOyjlX7yoL9hhnx7ha5tYy1REhnSqym8mZBgdZP+I9zgbjPDDljVzT6nUBjppxZtQKzO6gAgz33wu4uauWRqtDWhzFTzS0BraQoW250l2jeRPTFWpVTJ2j3JeFklTUCmooUSoi6wZEydwDaIjDfiDVBQIy7y6sAw1CSBdlkmxK/LC/wZxRauVpM5OtZQs34ipYWPWyk/DGSGSfW2boPA+0mEuNLv5a6nGxGiT7nPfEpNyak+B7QvJcbrL5bBopVHpsKZK8qK9TXAJ5S0qYnpjbVFSrTJZeUjVc7RccwJi46HCjKaFzWYL6Ci06bUQAD0qatPvi/TGboeMKnmq9ZwKLNUVqSjmVXChZEyYadhME4mvI8DqjRcN4+7plDpUvVcipBkKs1FUj+0V9dj3xZx6h5lejUWsAUZVKauViHBuIN5BWek4QVaX2J6QUMScysCQF0MQijuWuTsBM+mDeGcBUVqtem80zrCFWChX1i5M6p1QI6zvfDqKygaGnGKDU6QOW0q5YeZpMkj2SZ3mOvoMKuCpTXz6VRgXag7CXkQjPBhtiNQ+E4z32OSx8whnIIYsVIJNOQ0GAQQGj9qe8N+HcAZsutWfvhTPNDSwbTYtAkhRESeuGqSpslxCK3EhSrU2WkNJRZbUV0MVC2C7737xOFvBM2aD8tRm5HpmhVIvVLrU2HQKW+Rt1LTg3iTJNTHmABqdIFiwtZghAkwb6T6hh2ODOJ8DpUahzbadKu1RpnqpXpvYn3z6Ye6nTRXROrw6nm3BogUxRYqZEMCCGU7fqHbpJGM/wAc4TXoVQtLQEApsTI1kydcM0G43A6COmHHibO+Q+SNIKorVdTsig6vY7GTKEibgAzhOPFTZlKVZmFAyGnYEU3Aa9iQVZ+XbkI33IqXK4BWNsjx2KmTACfegiqI5mLEBDbboTa+NB4e4iz0iaxRWDuo2GpVYqGg94Pb3Yhx5KaZStWRKZK0iyGAQIBggjoJnBHhuXytGo4XVUQOYWBzc23uIvjGT+N0Nsx7Zkm0gdf47/zbE0KAbkz1PXFWnU7iSB5mkwdxHXviyrCDlAido74aSpGrk7YJxWi9SmugxpqKZEKAB2J6iPriWYQEiNIHeP39cEhfaHRDA+M798cqUhh8KxWLuKZFKiFXA0nb3i/v+GM7nqVdamtQSYGkC+npcduXp3GNZRpAtfoYHzOKW5dUQILfGAd8Wm0xdCavli+bEhvLelEbT1AjoZBPzxfxrITltCCLoBYnb69B8sMqR1EEgSdN4vfHa1Qi243+vphqeQFHDeEQ7VKgMh2dbxEgDa8nDetlFYyRJK6fgb3x6sYmO047lvw+4n+fnhyb7EeyvB5zCVdYAUBRYknlg9dtrR0wBT4hW1VSyl9Ob0oIvaCRzdIXfpBth8rGCJNuuJZfIIXJIk+18ZB/edu+IU6uwYvrcNpKdCrqmoq1DfVCsp5jeRB3x3/mBaFGnC+YvnGmxUGSJ3/tGRb0OB/D50tm9IiSRImYVXAEzbAHCuHo+X1NNsyeWbHSJHrv2OLSt0+qJqsmgzLsvEEhiKLUTqmNMiYF7gyJ3/PBnGPEP2c0Cq+YKlXSSpFh2Hdv4Ynw3MmqGZgsqRED1jrOLPEOQV6aTPJUVhB6lgL97HHOpRbVoZkOIcXat5ObKXfXlGEWljdgRtyxv642XBuCshptIRkorRkQWKrBuSI3HbqcC8N8LUqdBgGqFSwqQSCAwUAEDT0HecaDJUdIPMzTfmO3ugYepqLiAm7M3xHxdT8nMpUSopQtTBddyV/Z66jED0OA1RqlDIompxTzD06upgdAptLaiYB5RHuJxV4s4enmVkixfUbmZKp39SfnhjwLMRV8nShVqtVyWEmTExNh8sa4jFSRIt8Q8BJqIlKoKVGmaThp3AmfZ3Ilm23nvhtw/PcPRWqq6hSoqEFpAg6LAmNUwPiMaPjahaFQgAHRHwNvyJx8kz+TQUq6gWWoqjrYtTaDO9yfnjOEvJ8Ze/2axhcbPrtWoqozmCgUta4IAPwM4wXD3oZ2pCq1KrWpFmGkaQUYKQDvHUEfrekYecBE8MqKZhRUUX2ANhhNwLJJQzPmU15jSi5JA1QTAm0nEwqO730R0NeOZpTmqKuUY05LKobUA6soIiSSCR06jFXCeCu2UfLsroz1NZaCF9lYPtA2iO8jF9FB/SuoAAtlSWjqdSfwxqF6e/Eyk4xSQN0fN83naeVzgClqjU90Q8gBDKdUbaRAiTeJN8Oclxio/EURYai9EkwRAUKrBh6y0dd/TFPjfI0zWNTTz+XTEydvvDtt+FfljP8Agszn6C3GrLHUQSCbL1B/ZG2N1UobvoKKeI5f+sV8syqQNFPWI1AVCSN5FmvI/hj6XnMia+XOXqqVBUKWBB9mPqY+uAM/wpftIZWZGYsSy6dXLC7sp3EzPfDPI09LMNTMQBdmJO5HUx06AYynqOUVXQxdmPDpK5RQfM+zGxcwIgRZRfYD3bzgDingwOlOAn3SVEVFXSCG1EbbkT1jc411WmCD7j1OB8rmCxAO2M46slmwAeBU/wCq0svpcqtJaZZlCg6QAbEz9IwfQ4eEVVDVCFUAE1HGwA2VgB8BgtVAGJRgepJu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Frederick I (Barbarossa)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emperor to officially call lands “</a:t>
            </a:r>
            <a:r>
              <a:rPr lang="en-US" u="sng" dirty="0" smtClean="0"/>
              <a:t>Holy Roman</a:t>
            </a:r>
            <a:r>
              <a:rPr lang="en-US" dirty="0" smtClean="0"/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Lands a patchwork of </a:t>
            </a:r>
            <a:r>
              <a:rPr lang="en-US" u="sng" dirty="0" smtClean="0"/>
              <a:t>feudal</a:t>
            </a:r>
            <a:r>
              <a:rPr lang="en-US" dirty="0" smtClean="0"/>
              <a:t> territories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Invades rich </a:t>
            </a:r>
            <a:r>
              <a:rPr lang="en-US" u="sng" dirty="0" smtClean="0"/>
              <a:t>cities</a:t>
            </a:r>
            <a:r>
              <a:rPr lang="en-US" dirty="0" smtClean="0"/>
              <a:t> of Italy &amp; angers the pope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Lombard League</a:t>
            </a:r>
            <a:r>
              <a:rPr lang="en-US" dirty="0" smtClean="0"/>
              <a:t> forms to combat Frederick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Pope &amp; Italian cities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1176: Battle of </a:t>
            </a:r>
            <a:r>
              <a:rPr lang="en-US" dirty="0" err="1" smtClean="0"/>
              <a:t>Legnano</a:t>
            </a:r>
            <a:r>
              <a:rPr lang="en-US" dirty="0" smtClean="0"/>
              <a:t> – Frederick </a:t>
            </a:r>
            <a:r>
              <a:rPr lang="en-US" u="sng" dirty="0" smtClean="0"/>
              <a:t>defeated</a:t>
            </a:r>
            <a:r>
              <a:rPr lang="en-US" dirty="0" smtClean="0"/>
              <a:t> by Italians &amp; their </a:t>
            </a:r>
            <a:r>
              <a:rPr lang="en-US" u="sng" dirty="0" smtClean="0"/>
              <a:t>crossbows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1190: Frederick I </a:t>
            </a:r>
            <a:r>
              <a:rPr lang="en-US" u="sng" dirty="0" smtClean="0"/>
              <a:t>dies</a:t>
            </a:r>
            <a:r>
              <a:rPr lang="en-US" dirty="0" smtClean="0"/>
              <a:t> while on </a:t>
            </a:r>
            <a:r>
              <a:rPr lang="en-US" u="sng" dirty="0" smtClean="0"/>
              <a:t>Crusade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Empire shatters into pieces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11269" name="Picture 2" descr="File:Flag Germany Emperors Bann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0526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4" descr="data:image/jpeg;base64,/9j/4AAQSkZJRgABAQAAAQABAAD/2wCEAAkGBxQTEhUUExQVFhUXGRoYGBcYGBgbHBcYHRgcGB0XHBocHCggHBwlGxocITEhJSkrLi4uFx8zODMsNygtLiwBCgoKDg0OGxAQGy0lICQ0LCwvLywsLCwsLC0sLCwsLCwvLCwsLCwsLCwsLCwsLCwsLCwsLCwsLCwsLCwsLCwsLP/AABEIASEArgMBIgACEQEDEQH/xAAcAAABBQEBAQAAAAAAAAAAAAAFAgMEBgcBAAj/xABSEAABAgQDBAUGBwwIBQUBAAABAhEAAwQhBRIxBkFRYRMicYGRMkKhscHRFCNSYpKy8BUkM0NTcnOCs9Lh8Qc0VGN0oqPDFkRkk8I1ZYPT4iX/xAAaAQACAwEBAAAAAAAAAAAAAAADBAECBQAG/8QAMxEAAgEDAwEGBQMDBQAAAAAAAQIAAwQREiExQRMUIlFxgQUyYbHwYpGhQlLRFSMzweH/2gAMAwEAAhEDEQA/AGqtK/g8gpmKS0sOwBd3sxgOatf5WYP1BFiUAqnk8ejT7YFCWSFZWCgq9hftjzZqgHGPzM9JTpAjOZAXWL3Tpn0B7oSMQm/l5g/+MQSmykrQSQyk6gEjvDGGky2CQPKLHsT/ACixqgfgl1pZjAxKd/aJv/bTCxik8f8AMTe0oA9cEOgSAVBIJO/cIYFCpdzbmRfuB8kemIp1NZwB9pWoKaDLSP8Adqof+sTH5ITEuVidQRefNv8ANQI4rDyDY6jUkvD0uiWR1lv4dmrRdg/QQIq0MRyRiE4/8xM8Ee6FVGKzZaCoz5jDXqo7OEOU9ABwfeYXiWHqXKUmWQFFmJ0F9YsqecC1Rc7cQfT7X50kpqJpAIH4MC5sBpxiT/xSrJn6aZlsxyg2Olu2BS9nakv15bOhxq+UuTpYkt4REn7LVRlJRnl6MQGA1cF23DleDdiM8/n7S2tMS402KTVpCulUx4pv9aO/dKYCfjuHm8f1oZoaVSZSEKuoC54njHZtAFa2MDaiSNv+oEV1Db8SR90ZuvT21fKtj4Lvp3Q3/wAQLTrUDvSv9+Ic6hUm6VE67vUI8MOJSQokkl37tG0hfs62cf4jXa22nJkte0M1genT9GZf/Ujv3eX/AGhP0Jn/ANkCZlKZd06cvaNDDspKJoNmWBmtcKHEcRu4iBvrT5s/xDU1oVBlYVl4+t7VKO+XMP8AuQ9Kx+aT/WZH/aWD6V2gHOypyqyJKFAPa4One0dXSoSVO7C+gv6HjlrESWtkO8Mrx2b/AGiQf1FfvwGxbaWpC0JExGVQWrMgEF0lIZyS468REoCi3RgAgkF+HGB1YnrSR82cf80qGqFTU2DA1rcKMiWqUB8Gk/okQKm06xMKpbX1ew/iIIj8BT/oZf1REFUwKdKlZWJs7ONB2wg5Osxqj8sZnoDuwCmZQcEKHANv7YaLiw1UQH+aEj1kiHZ0ggOlKED5awL9gjkqR5wVnKSdwD20A33A8IsMYhIQSOqEjdCg8ew4lZvlI9Q4QRVTpG6GLchV4mVdq3abwYqH5QeOqSmFh+yGOYsBFy2EPJiKkQ9LJESAZBkpJEIccYj1NeiWwN1HyUi5PYIAYpjU52loSntuR4Wfvi+sSy0HfiWKdOCeGrQgToqUoTlIXNmqdIbqjKnOAdXAsBqOzvg1RV6ZiM4Jy6EtdJ4KHDmPRE5xzKtT2yN/OFFTI8ZkMhP84UBFhB4iiq0CZsgoWCm28cjw7Doe2Chhhc646rsbO3K/r3Qvc7ITGLQntBiMVNi3mTUlSeShqPV4w2oBnUbqazXYBmbtcwSn0YmJBTbK5Di1+WoS++B8ymKS8zOl/wAZLUSk9vAd0ZYIM2wwInlE3ZOUWBcXZ/tpaBFek9JJ/Mm7vny4sEqSsOFKzoIcEtY6i4gLVI+Mkvvlzdfz5UMWh8f7/aDuPklhAaTJ49BL+qIgTkBJzZcyy2UdgZ+TCCK0NLlX1kyx4IHvj1NS3zKufYL+u8LkE1SJRXCJkwfJw5UwuskcD7huhP3LKVpyvY2PteLCRaG1TAIeFNdOIibp9WRIdNSELKi3cIkLfe8c6cQgq5RenTA2EE9RmOWiejhwCEeuFpfshgJmBLRJiHilb0MsqNzokcSdIlzDAqopRUTJeVZspktYZtxJL+ABiH8PMJRGtpLwShIzLmEGaQ6zZ0u5CRwDA+EK2hoJdNIVUTN4ypSANTZxfcHPdBCgwyVRhYVMdayixObrKVlzElO8dmhgdj+FmrpssyYSlK1kZWDMSAmzuG48YAxGsMT4Y0mSCAdzKvO2wplS1IGdLpKQ6Q2jDQmEbHVrrWkFwQ7PwgTiGzSJZCQTfR2Ppt9ngQnpaaZmlqYjeOHAgi/ZD4NOpupgTbPTUjHM0+knmXMEs+Qt8nzVDVPZvHhugmJgJYX7IqCsYTUUapo6s2UpClJG7rZXHJleiD9EssMu9r+mLIu5EQq5ABMJLkMCYHLmZV5lJzJ3e6CkuTZyS++EqQGuI6tSV10mCpVWpvqEFzK9anUkFyMuXzQOOramI9GuZLG5HzfNPaNE9ogrMbcBDSiFWItCxs00lVEbT4hUDgnjyiPgyVSypHVKT1kWtxDbu6BVUl5sgN+Km/XlwRkr6Nbk2slXNBLA9x9BgfWpadIt+Jm6t+Ul8YQoIUq4PTM2WqB6WRwcSxVCbSv0SPqiJMghoZrT1UcpMv6oiLMq1BAUA9gfHeDv3QNTivAVRmjmT5ioiLXxMD1Tlq1LCEol8TGj2cztcnZwYfREGVNSB/KF/CQ0EWmZQuBJuYQxMmRDNQDv7oQqe+sHWmYE1BJC5lnMC8NxOYSmXTSwpeudXWLkklgCwSOJMCNpcScGWk2frX15RYv6N8RkSZfxi0pUouHPm6AP7OcAuAuBNC1RgC0s+H7P1cxJVU1ACiDlSlKGSW3kj0CKptD8OpXStlp1CsoynwZu+NEFfKXdMwZeNjHaupkqSR0ktXIlN4XOjG3SGV6gODx6TGarGlMkzZaXF3TZu4xX62uEx2Z+B+32eLTt3hiUqzSjY6pF+8cIzycLmGLZEcahD1aroNJkuTNWhK2IAWMqhxDgj0iNQwCtCpEtQDWa+oIsfVGQiaRZ7GNZwypSqVLyNlypZuyH0TeYl7UGkYh5NQGhiZOKt7NEJM4MYQVmCFNpmdoZIK7GEom6vEZc2G0TLmKaJYvJM9lFtxSR6IgYwT0tO9/iZv7REEaaU5zORl3Mb24wOxhXxtNykTP2iIx6pXvRA8v5norMP3UFvPb0liqleTq3RyQd+qUjSBq1ZeoNAAN1tC3NjbtETa4kIcfk5P1UwKCuMUtqGuoXPA+8rd3Gin2Y5P2nVzDDSgeMTpNGClSpihLDdVSnbW+70c4hUykrOUKKtXLMGBYfbmIeFRC2mI9jU0a43HkiJkukBhxNEIbUARJmJkdMqOreJvQAR1SBEyJm2LSj060szl+0fb1RZsP2MM6mkTsylDUoDWDvv14RE2ypyVIKR81+DxcNiKkopglV0pBY+lu2ELlymMT0VkNdPVzxG6XZvoaSdlJc+SHLp5atFdkbLTE5psuapTOwCSSNGJ48O+LJiG1kpMpATMS61EnlfQ/xgps7iKDJE5JKBcK7QohxxhAMynPQ87TRIITfnO0pdTspViWJk8pCWcp0UOXCKHiQAUpKWZ7Rqe2O1BWhkFwHctq0ZdWVKSB6e0/xh61JJJHEVuAdPi5gaYkgtF62CqyZapZ80uOT7opExLxedgpAEpat+Zn5MD641E5EwLkDQZZi4jjv3RyYY4gjt4w1pGJjk7xKjCwi8dTCxAws7VCOEzkkZCOuAr0+d6YE49KadIF7Spvb+FSO2JdOQFgnTfzHCO45JzVUhrD4PMN9fwqPfGBXtTSuSw4IJ956exvO1oBG5H2HEkVxdJ/Mk/UTA6Wq7QYnyrKG/JJ/ZpiDLpTrvgtocK3rF74+IekckzALrDht7kWL3a7M4/WgYhR+Ek5SgKBbRtOXknt4QcVTAi4fRxuI3iA+I1EwKlBZHRhRQQBltmZixuGY98TVTTVDDrCWj9pRamen2hJEtoeEsxKTK8I4q0PzIzIihxMR5yolzkvEGpSAknhEgTswBj1cnyT2wGViC1jo0ORq12HM8TCcXdSwVA5VKsSG7Ik0NIEEKBYam+kIVyM5PtPX/DKOmmFX3i5FAtPX8pR+YT6RYR6ZjM6WyFgpTuy2HeNIkyKtYWQkjLq/ZCMReYnKO0kwnqyfEJqlMDaRMQr8yMp3OO14rlVKGsFVVJQoJWARxbdDCKTpZ6ZYFirwTqYeorpOBM28ZShY9ILoKRa1hLG5bSNMw2iRJQEI03k6k8TEqXRgMwAa3dEtElMa1OmRuZ4y5ue0GBxISg8eRKMEUyBwh6XTQUmJyBLp4dFEHHbE9Mk7ocTIgZbEkDMhIpUwzi9qmn/w839rLgqmmgZtAkfCad9Pg839pLhK8bOn3+00/hq4cmEKhQBJPyZYPbkEROmG54mzpBV0gffL8BLTERVM32PqjPtTz6xu9+YekWlUBsflulYHATB3dVX/AImDnwdoh4lLsCRxSexQb62WHbhQ1LPlvFbFylwPI7SXhdV0klCn1SH7RYx2cpIBUSwFyeyAezdcmXKWlZuhRZOliNX3DWBmL7QKWpkylKljQIzC/El7+rlFRXXAA5jX+nVGqHoueYZXtDJcsS28ta5Yc4R8NQvQg7mf2RVBUqI6qUS8z3AcntOpiDLpJYLqmlzxSR7YhLkjmOVPhNI40kj65lh2gpSUhQKRkJPWYDscxXqyfMR1VpKQzi2vfFhw+pSEsZgXqHbc2nWCvVDnxKRlUqa28Zkm3AdWw5QCvcIzZxHrC2r0UKc+WJUKGubM5IJ0H27omIxVyQ4AbsghW4bTL0VMfjb92B0zAJT2Wpu68V10W3MdC3IHy5gqrqS7PFr2awdZQicPKN24pMA04LKGql+iD9FiipMtMtJLJDJfK7cNIZSvSB3mfdWV7UGEA95cpUm0SJckGKJV43PVpNUOzKPUkQT2a2nKnl1ChmF0rLJzDgdzj0w4l2jcTBufglxRXW38S2CU0PJlRyVVhgbEbiLjxh41ggxcniZfZgczyJQELVKaG11XZHBOJPGBOTCKQI4lMAdqE/fNM35Cd+0lRYJZZtYr22aimopi34md+0lwjc8r7zSsMFjiHadGYr7U/UTDa6dT8ol0NlLPzv8AwESls2sKWvB9TDXYBcegkOWLaRBxgJ6KY7Cz94uPS0FlLEVPa+pcpkI1V1ldm4Q83GIrRXNQH3gOlkBVUlwMswPoOD6dojRKXA0hIOQEHiPdGfFPRLlk/iljvSWU3rEbYhIUkHcQCOxoFQ6iad2TlT0mZbUbLAHppIABHXSNAflAbn3jsMUiroUqupOZuWvKN3nyE3IAfQ8xwMZ5tTgZQrPLshR70K4d8BroUOpY5Y3IZeyf2mZTqmV0iZYRlcXsbKLEBxf+cTkUTHyiDwNx4wVqMIBWJhSkEO5Oo5iHU08lJMq4WHOWxLlOYb3DvA2qhgNE0aGqmxLnrt0gRK1CxhaZwgn8CcZgCLWtry48ohGVuIgWoGbtJ9Q2MQpfZA+dVqSfJJEECjh645kG8QRGA5nVaTONjiDRiB0ymEGcs7jBToRuji0GCiovQRVrepwzmR8PxebIIyFQHDd3jQxo+zeKIqUZkBlCyk8D7ozeYgwqir5lPMEyWcpGo3KHySN4hinWxML4j8KFRcjkTYkUoaHpKAIh4DiUurkibKcHRSTqlXAxPlDV4K75nluy0HBEWZIcGKztkl6mmH9zOO/8pKi1oQ5it7VS3rKcf9PNP+rKharkke8atdn2h6mluVAcQf8AKm0LNGY9RKZSrbz9VIiUuY8BtR4T6y10PH7SBMp2dyAGvyEUvDUGoqFzNXVlSOA0A8Ise1VXlp5u/MnIP1rbvtaImxGAUy0b8+tlqSvg9iD9hDuRB0l2Jje2eECWqUwstGUnitJf1H0RZdj8UMyjlgnrIeWe49X/ACkRXtrxNC0SkzFTZaVBRC0uuXqnqrSLg8FDheGtm6zoZi5ZFlssdoDH2eELagtU/WaJXtLcHqJfxNSLEiGa2jCwQQ4IuDv7YrYxYGaEjUxbKeba8MqwbYxJlKbiZni2G9CsoIUxukgE5w99N438RATGKMqVnyklOQEgtlGoCt/Ye2NixLDZc5GVVi7pUNUq3KHOKFX0E2VMUlRDXUAwAmADyn7Gcbt0Z1akaLal4mxa3YrDQ/IgDD1ZiEqfOes2l3uX9h5QmvoSpOa76gkvmfno2sEpc5Mk9IZcuYnKxBAUx1IJ4nR90Q6aslqcDNlzFkAHqpbXmHe3KFyv9azUpVnRsftK2oMeELAgniVKC6g+urM/2G+B8pLRcNkTbpVA4zELS0IJh2YYQpEWEs0YmK4Q0pIOsdXCJarmDgYib8wnshjiqKpBJ+KX1Vjk9ldojY5SAq4IIIcHiDeMHrpYy9kaJ/RftGZifg0w9ZIeWTvA1T7fGDq2QJ5X4rZ6W1CXkSNOMVnaJH3/ACQb/e039rLi6Jl20in7Qf8AqUscKVf7ZPuiaoxgzJtfnhmkS+btPqEPKTDeG6HtPqELqpolpKjdgSwuTyA4wC0PhhLkeOVTH53Sz0SZSgVIJUoa9ZrBnDkAkxYZyTKpsqkBQHnSy5B1zNZQL/JeK1R4KpajOmiSVLUVFMxFwdwC0qCklt92aIG1G0JkgygpcuYNElWdGVvxc1nI5K8IZl0XACiOTdpFS5QZ5hzEuXzFlEXOptaBGOYjV1IlzUU8xAl3zZSNeDxbNnUBVMkoGckOVFhrcgFtHMLqaabMTkK5cpGvyie3QDuMZ+rDcZmuAMYlUpcRTKQJk1RE0XKdGbcQd8aVIxLNLlq0zAEjhaMb2yCyULJQpJLOHfXQg+8xbsCxPNLSCdGhulkLqPWKXSKdhL58O52hFdLTPllCtdUnelXH3jfAQVB1BiZKmb3gudQwYnjScysrp0oVkUnKpBuhDsoEhlC/k+otEA0SSJhzMkOVEkOq/P7XhrbGonLxWXKkHryZd+ZV1ik9xAhSp4mIW4AILFDXB9cIVqHZnI4mzZ3PabHmQlYmlZyoYpsWL9Ut5PiTfR4TVybjTMdeB7+yGF4UUrdNnBc26osO88O6CSVggOcqdNb6b+XOBPp5Wa1N2Q5ECTkw2TBeuoip1Bs3yQRcNr2wHLxKHUNppI4feMThETN1h4RPmQOqLKhpN+YtcZG8mVKAQW4RDwmvVImpWkspJBB5/wAonIXb7e+BNahjb2wSl/bM+/TK6p9I4RiKZ0lE1Oikg9+8eLxUsfX/AP0pZ/6VX7YQE/oqx4qSqnUQw6yfaPbBbHgFYhLf+yq5fjovVOw955enS0ViJZKVTBROgJ8ABFfwJaqmaZiruSR81I0AhzaitMmnWBqtRQ/B2f0CAUySoUwSJmRHlLI+SLnNvNt3KFKA294d13JhHbvHJTGUmbLzD5wtbkYzitqs4Za0zG0uCR2HVuRh2VQzalRVKT0MrzSA8xQ4lW477MA+kHcM2CBDrMxX5y1D0Bo0PCIFcjaF9gcYSaREtUxiklCU/NFw/cYlY1X0N+mmKU4NgpgO4NFfx7C00qlCSlsgSWTqp1KSS+p0HpjPsQqDMmOS7nT2QqtLXUJzNLVpphvOF8drZK0J6LMCFXBU4blwidgGJZLeEVWrdJCh2iHJFSFF0nKr5LsO6G0pgJiKVamp5qFHjQgnJx5KErnLPxcoFRHEjyU95jNKaasXJCRvUSGaJOHLVXzpVLLLSs4K1GzneTybSI04gmOZb9gqJczpK+aOtPWSC3O7cn9UWPGcIEz4xDImgWLWUPkq9+6LSqklypKJSAyUJYRX6pZ1ixAIwYAMQ2oSrCa6Uv1VIJCwtnBbTsO6Kli1NPlzkzEKKxox0Y6gtu98XTFpRJ6RIdSbkHRQF8vuO6BJSioSuYkkpsobm4pPOM3Sbd8jdTNqjUW5TBOGHlG5ExOU2N7A72b1e6IdZTgsoAv5wO/nbfE6jKVlQUpSCAWIZidwD8t0RkE6E3BIG/T+cAwQdU26VQg4zBMwRDrE6GC1TJ38dbN39kQVoe3shhGjNTxKYzIXpDVejjC5OohdWbQcbNFHGqmQYzs7WmRPRMGqTp7O8euNQxaeFV0padFUYUN9jNeMjUllb405JPTUh/8Ab5e/+8ia3nPP1FAYeYk/+kCYRIT+mV6M0UvNNmJMgElc3KG+SjMCVK4Bgw45o0nHgSgpByuZh78w9N4q2GyUyVKZOVTi5BdRbUnfoYStqowV6iQaZKg9JaqGlRKQEpAsBujsysSHc7j6oBVeKsnWKxieNsCAqHFZjxAmkOTHsbxoKmZyLAGWv83ULA3gFRff1hwikYqhD5krBdyPe419cN4lWudfCA65pMM06ODqkPc6V0QvPTmQ/wBmN4hTqZg8S8LmZkKST9tR7YjLUwIO6CLkEiUfDKGkZEt4L0FcZKklFgC57YFU6+tEyfTlwrzSYlhnYwKnG4ms4ftmshLjWLGitSsX1aM8wKchKUqUHt6YNTcZSmyR2+uABMHaS5BhOuIS51sYy+hxdVMt9UKstO7ke2LhPxjMDwY+qM2nzXKhuv64LoDAgyEdkOpeZf1zhMSlaSggvdhwtblC6eXLQgrUMwFrWub9sUTBMXNOtlOqWT1gGccxzi2KqcyeoXQS44Ht4ewiM2tQamcdJ6S0u1rr5NJ4qUTACi2YsAdbXZ9OcDKlNwRbjy/hD1Mh2LMASyQ5ud/24wucCFKSWJBYkHXm/ZAsaW8M0qbjgmCKtOVYIt2Q5PTZ4crkGI2Zxzg6nO851AyJGNzu0jS5qPvim/wEv65ipbGYd01QLIISLhYcFwQHG+7+EXjGkgV0pgw+BpYDQDpVMwiXqZbT5CYFzjUIQx06fnr+sIqmLzlkqGilAlPaGIAfizfrRado0uhQ3vM9ZjI04stsq1aDqk7v4NCFnT11GbyMljiiJJq8YcWPaTuiuVtcSWfvhFbMckhwXuN3bA9YL3jdp0wN5l1arcT01bmOIGseAjiTeDxbrkyZhk3KpuI9Udrgx5GGHZQMTK5Dptu9UDPzZjC7oV8oMGsHaU55fRvzB5wDRBPCy38os3EDSlrpUkSgnem0LVpcxBRUMIiVOINAxCFd5LqKkAGKjMPWJ5mC02oBGpfnvgJMNz2xdRKVNp2YsmCODYouU6XOQ6p4cxz9cCwYeREsoYYMrTqMjal5l8o6xmUhThnB9/ZHEORrv46k6AXiq4TXqluNUk3HDdaLEiqSQ6TYiym0fXXQxnVKJQ7cT0dtdiquT8wk1YfVnDg927SBc2xLdrQ9h8xnB5Adg0e2sIr09Z90UVdLaY+tUvSz1mhbKVqRSJEsJcBJzAB36pUFG5d83CH9o1H4bKs/3oj9quK3sbWzCehJGQIdgAC5WACTv1MWPaQ/fkv/AAqP2i4WQFazA+Ux66jK+sN4wHYc1+k+54xLF6My5i0HzS3hG34wsJKHHnK9KiPbFS2v2e6YZ5QeYmxT8sDh84DxELWlcUqxB4MPS/4wDMomo7WiNMleEFqmnKSQQxdjubxhNbhMyWUBSbqSFJCWU4N/Ne/KN9ag84nWojPECmXcQ2oRNnyylRBBBGoI0iItMHBmdUQCJC27ILIGaU/j6oEZYK4P5yW/nFanGZa3PiweDBgHWaLDRUxKArxaF0eE5klRSrKCxWAWSdddx7YK0tOqWCAQoc9fGA1KwG0Yp2rYyN4MmWDQHqJvrg/XSTqEl+yAcykOregwVGBgHVgcESMVOYjrTE5MlheG1MwuIvmU0ZG8iITD60u0cMwbvGJ1BSqnLTLlodaiwe3f2RJOBkyqoCcCeowAC+o0Da74K4XRzCkqQHB8pLi/McxB2h2Yk0/XqVBSh5uiQT64TW1HSzfvcFKdCRYDjfQwi9cOcLx59Jr0aJUeL/2RKOeEZlM5As4tztq8IWvOCR2jw/nEepldGrK73ccuI7IKYFhMydMySxvck+ann7OMVbSF1RhKpDZPvDmwNCevMYsSlAPFjmV7IMbUFqxP+Glj/UmQcRQpp5KEJ0DJHMlQUpR5kxX9sX+Fpb+zy/rzIzqdTXWYjyi9V9TKfqZZMdlZso4kg9maAlXVlK9Cnc50O+/DtgztAmx5Of8AMTAcSllJzBJS2qi3pjOceM5jdsP9sZjc9chSwqbKT0ibhRG/dp5Xpj0hJWpa1smW7lRa7WCRva/phKQALOxIAuptWs+4PwiMpS1yAxOZKlJV23b/AMRBBk7ZhGVRwJnv9IIUaorIASpKchGikgM7Od4I7hFYyxPxaZMVMUZj5hYj5LWYDdEVKfGPU0hhAJ56ru5MRLlEkNFjwujISXBfXugXhcklQ+1o0HZmjK1cdw58oio2BJQad4R/oinAVcySdJktwOaT+6o+EWPbXBqYEBEsIWQVEos/6unoijU0s0lelyR0c3ISCR1Scrv2F4v+1lCsHNnctqYXyCJdyVfUDM3qKJYJZlAH833wNnKUnykLHgfUYtC6ZaXzBxygDXq4F2iVRYXvD9YMVUi9lPu6p18IAVUxR1Kj2mLMV8N0VedKJUSz6+uD01AgKrkxkGJ+GV0yWp5aiFEZbbwTccdwiEZW6J2HVHRKTMDZ0kZQQ48OEEYbSiMdQMtFBgSlETa2Z1bESwbnkfkj0xoGGSpMylCkIQJaSoFCQNATdgN2vY0ZknFwQTN66ybB+qBzG/vtF62SraioSVKAcKCcwO5RfKLagC/ZGNehwuo9PaatMqeDJ1bglPUhPSlQUhThYyhSkgMEmzmzHQ30MGqIyZEsiSkITvWd57dVGIxmBU2ZazgAsDcC+oO94UJILKImTW0bKw/VBt4RltVcjBMIaS53j1TNTMSlaVEgKAIPG14A7YKaq7JEkf550FlzSTcZQ4IHfv4mA+2Z++j+hk/WnQaz+Y+kpUXSy+8s+LsVAcz6CfdAMpMwuqyE6DcG3mD+OSnULszn/MYGTKTNZSyU/JsBC1U+MiGt2AQGD5nXRMUkeTlyjkC7+2EKZPxvmLtMTz+VBqVTIQGTo3HWIdTSIUMrsl3YMIgNDBgZTdsNlDOPT0wClEDOgaqYeUOJbUb9RFAVTKBIykEWIIZj2axu1JSJT5KyORaF1OGyZv4WVLWr5Vgrxb2xpW/xJkGltx/Mza9sCcqZkGDLKSAqWTzTc+G+NZ2DlyJiyZS0qa+XRSe1JuPCHxQhAHRhLABISWHV4OHiKnC0K8pCgtyRMQ6VJJNsqkkEd2sEPxBGO4MobY6djBP9J1FkqStrTUAuPlJsfQ0WD7oiopqdb3KEhX5yXSfSDAHaClrJrSlpVOQguiaQkKvYpU2va26HNmaKfLRkmSlBKVEpcblX9cMdqmNjKFCVGeRHcXYJI3mKTVUhKrRdq/Dp8xdpasvZDKMDmA+QX4lm/lBlqoOogdJlITSkPfu1iv1pVmUx3/a0XvHsIqgoopqZax50xWVlHfkTmsnmpz2Q5hWwaiQqpGcZXKEpKCFuLOnUBL8LgRY3NNBkmT2TNM1QI9Mk3jcaLZiUJZlJkS0oJN1gFwb3GpO533C8JOwtOuZ0k5AJYOiX1EFt7AAud9x2QH/U6flONsR1mW7L7NzqtYTLT1Qess+SjtPHlqY2WTTy6WUmRJZ9Ad5WdVHnEqRRZE9HJQiTL4AewQmZhdwUrOYEEOxHhGVd3jVzgcRqgip8xkFEkdIJab5UqUoneohn9PohvrKAmyjlX54GhVvBGkG5VGA7AAnUj+JiL9ylIOaUoB9UqDgwqARGhVUneRaiYFoRM0JIChzBEV3bYffSv0Uj1z4tdTRLyiyfKzEJfiL35CKpt6r75V+jkf78M2qks2fL/EE7AlcfWWzaKmCyX1DkeJtFZlUq1GyD9P8AhFvxcjNc7j6zGd47tSpyiT1Ui2beezgPTAgjvVYLG7MFkAENV8pMmWZk4kAWCQXJO4CAJx+R8iZ2Zh7oCoqSqcjp1ugl1ZlEhoRKVKUNEg9a5fzSkgFj5wCuV4ep2gA8UYOmmcNk+ksMvaCTvRM+n/CF/d6Sb5JgGj5h7oCkSM62MsovkBUX/CobfpkK23sIeSiQVSgCgIzAzMywCU9KU3GZwejYm1mie6J9ZArU+qmETj9P8mZ4iFy9oKd/JmeIgFMRKZwpP4MOMwKhME3Kpg+9DkC+6EoRK6dAJl9EZrHr6y8w6yi/V6psbaRwtV+sIHpHoZZhtHT/AN74iFjaKme5m/bvinmYgqSnIE9YAqzEunMxPAW38onppJDgKt8T0iiFgsrKHQOJcs2vrju6LOYUF5DSzJ2ipv7z0e+OnaCl4zPoj3xXhhsoKCQoEGZlJExNkhbBWjeSXbv3NHkYZKKUMpysoEwZ0fFuEE3y3YrUObDgYr3RfrB6rX9UsJx6kPnTPop98ITjVJ8qZ9FPviuDDZWue2XMnrJ63xWfJ805nTfho8NyKBCkTDmZYKggZ0MWAISS9yS4calo7uq+Zl8W36vz2lqOOUny5v0U++EHHqbcuZ9EfvQBk4RKzkGaMvxeRQUnzwXCn0ZQZ+BhcvCJRQCpZCsgUQFhnyZuqwJLKBB4Zk6xwtFlS1qOrfntDYx2n/KTfoD3w9Lx2n/KzPoRXKfCJSgkFZlqOoKkkAdKJZuwuEkHXjuEeVhaAhKgSVecnMnqOgqANt5tu4ax3c16SNdr+r89pcsNr0T1ZJU9WZrBSWfsMT50mcjUzG4hiPQYqFJhSUnNLmMQUkXIOUqCXukMu56pbcRmGhEbRTqdRzErSCGz+cOsCRYEeTv49jiqWjLuIBlV3xROfoRDCKqY4GdTgpspxYlvYYB7bIeqW/5OR/vRYTPlzpaZ8sXUUhQ4EEkD0mAu1iSaqZ+jkf70VtcgsIpU+YbYO8tGMKcFtR7yYodfgKJxK5S0pJuUqsl/mnd2GLxXYrTlR+ND3Gim8QPVAyZ8F1C7neM7+q8UKVqdQnEJbXK015xM8xjB50sBS0ADTMFA+qIlBkExBmeQ/WHWNm+aH740unFKAc6gUqsQUqLtxGXWEHDMON8qPFcMrcOo8Sn2jvf00lTn1EoyF0uVWZwvrZGTNa8vqhXMTBu1fcIUFUpUxDDox1vjWMzqOGNwB19bFxo0XmXhWH/JlkfrGJEvBaD5Er0+qLd5/Q0XNymOWmelNNkSA2ez2m5bTCCHN7ysp3MQq+6PdHIzkOhgUHWZdOZWcWPlZctv4xo0vA6L5MnvI9scOB0RLZZFtdPfEG5x/SZ3e6fm0zmpppPRJKSBNyyypnYuFBYFzcHLa2p1hK5MlMpBOUrKUlkqU+YlWbNqE2yFrFyRo7aYNnaEt1JPcr3Kjw2bovkyvp//AKie9fpM7vybZJ2mZyqKS0p5iXciaCsNlKXBSX0Gh5iGTRy+jLLldIFa5x5PR5m1Y9bquN5jT5mzVFuTL7ph/ehKNlaM+an6Z98T3of2mW74mOTKCKWmKlArSEsrKpMwEuGIBDqcEWe19QN/E4dTuXmhI6YCxB+IzFL81AX/ADS7bjoB2NpH8gaflD74dl7HUfyP9RX70T3geRlBeKP62/YTOKamkZ2mKGUhLqSp8ilEvvOcDzm0uQd0Rquml5UlBQTbN1xYusMz8AC9msLvbUl7G0fyD9NXvhI2MpCfIPctQPrju8DjEst+gOSzH6bYmVzaVIlhQUCt1Ao4AAZS+jFzf3GCgoKbMoFYyiYtKWmS7odGVd9QXU7OerYWIjQZmxNKB5C/pqhr/gmm3iYP1zHG5UbEGWa/psNmI9h5zP6uhlsjoFGYot1QOtd3dAukjqjm5iXSbM1C/M6NO9UwZR4G5PKL7h+zEmQc0t81xmWcxSNLC190T5eEJ3rVpo7eoPAjX1HYSjfESq4U+5G/8SvUFIiXL6JFwggktdSlP1j4abohbVp++5l/xcj/AHotlThISklHK3IPow1vFX2i/rk0O3xck/tYi2VizExNqqswb1jVV5Cvzz6lQLRoY9Ho2RzE+kSrQwxM08Y9Hov0nRCt0FF6Jj0eiry44j8nfD8nQR2PQBp0m00SE+Se6PR6KCQZ5PkxAVrHI9A2hUnYmSY7HoGZzzyfbDM3UxyPRccwURO0HZDEv2x6PRzyRFz/ACe/2w3huvcI9HogcSph6m1iu4t/XV/oZX1pkej0EpdZw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6" descr="data:image/jpeg;base64,/9j/4AAQSkZJRgABAQAAAQABAAD/2wCEAAkGBxQTEhUUExQVFhUXGRoYGBcYGBgbHBcYHRgcGB0XHBocHCggHBwlGxocITEhJSkrLi4uFx8zODMsNygtLiwBCgoKDg0OGxAQGy0lICQ0LCwvLywsLCwsLC0sLCwsLCwvLCwsLCwsLCwsLCwsLCwsLCwsLCwsLCwsLCwsLCwsLP/AABEIASEArgMBIgACEQEDEQH/xAAcAAABBQEBAQAAAAAAAAAAAAAFAgMEBgcBAAj/xABSEAABAgQDBAUGBwwIBQUBAAABAhEAAwQhBRIxBkFRYRMicYGRMkKhscHRFCNSYpKy8BUkM0NTcnOCs9Lh8Qc0VGN0oqPDFkRkk8I1ZYPT4iX/xAAaAQACAwEBAAAAAAAAAAAAAAADBAECBQAG/8QAMxEAAgEDAwEGBQMDBQAAAAAAAQIAAwQREiExQRMUIlFxgQUyYbHwYpGhQlLRFSMzweH/2gAMAwEAAhEDEQA/AGqtK/g8gpmKS0sOwBd3sxgOatf5WYP1BFiUAqnk8ejT7YFCWSFZWCgq9hftjzZqgHGPzM9JTpAjOZAXWL3Tpn0B7oSMQm/l5g/+MQSmykrQSQyk6gEjvDGGky2CQPKLHsT/ACixqgfgl1pZjAxKd/aJv/bTCxik8f8AMTe0oA9cEOgSAVBIJO/cIYFCpdzbmRfuB8kemIp1NZwB9pWoKaDLSP8Adqof+sTH5ITEuVidQRefNv8ANQI4rDyDY6jUkvD0uiWR1lv4dmrRdg/QQIq0MRyRiE4/8xM8Ee6FVGKzZaCoz5jDXqo7OEOU9ABwfeYXiWHqXKUmWQFFmJ0F9YsqecC1Rc7cQfT7X50kpqJpAIH4MC5sBpxiT/xSrJn6aZlsxyg2Olu2BS9nakv15bOhxq+UuTpYkt4REn7LVRlJRnl6MQGA1cF23DleDdiM8/n7S2tMS402KTVpCulUx4pv9aO/dKYCfjuHm8f1oZoaVSZSEKuoC54njHZtAFa2MDaiSNv+oEV1Db8SR90ZuvT21fKtj4Lvp3Q3/wAQLTrUDvSv9+Ic6hUm6VE67vUI8MOJSQokkl37tG0hfs62cf4jXa22nJkte0M1genT9GZf/Ujv3eX/AGhP0Jn/ANkCZlKZd06cvaNDDspKJoNmWBmtcKHEcRu4iBvrT5s/xDU1oVBlYVl4+t7VKO+XMP8AuQ9Kx+aT/WZH/aWD6V2gHOypyqyJKFAPa4One0dXSoSVO7C+gv6HjlrESWtkO8Mrx2b/AGiQf1FfvwGxbaWpC0JExGVQWrMgEF0lIZyS468REoCi3RgAgkF+HGB1YnrSR82cf80qGqFTU2DA1rcKMiWqUB8Gk/okQKm06xMKpbX1ew/iIIj8BT/oZf1REFUwKdKlZWJs7ONB2wg5Osxqj8sZnoDuwCmZQcEKHANv7YaLiw1UQH+aEj1kiHZ0ggOlKED5awL9gjkqR5wVnKSdwD20A33A8IsMYhIQSOqEjdCg8ew4lZvlI9Q4QRVTpG6GLchV4mVdq3abwYqH5QeOqSmFh+yGOYsBFy2EPJiKkQ9LJESAZBkpJEIccYj1NeiWwN1HyUi5PYIAYpjU52loSntuR4Wfvi+sSy0HfiWKdOCeGrQgToqUoTlIXNmqdIbqjKnOAdXAsBqOzvg1RV6ZiM4Jy6EtdJ4KHDmPRE5xzKtT2yN/OFFTI8ZkMhP84UBFhB4iiq0CZsgoWCm28cjw7Doe2Chhhc646rsbO3K/r3Qvc7ITGLQntBiMVNi3mTUlSeShqPV4w2oBnUbqazXYBmbtcwSn0YmJBTbK5Di1+WoS++B8ymKS8zOl/wAZLUSk9vAd0ZYIM2wwInlE3ZOUWBcXZ/tpaBFek9JJ/Mm7vny4sEqSsOFKzoIcEtY6i4gLVI+Mkvvlzdfz5UMWh8f7/aDuPklhAaTJ49BL+qIgTkBJzZcyy2UdgZ+TCCK0NLlX1kyx4IHvj1NS3zKufYL+u8LkE1SJRXCJkwfJw5UwuskcD7huhP3LKVpyvY2PteLCRaG1TAIeFNdOIibp9WRIdNSELKi3cIkLfe8c6cQgq5RenTA2EE9RmOWiejhwCEeuFpfshgJmBLRJiHilb0MsqNzokcSdIlzDAqopRUTJeVZspktYZtxJL+ABiH8PMJRGtpLwShIzLmEGaQ6zZ0u5CRwDA+EK2hoJdNIVUTN4ypSANTZxfcHPdBCgwyVRhYVMdayixObrKVlzElO8dmhgdj+FmrpssyYSlK1kZWDMSAmzuG48YAxGsMT4Y0mSCAdzKvO2wplS1IGdLpKQ6Q2jDQmEbHVrrWkFwQ7PwgTiGzSJZCQTfR2Ppt9ngQnpaaZmlqYjeOHAgi/ZD4NOpupgTbPTUjHM0+knmXMEs+Qt8nzVDVPZvHhugmJgJYX7IqCsYTUUapo6s2UpClJG7rZXHJleiD9EssMu9r+mLIu5EQq5ABMJLkMCYHLmZV5lJzJ3e6CkuTZyS++EqQGuI6tSV10mCpVWpvqEFzK9anUkFyMuXzQOOramI9GuZLG5HzfNPaNE9ogrMbcBDSiFWItCxs00lVEbT4hUDgnjyiPgyVSypHVKT1kWtxDbu6BVUl5sgN+Km/XlwRkr6Nbk2slXNBLA9x9BgfWpadIt+Jm6t+Ul8YQoIUq4PTM2WqB6WRwcSxVCbSv0SPqiJMghoZrT1UcpMv6oiLMq1BAUA9gfHeDv3QNTivAVRmjmT5ioiLXxMD1Tlq1LCEol8TGj2cztcnZwYfREGVNSB/KF/CQ0EWmZQuBJuYQxMmRDNQDv7oQqe+sHWmYE1BJC5lnMC8NxOYSmXTSwpeudXWLkklgCwSOJMCNpcScGWk2frX15RYv6N8RkSZfxi0pUouHPm6AP7OcAuAuBNC1RgC0s+H7P1cxJVU1ACiDlSlKGSW3kj0CKptD8OpXStlp1CsoynwZu+NEFfKXdMwZeNjHaupkqSR0ktXIlN4XOjG3SGV6gODx6TGarGlMkzZaXF3TZu4xX62uEx2Z+B+32eLTt3hiUqzSjY6pF+8cIzycLmGLZEcahD1aroNJkuTNWhK2IAWMqhxDgj0iNQwCtCpEtQDWa+oIsfVGQiaRZ7GNZwypSqVLyNlypZuyH0TeYl7UGkYh5NQGhiZOKt7NEJM4MYQVmCFNpmdoZIK7GEom6vEZc2G0TLmKaJYvJM9lFtxSR6IgYwT0tO9/iZv7REEaaU5zORl3Mb24wOxhXxtNykTP2iIx6pXvRA8v5norMP3UFvPb0liqleTq3RyQd+qUjSBq1ZeoNAAN1tC3NjbtETa4kIcfk5P1UwKCuMUtqGuoXPA+8rd3Gin2Y5P2nVzDDSgeMTpNGClSpihLDdVSnbW+70c4hUykrOUKKtXLMGBYfbmIeFRC2mI9jU0a43HkiJkukBhxNEIbUARJmJkdMqOreJvQAR1SBEyJm2LSj060szl+0fb1RZsP2MM6mkTsylDUoDWDvv14RE2ypyVIKR81+DxcNiKkopglV0pBY+lu2ELlymMT0VkNdPVzxG6XZvoaSdlJc+SHLp5atFdkbLTE5psuapTOwCSSNGJ48O+LJiG1kpMpATMS61EnlfQ/xgps7iKDJE5JKBcK7QohxxhAMynPQ87TRIITfnO0pdTspViWJk8pCWcp0UOXCKHiQAUpKWZ7Rqe2O1BWhkFwHctq0ZdWVKSB6e0/xh61JJJHEVuAdPi5gaYkgtF62CqyZapZ80uOT7opExLxedgpAEpat+Zn5MD641E5EwLkDQZZi4jjv3RyYY4gjt4w1pGJjk7xKjCwi8dTCxAws7VCOEzkkZCOuAr0+d6YE49KadIF7Spvb+FSO2JdOQFgnTfzHCO45JzVUhrD4PMN9fwqPfGBXtTSuSw4IJ956exvO1oBG5H2HEkVxdJ/Mk/UTA6Wq7QYnyrKG/JJ/ZpiDLpTrvgtocK3rF74+IekckzALrDht7kWL3a7M4/WgYhR+Ek5SgKBbRtOXknt4QcVTAi4fRxuI3iA+I1EwKlBZHRhRQQBltmZixuGY98TVTTVDDrCWj9pRamen2hJEtoeEsxKTK8I4q0PzIzIihxMR5yolzkvEGpSAknhEgTswBj1cnyT2wGViC1jo0ORq12HM8TCcXdSwVA5VKsSG7Ik0NIEEKBYam+kIVyM5PtPX/DKOmmFX3i5FAtPX8pR+YT6RYR6ZjM6WyFgpTuy2HeNIkyKtYWQkjLq/ZCMReYnKO0kwnqyfEJqlMDaRMQr8yMp3OO14rlVKGsFVVJQoJWARxbdDCKTpZ6ZYFirwTqYeorpOBM28ZShY9ILoKRa1hLG5bSNMw2iRJQEI03k6k8TEqXRgMwAa3dEtElMa1OmRuZ4y5ue0GBxISg8eRKMEUyBwh6XTQUmJyBLp4dFEHHbE9Mk7ocTIgZbEkDMhIpUwzi9qmn/w839rLgqmmgZtAkfCad9Pg839pLhK8bOn3+00/hq4cmEKhQBJPyZYPbkEROmG54mzpBV0gffL8BLTERVM32PqjPtTz6xu9+YekWlUBsflulYHATB3dVX/AImDnwdoh4lLsCRxSexQb62WHbhQ1LPlvFbFylwPI7SXhdV0klCn1SH7RYx2cpIBUSwFyeyAezdcmXKWlZuhRZOliNX3DWBmL7QKWpkylKljQIzC/El7+rlFRXXAA5jX+nVGqHoueYZXtDJcsS28ta5Yc4R8NQvQg7mf2RVBUqI6qUS8z3AcntOpiDLpJYLqmlzxSR7YhLkjmOVPhNI40kj65lh2gpSUhQKRkJPWYDscxXqyfMR1VpKQzi2vfFhw+pSEsZgXqHbc2nWCvVDnxKRlUqa28Zkm3AdWw5QCvcIzZxHrC2r0UKc+WJUKGubM5IJ0H27omIxVyQ4AbsghW4bTL0VMfjb92B0zAJT2Wpu68V10W3MdC3IHy5gqrqS7PFr2awdZQicPKN24pMA04LKGql+iD9FiipMtMtJLJDJfK7cNIZSvSB3mfdWV7UGEA95cpUm0SJckGKJV43PVpNUOzKPUkQT2a2nKnl1ChmF0rLJzDgdzj0w4l2jcTBufglxRXW38S2CU0PJlRyVVhgbEbiLjxh41ggxcniZfZgczyJQELVKaG11XZHBOJPGBOTCKQI4lMAdqE/fNM35Cd+0lRYJZZtYr22aimopi34md+0lwjc8r7zSsMFjiHadGYr7U/UTDa6dT8ol0NlLPzv8AwESls2sKWvB9TDXYBcegkOWLaRBxgJ6KY7Cz94uPS0FlLEVPa+pcpkI1V1ldm4Q83GIrRXNQH3gOlkBVUlwMswPoOD6dojRKXA0hIOQEHiPdGfFPRLlk/iljvSWU3rEbYhIUkHcQCOxoFQ6iad2TlT0mZbUbLAHppIABHXSNAflAbn3jsMUiroUqupOZuWvKN3nyE3IAfQ8xwMZ5tTgZQrPLshR70K4d8BroUOpY5Y3IZeyf2mZTqmV0iZYRlcXsbKLEBxf+cTkUTHyiDwNx4wVqMIBWJhSkEO5Oo5iHU08lJMq4WHOWxLlOYb3DvA2qhgNE0aGqmxLnrt0gRK1CxhaZwgn8CcZgCLWtry48ohGVuIgWoGbtJ9Q2MQpfZA+dVqSfJJEECjh645kG8QRGA5nVaTONjiDRiB0ymEGcs7jBToRuji0GCiovQRVrepwzmR8PxebIIyFQHDd3jQxo+zeKIqUZkBlCyk8D7ozeYgwqir5lPMEyWcpGo3KHySN4hinWxML4j8KFRcjkTYkUoaHpKAIh4DiUurkibKcHRSTqlXAxPlDV4K75nluy0HBEWZIcGKztkl6mmH9zOO/8pKi1oQ5it7VS3rKcf9PNP+rKharkke8atdn2h6mluVAcQf8AKm0LNGY9RKZSrbz9VIiUuY8BtR4T6y10PH7SBMp2dyAGvyEUvDUGoqFzNXVlSOA0A8Ise1VXlp5u/MnIP1rbvtaImxGAUy0b8+tlqSvg9iD9hDuRB0l2Jje2eECWqUwstGUnitJf1H0RZdj8UMyjlgnrIeWe49X/ACkRXtrxNC0SkzFTZaVBRC0uuXqnqrSLg8FDheGtm6zoZi5ZFlssdoDH2eELagtU/WaJXtLcHqJfxNSLEiGa2jCwQQ4IuDv7YrYxYGaEjUxbKeba8MqwbYxJlKbiZni2G9CsoIUxukgE5w99N438RATGKMqVnyklOQEgtlGoCt/Ye2NixLDZc5GVVi7pUNUq3KHOKFX0E2VMUlRDXUAwAmADyn7Gcbt0Z1akaLal4mxa3YrDQ/IgDD1ZiEqfOes2l3uX9h5QmvoSpOa76gkvmfno2sEpc5Mk9IZcuYnKxBAUx1IJ4nR90Q6aslqcDNlzFkAHqpbXmHe3KFyv9azUpVnRsftK2oMeELAgniVKC6g+urM/2G+B8pLRcNkTbpVA4zELS0IJh2YYQpEWEs0YmK4Q0pIOsdXCJarmDgYib8wnshjiqKpBJ+KX1Vjk9ldojY5SAq4IIIcHiDeMHrpYy9kaJ/RftGZifg0w9ZIeWTvA1T7fGDq2QJ5X4rZ6W1CXkSNOMVnaJH3/ACQb/e039rLi6Jl20in7Qf8AqUscKVf7ZPuiaoxgzJtfnhmkS+btPqEPKTDeG6HtPqELqpolpKjdgSwuTyA4wC0PhhLkeOVTH53Sz0SZSgVIJUoa9ZrBnDkAkxYZyTKpsqkBQHnSy5B1zNZQL/JeK1R4KpajOmiSVLUVFMxFwdwC0qCklt92aIG1G0JkgygpcuYNElWdGVvxc1nI5K8IZl0XACiOTdpFS5QZ5hzEuXzFlEXOptaBGOYjV1IlzUU8xAl3zZSNeDxbNnUBVMkoGckOVFhrcgFtHMLqaabMTkK5cpGvyie3QDuMZ+rDcZmuAMYlUpcRTKQJk1RE0XKdGbcQd8aVIxLNLlq0zAEjhaMb2yCyULJQpJLOHfXQg+8xbsCxPNLSCdGhulkLqPWKXSKdhL58O52hFdLTPllCtdUnelXH3jfAQVB1BiZKmb3gudQwYnjScysrp0oVkUnKpBuhDsoEhlC/k+otEA0SSJhzMkOVEkOq/P7XhrbGonLxWXKkHryZd+ZV1ik9xAhSp4mIW4AILFDXB9cIVqHZnI4mzZ3PabHmQlYmlZyoYpsWL9Ut5PiTfR4TVybjTMdeB7+yGF4UUrdNnBc26osO88O6CSVggOcqdNb6b+XOBPp5Wa1N2Q5ECTkw2TBeuoip1Bs3yQRcNr2wHLxKHUNppI4feMThETN1h4RPmQOqLKhpN+YtcZG8mVKAQW4RDwmvVImpWkspJBB5/wAonIXb7e+BNahjb2wSl/bM+/TK6p9I4RiKZ0lE1Oikg9+8eLxUsfX/AP0pZ/6VX7YQE/oqx4qSqnUQw6yfaPbBbHgFYhLf+yq5fjovVOw955enS0ViJZKVTBROgJ8ABFfwJaqmaZiruSR81I0AhzaitMmnWBqtRQ/B2f0CAUySoUwSJmRHlLI+SLnNvNt3KFKA294d13JhHbvHJTGUmbLzD5wtbkYzitqs4Za0zG0uCR2HVuRh2VQzalRVKT0MrzSA8xQ4lW477MA+kHcM2CBDrMxX5y1D0Bo0PCIFcjaF9gcYSaREtUxiklCU/NFw/cYlY1X0N+mmKU4NgpgO4NFfx7C00qlCSlsgSWTqp1KSS+p0HpjPsQqDMmOS7nT2QqtLXUJzNLVpphvOF8drZK0J6LMCFXBU4blwidgGJZLeEVWrdJCh2iHJFSFF0nKr5LsO6G0pgJiKVamp5qFHjQgnJx5KErnLPxcoFRHEjyU95jNKaasXJCRvUSGaJOHLVXzpVLLLSs4K1GzneTybSI04gmOZb9gqJczpK+aOtPWSC3O7cn9UWPGcIEz4xDImgWLWUPkq9+6LSqklypKJSAyUJYRX6pZ1ixAIwYAMQ2oSrCa6Uv1VIJCwtnBbTsO6Kli1NPlzkzEKKxox0Y6gtu98XTFpRJ6RIdSbkHRQF8vuO6BJSioSuYkkpsobm4pPOM3Sbd8jdTNqjUW5TBOGHlG5ExOU2N7A72b1e6IdZTgsoAv5wO/nbfE6jKVlQUpSCAWIZidwD8t0RkE6E3BIG/T+cAwQdU26VQg4zBMwRDrE6GC1TJ38dbN39kQVoe3shhGjNTxKYzIXpDVejjC5OohdWbQcbNFHGqmQYzs7WmRPRMGqTp7O8euNQxaeFV0padFUYUN9jNeMjUllb405JPTUh/8Ab5e/+8ia3nPP1FAYeYk/+kCYRIT+mV6M0UvNNmJMgElc3KG+SjMCVK4Bgw45o0nHgSgpByuZh78w9N4q2GyUyVKZOVTi5BdRbUnfoYStqowV6iQaZKg9JaqGlRKQEpAsBujsysSHc7j6oBVeKsnWKxieNsCAqHFZjxAmkOTHsbxoKmZyLAGWv83ULA3gFRff1hwikYqhD5krBdyPe419cN4lWudfCA65pMM06ODqkPc6V0QvPTmQ/wBmN4hTqZg8S8LmZkKST9tR7YjLUwIO6CLkEiUfDKGkZEt4L0FcZKklFgC57YFU6+tEyfTlwrzSYlhnYwKnG4ms4ftmshLjWLGitSsX1aM8wKchKUqUHt6YNTcZSmyR2+uABMHaS5BhOuIS51sYy+hxdVMt9UKstO7ke2LhPxjMDwY+qM2nzXKhuv64LoDAgyEdkOpeZf1zhMSlaSggvdhwtblC6eXLQgrUMwFrWub9sUTBMXNOtlOqWT1gGccxzi2KqcyeoXQS44Ht4ewiM2tQamcdJ6S0u1rr5NJ4qUTACi2YsAdbXZ9OcDKlNwRbjy/hD1Mh2LMASyQ5ud/24wucCFKSWJBYkHXm/ZAsaW8M0qbjgmCKtOVYIt2Q5PTZ4crkGI2Zxzg6nO851AyJGNzu0jS5qPvim/wEv65ipbGYd01QLIISLhYcFwQHG+7+EXjGkgV0pgw+BpYDQDpVMwiXqZbT5CYFzjUIQx06fnr+sIqmLzlkqGilAlPaGIAfizfrRado0uhQ3vM9ZjI04stsq1aDqk7v4NCFnT11GbyMljiiJJq8YcWPaTuiuVtcSWfvhFbMckhwXuN3bA9YL3jdp0wN5l1arcT01bmOIGseAjiTeDxbrkyZhk3KpuI9Udrgx5GGHZQMTK5Dptu9UDPzZjC7oV8oMGsHaU55fRvzB5wDRBPCy38os3EDSlrpUkSgnem0LVpcxBRUMIiVOINAxCFd5LqKkAGKjMPWJ5mC02oBGpfnvgJMNz2xdRKVNp2YsmCODYouU6XOQ6p4cxz9cCwYeREsoYYMrTqMjal5l8o6xmUhThnB9/ZHEORrv46k6AXiq4TXqluNUk3HDdaLEiqSQ6TYiym0fXXQxnVKJQ7cT0dtdiquT8wk1YfVnDg927SBc2xLdrQ9h8xnB5Adg0e2sIr09Z90UVdLaY+tUvSz1mhbKVqRSJEsJcBJzAB36pUFG5d83CH9o1H4bKs/3oj9quK3sbWzCehJGQIdgAC5WACTv1MWPaQ/fkv/AAqP2i4WQFazA+Ux66jK+sN4wHYc1+k+54xLF6My5i0HzS3hG34wsJKHHnK9KiPbFS2v2e6YZ5QeYmxT8sDh84DxELWlcUqxB4MPS/4wDMomo7WiNMleEFqmnKSQQxdjubxhNbhMyWUBSbqSFJCWU4N/Ne/KN9ag84nWojPECmXcQ2oRNnyylRBBBGoI0iItMHBmdUQCJC27ILIGaU/j6oEZYK4P5yW/nFanGZa3PiweDBgHWaLDRUxKArxaF0eE5klRSrKCxWAWSdddx7YK0tOqWCAQoc9fGA1KwG0Yp2rYyN4MmWDQHqJvrg/XSTqEl+yAcykOregwVGBgHVgcESMVOYjrTE5MlheG1MwuIvmU0ZG8iITD60u0cMwbvGJ1BSqnLTLlodaiwe3f2RJOBkyqoCcCeowAC+o0Da74K4XRzCkqQHB8pLi/McxB2h2Yk0/XqVBSh5uiQT64TW1HSzfvcFKdCRYDjfQwi9cOcLx59Jr0aJUeL/2RKOeEZlM5As4tztq8IWvOCR2jw/nEepldGrK73ccuI7IKYFhMydMySxvck+ann7OMVbSF1RhKpDZPvDmwNCevMYsSlAPFjmV7IMbUFqxP+Glj/UmQcRQpp5KEJ0DJHMlQUpR5kxX9sX+Fpb+zy/rzIzqdTXWYjyi9V9TKfqZZMdlZso4kg9maAlXVlK9Cnc50O+/DtgztAmx5Of8AMTAcSllJzBJS2qi3pjOceM5jdsP9sZjc9chSwqbKT0ibhRG/dp5Xpj0hJWpa1smW7lRa7WCRva/phKQALOxIAuptWs+4PwiMpS1yAxOZKlJV23b/AMRBBk7ZhGVRwJnv9IIUaorIASpKchGikgM7Od4I7hFYyxPxaZMVMUZj5hYj5LWYDdEVKfGPU0hhAJ56ru5MRLlEkNFjwujISXBfXugXhcklQ+1o0HZmjK1cdw58oio2BJQad4R/oinAVcySdJktwOaT+6o+EWPbXBqYEBEsIWQVEos/6unoijU0s0lelyR0c3ISCR1Scrv2F4v+1lCsHNnctqYXyCJdyVfUDM3qKJYJZlAH833wNnKUnykLHgfUYtC6ZaXzBxygDXq4F2iVRYXvD9YMVUi9lPu6p18IAVUxR1Kj2mLMV8N0VedKJUSz6+uD01AgKrkxkGJ+GV0yWp5aiFEZbbwTccdwiEZW6J2HVHRKTMDZ0kZQQ48OEEYbSiMdQMtFBgSlETa2Z1bESwbnkfkj0xoGGSpMylCkIQJaSoFCQNATdgN2vY0ZknFwQTN66ybB+qBzG/vtF62SraioSVKAcKCcwO5RfKLagC/ZGNehwuo9PaatMqeDJ1bglPUhPSlQUhThYyhSkgMEmzmzHQ30MGqIyZEsiSkITvWd57dVGIxmBU2ZazgAsDcC+oO94UJILKImTW0bKw/VBt4RltVcjBMIaS53j1TNTMSlaVEgKAIPG14A7YKaq7JEkf550FlzSTcZQ4IHfv4mA+2Z++j+hk/WnQaz+Y+kpUXSy+8s+LsVAcz6CfdAMpMwuqyE6DcG3mD+OSnULszn/MYGTKTNZSyU/JsBC1U+MiGt2AQGD5nXRMUkeTlyjkC7+2EKZPxvmLtMTz+VBqVTIQGTo3HWIdTSIUMrsl3YMIgNDBgZTdsNlDOPT0wClEDOgaqYeUOJbUb9RFAVTKBIykEWIIZj2axu1JSJT5KyORaF1OGyZv4WVLWr5Vgrxb2xpW/xJkGltx/Mza9sCcqZkGDLKSAqWTzTc+G+NZ2DlyJiyZS0qa+XRSe1JuPCHxQhAHRhLABISWHV4OHiKnC0K8pCgtyRMQ6VJJNsqkkEd2sEPxBGO4MobY6djBP9J1FkqStrTUAuPlJsfQ0WD7oiopqdb3KEhX5yXSfSDAHaClrJrSlpVOQguiaQkKvYpU2va26HNmaKfLRkmSlBKVEpcblX9cMdqmNjKFCVGeRHcXYJI3mKTVUhKrRdq/Dp8xdpasvZDKMDmA+QX4lm/lBlqoOogdJlITSkPfu1iv1pVmUx3/a0XvHsIqgoopqZax50xWVlHfkTmsnmpz2Q5hWwaiQqpGcZXKEpKCFuLOnUBL8LgRY3NNBkmT2TNM1QI9Mk3jcaLZiUJZlJkS0oJN1gFwb3GpO533C8JOwtOuZ0k5AJYOiX1EFt7AAud9x2QH/U6flONsR1mW7L7NzqtYTLT1Qess+SjtPHlqY2WTTy6WUmRJZ9Ad5WdVHnEqRRZE9HJQiTL4AewQmZhdwUrOYEEOxHhGVd3jVzgcRqgip8xkFEkdIJab5UqUoneohn9PohvrKAmyjlX54GhVvBGkG5VGA7AAnUj+JiL9ylIOaUoB9UqDgwqARGhVUneRaiYFoRM0JIChzBEV3bYffSv0Uj1z4tdTRLyiyfKzEJfiL35CKpt6r75V+jkf78M2qks2fL/EE7AlcfWWzaKmCyX1DkeJtFZlUq1GyD9P8AhFvxcjNc7j6zGd47tSpyiT1Ui2beezgPTAgjvVYLG7MFkAENV8pMmWZk4kAWCQXJO4CAJx+R8iZ2Zh7oCoqSqcjp1ugl1ZlEhoRKVKUNEg9a5fzSkgFj5wCuV4ep2gA8UYOmmcNk+ksMvaCTvRM+n/CF/d6Sb5JgGj5h7oCkSM62MsovkBUX/CobfpkK23sIeSiQVSgCgIzAzMywCU9KU3GZwejYm1mie6J9ZArU+qmETj9P8mZ4iFy9oKd/JmeIgFMRKZwpP4MOMwKhME3Kpg+9DkC+6EoRK6dAJl9EZrHr6y8w6yi/V6psbaRwtV+sIHpHoZZhtHT/AN74iFjaKme5m/bvinmYgqSnIE9YAqzEunMxPAW38onppJDgKt8T0iiFgsrKHQOJcs2vrju6LOYUF5DSzJ2ipv7z0e+OnaCl4zPoj3xXhhsoKCQoEGZlJExNkhbBWjeSXbv3NHkYZKKUMpysoEwZ0fFuEE3y3YrUObDgYr3RfrB6rX9UsJx6kPnTPop98ITjVJ8qZ9FPviuDDZWue2XMnrJ63xWfJ805nTfho8NyKBCkTDmZYKggZ0MWAISS9yS4calo7uq+Zl8W36vz2lqOOUny5v0U++EHHqbcuZ9EfvQBk4RKzkGaMvxeRQUnzwXCn0ZQZ+BhcvCJRQCpZCsgUQFhnyZuqwJLKBB4Zk6xwtFlS1qOrfntDYx2n/KTfoD3w9Lx2n/KzPoRXKfCJSgkFZlqOoKkkAdKJZuwuEkHXjuEeVhaAhKgSVecnMnqOgqANt5tu4ax3c16SNdr+r89pcsNr0T1ZJU9WZrBSWfsMT50mcjUzG4hiPQYqFJhSUnNLmMQUkXIOUqCXukMu56pbcRmGhEbRTqdRzErSCGz+cOsCRYEeTv49jiqWjLuIBlV3xROfoRDCKqY4GdTgpspxYlvYYB7bIeqW/5OR/vRYTPlzpaZ8sXUUhQ4EEkD0mAu1iSaqZ+jkf70VtcgsIpU+YbYO8tGMKcFtR7yYodfgKJxK5S0pJuUqsl/mnd2GLxXYrTlR+ND3Gim8QPVAyZ8F1C7neM7+q8UKVqdQnEJbXK015xM8xjB50sBS0ADTMFA+qIlBkExBmeQ/WHWNm+aH740unFKAc6gUqsQUqLtxGXWEHDMON8qPFcMrcOo8Sn2jvf00lTn1EoyF0uVWZwvrZGTNa8vqhXMTBu1fcIUFUpUxDDox1vjWMzqOGNwB19bFxo0XmXhWH/JlkfrGJEvBaD5Er0+qLd5/Q0XNymOWmelNNkSA2ez2m5bTCCHN7ysp3MQq+6PdHIzkOhgUHWZdOZWcWPlZctv4xo0vA6L5MnvI9scOB0RLZZFtdPfEG5x/SZ3e6fm0zmpppPRJKSBNyyypnYuFBYFzcHLa2p1hK5MlMpBOUrKUlkqU+YlWbNqE2yFrFyRo7aYNnaEt1JPcr3Kjw2bovkyvp//AKie9fpM7vybZJ2mZyqKS0p5iXciaCsNlKXBSX0Gh5iGTRy+jLLldIFa5x5PR5m1Y9bquN5jT5mzVFuTL7ph/ehKNlaM+an6Z98T3of2mW74mOTKCKWmKlArSEsrKpMwEuGIBDqcEWe19QN/E4dTuXmhI6YCxB+IzFL81AX/ADS7bjoB2NpH8gaflD74dl7HUfyP9RX70T3geRlBeKP62/YTOKamkZ2mKGUhLqSp8ilEvvOcDzm0uQd0Rquml5UlBQTbN1xYusMz8AC9msLvbUl7G0fyD9NXvhI2MpCfIPctQPrju8DjEst+gOSzH6bYmVzaVIlhQUCt1Ao4AAZS+jFzf3GCgoKbMoFYyiYtKWmS7odGVd9QXU7OerYWIjQZmxNKB5C/pqhr/gmm3iYP1zHG5UbEGWa/psNmI9h5zP6uhlsjoFGYot1QOtd3dAukjqjm5iXSbM1C/M6NO9UwZR4G5PKL7h+zEmQc0t81xmWcxSNLC190T5eEJ3rVpo7eoPAjX1HYSjfESq4U+5G/8SvUFIiXL6JFwggktdSlP1j4abohbVp++5l/xcj/AHotlThISklHK3IPow1vFX2i/rk0O3xck/tYi2VizExNqqswb1jVV5Cvzz6lQLRoY9Ho2RzE+kSrQwxM08Y9Hov0nRCt0FF6Jj0eiry44j8nfD8nQR2PQBp0m00SE+Se6PR6KCQZ5PkxAVrHI9A2hUnYmSY7HoGZzzyfbDM3UxyPRccwURO0HZDEv2x6PRzyRFz/ACe/2w3huvcI9HogcSph6m1iu4t/XV/oZX1pkej0EpdZw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272" name="Picture 8" descr="http://www.nltaylor.net/images/salles/Barbaros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8638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http://upload.wikimedia.org/wikipedia/commons/thumb/d/d9/Lombard_League_arms.svg/135px-Lombard_League_arm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1285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Separation of German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German kings try to </a:t>
            </a:r>
            <a:r>
              <a:rPr lang="en-US" u="sng" dirty="0" smtClean="0"/>
              <a:t>rebuild</a:t>
            </a:r>
            <a:r>
              <a:rPr lang="en-US" dirty="0" smtClean="0"/>
              <a:t> the empire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Problems with Revival: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</a:t>
            </a:r>
            <a:r>
              <a:rPr lang="en-US" u="sng" dirty="0" smtClean="0"/>
              <a:t>clashes</a:t>
            </a:r>
            <a:r>
              <a:rPr lang="en-US" dirty="0" smtClean="0"/>
              <a:t> with Italian cities and the </a:t>
            </a:r>
            <a:r>
              <a:rPr lang="en-US" u="sng" dirty="0" smtClean="0"/>
              <a:t>pope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Election</a:t>
            </a:r>
            <a:r>
              <a:rPr lang="en-US" dirty="0" smtClean="0"/>
              <a:t> of the king through princes  (weak authority)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Problems lead to a control </a:t>
            </a:r>
            <a:r>
              <a:rPr lang="en-US" u="sng" dirty="0" smtClean="0"/>
              <a:t>fewer</a:t>
            </a:r>
            <a:r>
              <a:rPr lang="en-US" dirty="0" smtClean="0"/>
              <a:t> and </a:t>
            </a:r>
            <a:r>
              <a:rPr lang="en-US" u="sng" dirty="0" smtClean="0"/>
              <a:t>weaker</a:t>
            </a:r>
            <a:r>
              <a:rPr lang="en-US" dirty="0" smtClean="0"/>
              <a:t> lands to establish power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2293" name="Picture 4" descr="http://www.ucalgary.ca/HIST/tutor/imagemid/HRE1190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4196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Division of the Holy Roman Empire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7" name="Picture 2" descr="http://www.globalsecurity.org/military/world/europe/images/holy-roman-empire-1250-ma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www.historyandcivilization.com/Germany_under_Frederick_Barbarossa__Muir_s_Historical_Atlas_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3973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Conflict between church &amp; state</a:t>
            </a:r>
          </a:p>
          <a:p>
            <a:pPr lvl="1"/>
            <a:r>
              <a:rPr lang="en-US" altLang="en-US" smtClean="0"/>
              <a:t>Pope Gelasius I: “There are two powers by which this world is chiefly ruled: the sacred authority of the priesthood and the authority of kings.”</a:t>
            </a:r>
          </a:p>
          <a:p>
            <a:r>
              <a:rPr lang="en-US" altLang="en-US" smtClean="0"/>
              <a:t>The Pope: Control Religious Matters v. the Emperor/Kings: Control Political Matters</a:t>
            </a:r>
          </a:p>
          <a:p>
            <a:r>
              <a:rPr lang="en-US" altLang="en-US" smtClean="0"/>
              <a:t>The Church and various rulers will compete for ultimate authority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Church: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0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Power based on </a:t>
            </a:r>
            <a:r>
              <a:rPr lang="en-US" u="sng" dirty="0" smtClean="0"/>
              <a:t>status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Head of the Church = The Pope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Authority over all </a:t>
            </a:r>
            <a:r>
              <a:rPr lang="en-US" u="sng" dirty="0" smtClean="0"/>
              <a:t>bishops</a:t>
            </a:r>
            <a:r>
              <a:rPr lang="en-US" dirty="0" smtClean="0"/>
              <a:t> &amp; priests (</a:t>
            </a:r>
            <a:r>
              <a:rPr lang="en-US" u="sng" dirty="0" smtClean="0"/>
              <a:t>Clergy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Bishops </a:t>
            </a:r>
            <a:r>
              <a:rPr lang="en-US" u="sng" dirty="0" smtClean="0"/>
              <a:t>supervised</a:t>
            </a:r>
            <a:r>
              <a:rPr lang="en-US" dirty="0" smtClean="0"/>
              <a:t> priests (lowest level)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Bishops settle </a:t>
            </a:r>
            <a:r>
              <a:rPr lang="en-US" u="sng" dirty="0" smtClean="0"/>
              <a:t>disputes</a:t>
            </a:r>
            <a:r>
              <a:rPr lang="en-US" dirty="0" smtClean="0"/>
              <a:t> over practices &amp; teachings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Local</a:t>
            </a:r>
            <a:r>
              <a:rPr lang="en-US" dirty="0" smtClean="0"/>
              <a:t> Priests = Main contact with the Church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4101" name="Picture 2" descr="http://thecatholicchurchisaproblem.weebly.com/uploads/1/4/2/0/14202621/356484.png?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5814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Unifying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Church </a:t>
            </a:r>
            <a:r>
              <a:rPr lang="en-US" u="sng" dirty="0" smtClean="0"/>
              <a:t>unified</a:t>
            </a:r>
            <a:r>
              <a:rPr lang="en-US" dirty="0" smtClean="0"/>
              <a:t> the division made by </a:t>
            </a:r>
            <a:r>
              <a:rPr lang="en-US" u="sng" dirty="0" smtClean="0"/>
              <a:t>feudalism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u="sng" dirty="0" smtClean="0"/>
              <a:t>stable</a:t>
            </a:r>
            <a:r>
              <a:rPr lang="en-US" dirty="0" smtClean="0"/>
              <a:t> force during a time of upheaval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People live harsh lives, but could achieve </a:t>
            </a:r>
            <a:r>
              <a:rPr lang="en-US" u="sng" dirty="0" smtClean="0"/>
              <a:t>salvation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Sacraments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Locally</a:t>
            </a:r>
            <a:r>
              <a:rPr lang="en-US" dirty="0" smtClean="0"/>
              <a:t>: The Church was the religious and social </a:t>
            </a:r>
            <a:r>
              <a:rPr lang="en-US" u="sng" dirty="0" smtClean="0"/>
              <a:t>center</a:t>
            </a:r>
          </a:p>
        </p:txBody>
      </p:sp>
      <p:pic>
        <p:nvPicPr>
          <p:cNvPr id="5125" name="Picture 2" descr="http://www.communityofhopeinc.org/Catholic%20Beliefs/pen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481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2" descr="http://www.americancatholic.org/features/gfx/articles/Sacra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429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www.sabecorse.net/sacrament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12900"/>
            <a:ext cx="5029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Church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81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Church law = </a:t>
            </a:r>
            <a:r>
              <a:rPr lang="en-US" u="sng" dirty="0" smtClean="0"/>
              <a:t>Canon Law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Marriage &amp; Religion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Courts</a:t>
            </a:r>
            <a:r>
              <a:rPr lang="en-US" dirty="0" smtClean="0"/>
              <a:t> established to carry law out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Punishments: excommunication &amp; interdict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Popes use </a:t>
            </a:r>
            <a:r>
              <a:rPr lang="en-US" u="sng" dirty="0" smtClean="0"/>
              <a:t>excommunication</a:t>
            </a:r>
            <a:r>
              <a:rPr lang="en-US" dirty="0" smtClean="0"/>
              <a:t> (denial of salvation) to control kings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Continued disobedience by a king = the </a:t>
            </a:r>
            <a:r>
              <a:rPr lang="en-US" u="sng" dirty="0" smtClean="0"/>
              <a:t>interdict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Sacraments &amp; religious services could not be performed in said king’s lands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Laws give the Church near </a:t>
            </a:r>
            <a:r>
              <a:rPr lang="en-US" u="sng" dirty="0" smtClean="0"/>
              <a:t>ultimate</a:t>
            </a:r>
            <a:r>
              <a:rPr lang="en-US" dirty="0" smtClean="0"/>
              <a:t> authority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7173" name="Picture 4" descr="File:B Gregor I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therealrevo.com/blog/wp-content/uploads/2012/02/ros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016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Otto 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r>
              <a:rPr lang="en-US" altLang="en-US" u="sng" smtClean="0"/>
              <a:t>Germany</a:t>
            </a:r>
            <a:r>
              <a:rPr lang="en-US" altLang="en-US" smtClean="0"/>
              <a:t>: Otto I </a:t>
            </a:r>
            <a:r>
              <a:rPr lang="en-US" altLang="en-US" u="sng" smtClean="0"/>
              <a:t>allies</a:t>
            </a:r>
            <a:r>
              <a:rPr lang="en-US" altLang="en-US" smtClean="0"/>
              <a:t> with the Church</a:t>
            </a:r>
          </a:p>
          <a:p>
            <a:r>
              <a:rPr lang="en-US" altLang="en-US" smtClean="0"/>
              <a:t>Uses the Church to check fellow </a:t>
            </a:r>
            <a:r>
              <a:rPr lang="en-US" altLang="en-US" u="sng" smtClean="0"/>
              <a:t>nobles</a:t>
            </a:r>
          </a:p>
          <a:p>
            <a:r>
              <a:rPr lang="en-US" altLang="en-US" smtClean="0"/>
              <a:t>Builds a </a:t>
            </a:r>
            <a:r>
              <a:rPr lang="en-US" altLang="en-US" u="sng" smtClean="0"/>
              <a:t>power</a:t>
            </a:r>
            <a:r>
              <a:rPr lang="en-US" altLang="en-US" smtClean="0"/>
              <a:t> base through bishops &amp; abbots = </a:t>
            </a:r>
            <a:r>
              <a:rPr lang="en-US" altLang="en-US" u="sng" smtClean="0"/>
              <a:t>monasteries</a:t>
            </a:r>
          </a:p>
          <a:p>
            <a:r>
              <a:rPr lang="en-US" altLang="en-US" smtClean="0"/>
              <a:t>Invades Italy for the Church = </a:t>
            </a:r>
            <a:r>
              <a:rPr lang="en-US" altLang="en-US" u="sng" smtClean="0"/>
              <a:t>crowned emperor</a:t>
            </a:r>
            <a:r>
              <a:rPr lang="en-US" altLang="en-US" smtClean="0"/>
              <a:t> by the pope</a:t>
            </a:r>
            <a:endParaRPr lang="en-US" altLang="en-US" u="sng" smtClean="0"/>
          </a:p>
        </p:txBody>
      </p:sp>
      <p:pic>
        <p:nvPicPr>
          <p:cNvPr id="8197" name="Picture 2" descr="http://wps.ablongman.com/wps/media/objects/73/75343/art/figures/KISH_09_2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6325"/>
            <a:ext cx="2667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upload.wikimedia.org/wikipedia/commons/5/59/Otto_IV_1836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22352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image1.findagrave.com/photos/2009/202/9692914_124828233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085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Church v. The Holy Roman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Problems: Popes &amp; Italian nobles </a:t>
            </a:r>
            <a:r>
              <a:rPr lang="en-US" u="sng" dirty="0" smtClean="0"/>
              <a:t>resent</a:t>
            </a:r>
            <a:r>
              <a:rPr lang="en-US" dirty="0" smtClean="0"/>
              <a:t> German power in </a:t>
            </a:r>
            <a:r>
              <a:rPr lang="en-US" u="sng" dirty="0" smtClean="0"/>
              <a:t>Italy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Church dislikes </a:t>
            </a:r>
            <a:r>
              <a:rPr lang="en-US" u="sng" dirty="0" smtClean="0"/>
              <a:t>lay investiture</a:t>
            </a:r>
            <a:r>
              <a:rPr lang="en-US" dirty="0" smtClean="0"/>
              <a:t> = kings </a:t>
            </a:r>
            <a:r>
              <a:rPr lang="en-US" u="sng" dirty="0" smtClean="0"/>
              <a:t>appoint</a:t>
            </a:r>
            <a:r>
              <a:rPr lang="en-US" dirty="0" smtClean="0"/>
              <a:t> church officials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1075: Pope Gregory VII </a:t>
            </a:r>
            <a:r>
              <a:rPr lang="en-US" u="sng" dirty="0" smtClean="0"/>
              <a:t>bans</a:t>
            </a:r>
            <a:r>
              <a:rPr lang="en-US" dirty="0" smtClean="0"/>
              <a:t> process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Emperor Henry IV </a:t>
            </a:r>
            <a:r>
              <a:rPr lang="en-US" u="sng" dirty="0" smtClean="0"/>
              <a:t>orders</a:t>
            </a:r>
            <a:r>
              <a:rPr lang="en-US" dirty="0" smtClean="0"/>
              <a:t> Gregory to </a:t>
            </a:r>
            <a:r>
              <a:rPr lang="en-US" u="sng" dirty="0" smtClean="0"/>
              <a:t>step down</a:t>
            </a:r>
            <a:r>
              <a:rPr lang="en-US" dirty="0" smtClean="0"/>
              <a:t>; Henry excommunicated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1077: Henry meets Gregory at Canossa, make-up, &amp; is re-instated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9222" name="Picture 2" descr="http://31.media.tumblr.com/tumblr_m9y8sf9EkH1rw872i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21399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http://upload.wikimedia.org/wikipedia/commons/1/1b/Canossa-th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3434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Concordat of Worms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Popes &amp; Kings </a:t>
            </a:r>
            <a:r>
              <a:rPr lang="en-US" u="sng" dirty="0" smtClean="0"/>
              <a:t>continued</a:t>
            </a:r>
            <a:r>
              <a:rPr lang="en-US" dirty="0" smtClean="0"/>
              <a:t> to </a:t>
            </a:r>
            <a:r>
              <a:rPr lang="en-US" u="sng" dirty="0" smtClean="0"/>
              <a:t>fight</a:t>
            </a:r>
            <a:r>
              <a:rPr lang="en-US" dirty="0" smtClean="0"/>
              <a:t> over lay investiture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1122: The Emperor &amp; church officials meet at </a:t>
            </a:r>
            <a:r>
              <a:rPr lang="en-US" u="sng" dirty="0" smtClean="0"/>
              <a:t>Worms</a:t>
            </a:r>
            <a:r>
              <a:rPr lang="en-US" dirty="0" smtClean="0"/>
              <a:t>, Germany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Compromise: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Church </a:t>
            </a:r>
            <a:r>
              <a:rPr lang="en-US" u="sng" dirty="0" smtClean="0"/>
              <a:t>appoints</a:t>
            </a:r>
            <a:r>
              <a:rPr lang="en-US" dirty="0" smtClean="0"/>
              <a:t> bishops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Emperor could </a:t>
            </a:r>
            <a:r>
              <a:rPr lang="en-US" u="sng" dirty="0" smtClean="0"/>
              <a:t>veto</a:t>
            </a:r>
            <a:r>
              <a:rPr lang="en-US" dirty="0" smtClean="0"/>
              <a:t> appointment</a:t>
            </a:r>
          </a:p>
        </p:txBody>
      </p:sp>
      <p:pic>
        <p:nvPicPr>
          <p:cNvPr id="10245" name="Picture 2" descr="http://upload.wikimedia.org/wikipedia/commons/b/b7/Kaiser_Heinrich_V._besucht_seinen_Vater_im_Gef%C3%A4ng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8463"/>
            <a:ext cx="38100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460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Power of the Church</vt:lpstr>
      <vt:lpstr>Setting the Stage</vt:lpstr>
      <vt:lpstr>The Church: Structure</vt:lpstr>
      <vt:lpstr>A Unifying Force</vt:lpstr>
      <vt:lpstr>PowerPoint Presentation</vt:lpstr>
      <vt:lpstr>Church Law</vt:lpstr>
      <vt:lpstr>Otto I</vt:lpstr>
      <vt:lpstr>The Church v. The Holy Roman Empire</vt:lpstr>
      <vt:lpstr>Concordat of Worms</vt:lpstr>
      <vt:lpstr>Frederick I (Barbarossa)</vt:lpstr>
      <vt:lpstr>Separation of German States</vt:lpstr>
      <vt:lpstr>Division of the Holy Roman Empire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13.4 – The Power of the Church</dc:title>
  <dc:creator>Cory</dc:creator>
  <cp:lastModifiedBy>Artis Cummings</cp:lastModifiedBy>
  <cp:revision>15</cp:revision>
  <cp:lastPrinted>2015-12-07T13:42:54Z</cp:lastPrinted>
  <dcterms:created xsi:type="dcterms:W3CDTF">2013-11-03T15:15:17Z</dcterms:created>
  <dcterms:modified xsi:type="dcterms:W3CDTF">2015-12-07T13:52:24Z</dcterms:modified>
</cp:coreProperties>
</file>