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60" r:id="rId7"/>
    <p:sldId id="261" r:id="rId8"/>
    <p:sldId id="262" r:id="rId9"/>
    <p:sldId id="266" r:id="rId10"/>
    <p:sldId id="263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98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D67-B04F-4313-8835-9BAE290B0B4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9945-07B3-4C47-81B7-92D2340C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ED83-23C6-4FB9-8FB5-A82FEEE14DF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09BF-DF6C-4501-B5A1-26B257FB0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592E-BAF2-436F-A0EE-019B59C9CA3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2EE9-ABB6-4FB2-A56F-5D87E92D3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E972-E7FA-4C05-975F-20F30AA5814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8F36-750E-4518-838F-AB0EF134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B57C-C0E2-4054-8ACC-C9F71A9D6949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299E-0BC9-4A1C-8BE2-AFBB8083C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913A-BB08-439A-B2D3-D0A23591D3A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D5AE-75F6-4FDD-861E-4A2D4753C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44A1-BE44-49B5-85C7-902BA8E441A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CAAE-57BF-4D15-A7EB-3A93E9CA3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F72D-399D-4F66-ADF7-164F2D59FAF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93E9-9AB1-4AF1-AC03-986311BC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FFBE-904B-4B29-AB06-5596489FFE5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7A26-FFB9-4C9D-96A2-EAB2A9E7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02C4-E4F2-4472-B778-F7980B6AD61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5709-1200-41C1-BAB2-8578B9B2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68DD-54D0-4BD1-96FB-BB6E54D67AA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1612-A8BD-4518-B443-74EBE725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9306A-8A58-4A73-88CF-D37BD1305CD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E471-2BA9-48F1-96CE-EB650A7E9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ile:New Spain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en-US" smtClean="0"/>
              <a:t>Spain’s </a:t>
            </a:r>
            <a:r>
              <a:rPr lang="en-US" altLang="en-US" dirty="0" smtClean="0"/>
              <a:t>American Empire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Brazil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6096000"/>
          </a:xfrm>
        </p:spPr>
        <p:txBody>
          <a:bodyPr/>
          <a:lstStyle/>
          <a:p>
            <a:r>
              <a:rPr lang="en-US" altLang="en-US" smtClean="0"/>
              <a:t>Under </a:t>
            </a:r>
            <a:r>
              <a:rPr lang="en-US" altLang="en-US" u="sng" smtClean="0"/>
              <a:t>Portuguese</a:t>
            </a:r>
            <a:r>
              <a:rPr lang="en-US" altLang="en-US" smtClean="0"/>
              <a:t> control – Cabral </a:t>
            </a:r>
          </a:p>
          <a:p>
            <a:r>
              <a:rPr lang="en-US" altLang="en-US" u="sng" smtClean="0"/>
              <a:t>1530s</a:t>
            </a:r>
            <a:r>
              <a:rPr lang="en-US" altLang="en-US" smtClean="0"/>
              <a:t>: Colonists begin settlement of coast</a:t>
            </a:r>
          </a:p>
          <a:p>
            <a:r>
              <a:rPr lang="en-US" altLang="en-US" smtClean="0"/>
              <a:t>Grow </a:t>
            </a:r>
            <a:r>
              <a:rPr lang="en-US" altLang="en-US" u="sng" smtClean="0"/>
              <a:t>sugar</a:t>
            </a:r>
            <a:r>
              <a:rPr lang="en-US" altLang="en-US" smtClean="0"/>
              <a:t> on giant plantations</a:t>
            </a:r>
          </a:p>
          <a:p>
            <a:r>
              <a:rPr lang="en-US" altLang="en-US" smtClean="0"/>
              <a:t>High </a:t>
            </a:r>
            <a:r>
              <a:rPr lang="en-US" altLang="en-US" u="sng" smtClean="0"/>
              <a:t>demand</a:t>
            </a:r>
            <a:r>
              <a:rPr lang="en-US" altLang="en-US" smtClean="0"/>
              <a:t> in Europe = $$$</a:t>
            </a:r>
          </a:p>
          <a:p>
            <a:r>
              <a:rPr lang="en-US" altLang="en-US" smtClean="0"/>
              <a:t>Expand production of sugar, leads to Atlantic </a:t>
            </a:r>
            <a:r>
              <a:rPr lang="en-US" altLang="en-US" u="sng" smtClean="0"/>
              <a:t>Slave</a:t>
            </a:r>
            <a:r>
              <a:rPr lang="en-US" altLang="en-US" smtClean="0"/>
              <a:t> Trade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9" name="Picture 2" descr="http://pennstatebrazil.files.wordpress.com/2013/04/desembarque_de_pedro_c3a1lvares_cabral_em_porto_seguro_em_1500.jpg?w=438&amp;h=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71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alf-length portrait of a bearded man wearing a hat with a large feath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095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3" name="Picture 2" descr="File:Cabral voyage 150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altLang="en-US" smtClean="0"/>
              <a:t>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6096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Spain’s colonies = world’s most </a:t>
            </a:r>
            <a:r>
              <a:rPr lang="en-US" u="sng" dirty="0" smtClean="0"/>
              <a:t>powerful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Golden age of art &amp; 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Protection</a:t>
            </a:r>
            <a:r>
              <a:rPr lang="en-US" dirty="0" smtClean="0"/>
              <a:t>: Create a powerful army &amp; navy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Push territory </a:t>
            </a:r>
            <a:r>
              <a:rPr lang="en-US" u="sng" dirty="0" smtClean="0"/>
              <a:t>north</a:t>
            </a:r>
            <a:r>
              <a:rPr lang="en-US" dirty="0" smtClean="0"/>
              <a:t> into 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1513: </a:t>
            </a:r>
            <a:r>
              <a:rPr lang="en-US" u="sng" dirty="0" smtClean="0"/>
              <a:t>Ponce de Leon</a:t>
            </a:r>
            <a:r>
              <a:rPr lang="en-US" dirty="0" smtClean="0"/>
              <a:t> into Florida (“the Fountain of Youth”)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1540-41: </a:t>
            </a:r>
            <a:r>
              <a:rPr lang="en-US" u="sng" dirty="0" smtClean="0"/>
              <a:t>Coronado</a:t>
            </a:r>
            <a:r>
              <a:rPr lang="en-US" dirty="0" smtClean="0"/>
              <a:t> settles the Southwest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Spanish </a:t>
            </a:r>
            <a:r>
              <a:rPr lang="en-US" u="sng" dirty="0" smtClean="0"/>
              <a:t>priests</a:t>
            </a:r>
            <a:r>
              <a:rPr lang="en-US" dirty="0" smtClean="0"/>
              <a:t> spread Catholicism as conquistadors expand colonies</a:t>
            </a:r>
          </a:p>
        </p:txBody>
      </p:sp>
      <p:pic>
        <p:nvPicPr>
          <p:cNvPr id="13317" name="Picture 2" descr="http://img4.wikia.nocookie.net/__cb20081102125948/pirates/images/d/d6/Juan_Ponce_de_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362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upload.wikimedia.org/wikipedia/commons/9/93/Lucas_Cranach_d._%C3%84.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751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324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Priests spread </a:t>
            </a:r>
            <a:r>
              <a:rPr lang="en-US" u="sng" dirty="0" smtClean="0"/>
              <a:t>religion</a:t>
            </a:r>
            <a:r>
              <a:rPr lang="en-US" dirty="0" smtClean="0"/>
              <a:t> &amp; push for better treatment of natives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Criticize the </a:t>
            </a:r>
            <a:r>
              <a:rPr lang="en-US" dirty="0" err="1" smtClean="0"/>
              <a:t>Encomienda</a:t>
            </a:r>
            <a:r>
              <a:rPr lang="en-US" dirty="0" smtClean="0"/>
              <a:t> (1542: </a:t>
            </a:r>
            <a:r>
              <a:rPr lang="en-US" u="sng" dirty="0" smtClean="0"/>
              <a:t>abolished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Abolition leads to African </a:t>
            </a:r>
            <a:r>
              <a:rPr lang="en-US" u="sng" dirty="0" smtClean="0"/>
              <a:t>slavery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Natives fight Spanish throughout colonial </a:t>
            </a:r>
            <a:r>
              <a:rPr lang="en-US" u="sng" dirty="0" smtClean="0"/>
              <a:t>rule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1680: </a:t>
            </a:r>
            <a:r>
              <a:rPr lang="en-US" dirty="0" err="1" smtClean="0"/>
              <a:t>Popé</a:t>
            </a:r>
            <a:r>
              <a:rPr lang="en-US" dirty="0" smtClean="0"/>
              <a:t> leads </a:t>
            </a:r>
            <a:r>
              <a:rPr lang="en-US" u="sng" dirty="0" smtClean="0"/>
              <a:t>rebellion</a:t>
            </a:r>
            <a:r>
              <a:rPr lang="en-US" dirty="0" smtClean="0"/>
              <a:t> in New Mexico; pushes Spanish back to New Spain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Spanish regain region after 12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4341" name="Picture 2" descr="File:Spanish America XVIII Century (Most Expansio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910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Columbus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6096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8/1492: Set sail w/ the Nina, </a:t>
            </a:r>
            <a:r>
              <a:rPr lang="en-US" dirty="0" err="1" smtClean="0"/>
              <a:t>Pinta</a:t>
            </a:r>
            <a:r>
              <a:rPr lang="en-US" dirty="0" smtClean="0"/>
              <a:t>, &amp; </a:t>
            </a:r>
            <a:r>
              <a:rPr lang="en-US" u="sng" dirty="0" smtClean="0"/>
              <a:t>Santa Maria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Spot land in October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Believed to have reached the </a:t>
            </a:r>
            <a:r>
              <a:rPr lang="en-US" u="sng" dirty="0" smtClean="0"/>
              <a:t>East Indies</a:t>
            </a:r>
            <a:r>
              <a:rPr lang="en-US" dirty="0" smtClean="0"/>
              <a:t> – Identify locals as Los </a:t>
            </a:r>
            <a:r>
              <a:rPr lang="en-US" dirty="0" err="1" smtClean="0"/>
              <a:t>Indios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Lands in the </a:t>
            </a:r>
            <a:r>
              <a:rPr lang="en-US" u="sng" dirty="0" smtClean="0"/>
              <a:t>Bahamas</a:t>
            </a:r>
            <a:r>
              <a:rPr lang="en-US" dirty="0" smtClean="0"/>
              <a:t> &amp; claims land for </a:t>
            </a:r>
            <a:r>
              <a:rPr lang="en-US" u="sng" dirty="0" smtClean="0"/>
              <a:t>Spain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San Salvador (“Holy Savior”)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Looking for </a:t>
            </a:r>
            <a:r>
              <a:rPr lang="en-US" u="sng" dirty="0" smtClean="0"/>
              <a:t>gold</a:t>
            </a:r>
            <a:r>
              <a:rPr lang="en-US" dirty="0" smtClean="0"/>
              <a:t>, doesn’t find it = claims other island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Beginning of Spanish </a:t>
            </a:r>
            <a:r>
              <a:rPr lang="en-US" u="sng" dirty="0" smtClean="0"/>
              <a:t>colonies</a:t>
            </a:r>
            <a:r>
              <a:rPr lang="en-US" dirty="0" smtClean="0"/>
              <a:t> in the Americas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3077" name="Picture 2" descr="http://www.christopher-columbus.eu/photos/Columbus-Taking-Poss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67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ttp://upload.wikimedia.org/wikipedia/commons/8/85/Christopher_Columbus_on_Santa_Maria_in_149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1148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Voyages of Columbus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01" name="Picture 2" descr="http://www.ilibrarian.net/history/christopher_columbus_voy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8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1500: </a:t>
            </a:r>
            <a:r>
              <a:rPr lang="en-US" u="sng" dirty="0" smtClean="0"/>
              <a:t>Cabral</a:t>
            </a:r>
            <a:r>
              <a:rPr lang="en-US" dirty="0" smtClean="0"/>
              <a:t> claims Brazil for Portugal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Amerigo</a:t>
            </a:r>
            <a:r>
              <a:rPr lang="en-US" dirty="0" smtClean="0"/>
              <a:t> </a:t>
            </a:r>
            <a:r>
              <a:rPr lang="en-US" u="sng" dirty="0" smtClean="0"/>
              <a:t>Vespucci</a:t>
            </a:r>
            <a:r>
              <a:rPr lang="en-US" dirty="0" smtClean="0"/>
              <a:t> identifies lands as the “New World”, not Asia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Named </a:t>
            </a:r>
            <a:r>
              <a:rPr lang="en-US" u="sng" dirty="0" smtClean="0"/>
              <a:t>America</a:t>
            </a:r>
            <a:r>
              <a:rPr lang="en-US" dirty="0" smtClean="0"/>
              <a:t> in 1507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Balboa (S) – Crosses Isthmus of </a:t>
            </a:r>
            <a:r>
              <a:rPr lang="en-US" u="sng" dirty="0" smtClean="0"/>
              <a:t>Panama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1519-22: Ferdinand </a:t>
            </a:r>
            <a:r>
              <a:rPr lang="en-US" u="sng" dirty="0" smtClean="0"/>
              <a:t>Magellan</a:t>
            </a:r>
            <a:r>
              <a:rPr lang="en-US" dirty="0" smtClean="0"/>
              <a:t> sails around the world – 1</a:t>
            </a:r>
            <a:r>
              <a:rPr lang="en-US" baseline="30000" dirty="0" smtClean="0"/>
              <a:t>st</a:t>
            </a:r>
            <a:r>
              <a:rPr lang="en-US" dirty="0" smtClean="0"/>
              <a:t> to circumnavigate the </a:t>
            </a:r>
            <a:r>
              <a:rPr lang="en-US" u="sng" dirty="0" smtClean="0"/>
              <a:t>globe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Killed in the Philippines</a:t>
            </a:r>
          </a:p>
        </p:txBody>
      </p:sp>
      <p:pic>
        <p:nvPicPr>
          <p:cNvPr id="5125" name="Picture 2" descr="http://www.allaboutexplorers.com/wp-content/uploads/2011/07/vespu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781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legendsofamerica.com/photos-americanhistory/Vasco%20Nunez%20de%20Balboa%20-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208438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www.history.com/news/history-lists/files/2012/11/magella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6188"/>
            <a:ext cx="4267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Magellan’s Voyage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9" name="Picture 2" descr="http://www.thenagain.info/webchron/westeurope/magellan.voy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Spain &amp; Mexico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267200" cy="5897563"/>
          </a:xfrm>
        </p:spPr>
        <p:txBody>
          <a:bodyPr/>
          <a:lstStyle/>
          <a:p>
            <a:r>
              <a:rPr lang="en-US" altLang="en-US" smtClean="0"/>
              <a:t>1519: Hernando Cortés lands in </a:t>
            </a:r>
            <a:r>
              <a:rPr lang="en-US" altLang="en-US" u="sng" smtClean="0"/>
              <a:t>Mexico</a:t>
            </a:r>
          </a:p>
          <a:p>
            <a:r>
              <a:rPr lang="en-US" altLang="en-US" smtClean="0"/>
              <a:t>Claims mainland in search of </a:t>
            </a:r>
            <a:r>
              <a:rPr lang="en-US" altLang="en-US" u="sng" smtClean="0"/>
              <a:t>gold</a:t>
            </a:r>
            <a:r>
              <a:rPr lang="en-US" altLang="en-US" smtClean="0"/>
              <a:t> &amp; silver</a:t>
            </a:r>
          </a:p>
          <a:p>
            <a:r>
              <a:rPr lang="en-US" altLang="en-US" smtClean="0"/>
              <a:t>Spain: 1</a:t>
            </a:r>
            <a:r>
              <a:rPr lang="en-US" altLang="en-US" baseline="30000" smtClean="0"/>
              <a:t>st</a:t>
            </a:r>
            <a:r>
              <a:rPr lang="en-US" altLang="en-US" smtClean="0"/>
              <a:t> </a:t>
            </a:r>
            <a:r>
              <a:rPr lang="en-US" altLang="en-US" u="sng" smtClean="0"/>
              <a:t>settlers</a:t>
            </a:r>
            <a:r>
              <a:rPr lang="en-US" altLang="en-US" smtClean="0"/>
              <a:t> in the Americas</a:t>
            </a:r>
          </a:p>
          <a:p>
            <a:r>
              <a:rPr lang="en-US" altLang="en-US" smtClean="0"/>
              <a:t>Run into the </a:t>
            </a:r>
            <a:r>
              <a:rPr lang="en-US" altLang="en-US" u="sng" smtClean="0"/>
              <a:t>Aztecs</a:t>
            </a:r>
            <a:r>
              <a:rPr lang="en-US" altLang="en-US" smtClean="0"/>
              <a:t> &amp; believed to be gods</a:t>
            </a:r>
          </a:p>
          <a:p>
            <a:pPr lvl="1"/>
            <a:r>
              <a:rPr lang="en-US" altLang="en-US" u="sng" smtClean="0"/>
              <a:t>Montezuma II</a:t>
            </a:r>
            <a:r>
              <a:rPr lang="en-US" altLang="en-US" smtClean="0"/>
              <a:t> gives Cortés share of Aztec gold</a:t>
            </a:r>
          </a:p>
          <a:p>
            <a:r>
              <a:rPr lang="en-US" altLang="en-US" smtClean="0"/>
              <a:t>6/1520: Aztecs </a:t>
            </a:r>
            <a:r>
              <a:rPr lang="en-US" altLang="en-US" u="sng" smtClean="0"/>
              <a:t>rebel</a:t>
            </a:r>
            <a:r>
              <a:rPr lang="en-US" altLang="en-US" smtClean="0"/>
              <a:t> &amp; kick out Spanish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3" name="Picture 2" descr="http://shelledy.mesa.k12.co.us/staff/computerlab/images/Western_CO_History_Spanish_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5418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2.uncp.edu/home/rwb/cortez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8013"/>
            <a:ext cx="4572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Mexico 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81000"/>
            <a:ext cx="4572000" cy="5745163"/>
          </a:xfrm>
        </p:spPr>
        <p:txBody>
          <a:bodyPr/>
          <a:lstStyle/>
          <a:p>
            <a:r>
              <a:rPr lang="en-US" altLang="en-US" smtClean="0"/>
              <a:t>Cortés strikes back &amp; </a:t>
            </a:r>
            <a:r>
              <a:rPr lang="en-US" altLang="en-US" u="sng" smtClean="0"/>
              <a:t>conquers</a:t>
            </a:r>
            <a:r>
              <a:rPr lang="en-US" altLang="en-US" smtClean="0"/>
              <a:t> the Aztecs (1521)</a:t>
            </a:r>
          </a:p>
          <a:p>
            <a:r>
              <a:rPr lang="en-US" altLang="en-US" smtClean="0"/>
              <a:t>Greatly </a:t>
            </a:r>
            <a:r>
              <a:rPr lang="en-US" altLang="en-US" u="sng" smtClean="0"/>
              <a:t>outnumbered</a:t>
            </a:r>
            <a:r>
              <a:rPr lang="en-US" altLang="en-US" smtClean="0"/>
              <a:t>, but two great advantages:</a:t>
            </a:r>
          </a:p>
          <a:p>
            <a:pPr lvl="1"/>
            <a:r>
              <a:rPr lang="en-US" altLang="en-US" smtClean="0"/>
              <a:t>1) </a:t>
            </a:r>
            <a:r>
              <a:rPr lang="en-US" altLang="en-US" u="sng" smtClean="0"/>
              <a:t>Weapons</a:t>
            </a:r>
            <a:r>
              <a:rPr lang="en-US" altLang="en-US" smtClean="0"/>
              <a:t>: Guns &amp; Cannons</a:t>
            </a:r>
          </a:p>
          <a:p>
            <a:pPr lvl="1"/>
            <a:r>
              <a:rPr lang="en-US" altLang="en-US" smtClean="0"/>
              <a:t>2) Native Allies</a:t>
            </a:r>
          </a:p>
          <a:p>
            <a:r>
              <a:rPr lang="en-US" altLang="en-US" smtClean="0"/>
              <a:t>Biggest help: </a:t>
            </a:r>
            <a:r>
              <a:rPr lang="en-US" altLang="en-US" u="sng" smtClean="0"/>
              <a:t>Disease</a:t>
            </a:r>
          </a:p>
          <a:p>
            <a:pPr lvl="1"/>
            <a:r>
              <a:rPr lang="en-US" altLang="en-US" smtClean="0"/>
              <a:t>Measles, mumps, </a:t>
            </a:r>
            <a:r>
              <a:rPr lang="en-US" altLang="en-US" u="sng" smtClean="0"/>
              <a:t>smallpox</a:t>
            </a:r>
            <a:r>
              <a:rPr lang="en-US" altLang="en-US" smtClean="0"/>
              <a:t>, &amp; typhus</a:t>
            </a:r>
          </a:p>
          <a:p>
            <a:pPr lvl="1"/>
            <a:r>
              <a:rPr lang="en-US" altLang="en-US" smtClean="0"/>
              <a:t>Aztec population decimated</a:t>
            </a:r>
          </a:p>
          <a:p>
            <a:pPr lvl="1"/>
            <a:r>
              <a:rPr lang="en-US" altLang="en-US" smtClean="0"/>
              <a:t>No built up </a:t>
            </a:r>
            <a:r>
              <a:rPr lang="en-US" altLang="en-US" u="sng" smtClean="0"/>
              <a:t>immunities</a:t>
            </a:r>
          </a:p>
        </p:txBody>
      </p:sp>
      <p:pic>
        <p:nvPicPr>
          <p:cNvPr id="8197" name="Picture 2" descr="http://www.crystalinks.com/aztecwarri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465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altLang="en-US" smtClean="0"/>
              <a:t>Peru &amp;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1532: Francisco Pizarro conquers the </a:t>
            </a:r>
            <a:r>
              <a:rPr lang="en-US" u="sng" dirty="0" smtClean="0"/>
              <a:t>Inca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Ambushes Inca at Cajamarca, kidnaps Atahualpa (leader)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Atahualpa</a:t>
            </a:r>
            <a:r>
              <a:rPr lang="en-US" dirty="0" smtClean="0"/>
              <a:t> gives gold &amp; silver as ransom for release = Spanish strangle him to </a:t>
            </a:r>
            <a:r>
              <a:rPr lang="en-US" u="sng" dirty="0" smtClean="0"/>
              <a:t>death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1533: Captures </a:t>
            </a:r>
            <a:r>
              <a:rPr lang="en-US" u="sng" dirty="0" smtClean="0"/>
              <a:t>Cuzco</a:t>
            </a:r>
            <a:r>
              <a:rPr lang="en-US" dirty="0" smtClean="0"/>
              <a:t> (Incan capital)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Spanish also conquer the </a:t>
            </a:r>
            <a:r>
              <a:rPr lang="en-US" u="sng" dirty="0" smtClean="0"/>
              <a:t>Maya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mid-1500s: American Empire created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9221" name="Picture 2" descr="http://hoocher.com/John_Everett_Millais/Pizarro_Seizing_the_Inca_of_Peru_1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8626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enchantedlearning.com/explorers/gifs/Pizarro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236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techniques from the </a:t>
            </a:r>
            <a:r>
              <a:rPr lang="en-US" u="sng" dirty="0" err="1" smtClean="0"/>
              <a:t>Reconquista</a:t>
            </a:r>
            <a:endParaRPr lang="en-US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Live among natives, but oppressive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Impose culture on natives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err="1" smtClean="0"/>
              <a:t>Peninsulares</a:t>
            </a:r>
            <a:r>
              <a:rPr lang="en-US" dirty="0" smtClean="0"/>
              <a:t> (male settlers) &amp; Native women = </a:t>
            </a:r>
            <a:r>
              <a:rPr lang="en-US" u="sng" dirty="0" err="1" smtClean="0"/>
              <a:t>mestizoes</a:t>
            </a:r>
            <a:endParaRPr lang="en-US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Goal: Exploit lands resources = </a:t>
            </a:r>
            <a:r>
              <a:rPr lang="en-US" u="sng" dirty="0" err="1" smtClean="0"/>
              <a:t>Encomienda</a:t>
            </a:r>
            <a:r>
              <a:rPr lang="en-US" u="sng" dirty="0" smtClean="0"/>
              <a:t> </a:t>
            </a:r>
            <a:r>
              <a:rPr lang="en-US" dirty="0" smtClean="0"/>
              <a:t>system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Natives</a:t>
            </a:r>
            <a:r>
              <a:rPr lang="en-US" dirty="0" smtClean="0"/>
              <a:t> gather goods for Spanish rulers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Poor conditions; many worked to death</a:t>
            </a:r>
          </a:p>
        </p:txBody>
      </p:sp>
      <p:pic>
        <p:nvPicPr>
          <p:cNvPr id="10245" name="Picture 2" descr="http://3.bp.blogspot.com/-fXBMrb4mTiI/USvbNUw18ZI/AAAAAAAABFg/EasnGbezyRE/s1600/cruelty-of-the-spanish-encomienda-system-on-a-sugar-plantation-santo-domi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84d1f3.medialib.glogster.com/media/51/51ca82cca9a731c54ced8858f91e23bb7384645f7228b65918a3b69740a09eb0/51110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38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Spain’s American Empire</vt:lpstr>
      <vt:lpstr>Columbus</vt:lpstr>
      <vt:lpstr>Voyages of Columbus</vt:lpstr>
      <vt:lpstr>Others</vt:lpstr>
      <vt:lpstr>Magellan’s Voyage</vt:lpstr>
      <vt:lpstr>Spain &amp; Mexico</vt:lpstr>
      <vt:lpstr>Mexico (cont.)</vt:lpstr>
      <vt:lpstr>Peru &amp; Others</vt:lpstr>
      <vt:lpstr>Patterns</vt:lpstr>
      <vt:lpstr>Brazil</vt:lpstr>
      <vt:lpstr>PowerPoint Presentation</vt:lpstr>
      <vt:lpstr>Influence</vt:lpstr>
      <vt:lpstr>Opposition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 – Spain’s American Empire</dc:title>
  <dc:creator>Cory</dc:creator>
  <cp:lastModifiedBy>Artis Cummings</cp:lastModifiedBy>
  <cp:revision>10</cp:revision>
  <dcterms:created xsi:type="dcterms:W3CDTF">2014-04-14T22:27:00Z</dcterms:created>
  <dcterms:modified xsi:type="dcterms:W3CDTF">2015-12-16T18:41:11Z</dcterms:modified>
</cp:coreProperties>
</file>