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7" r:id="rId3"/>
    <p:sldId id="269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103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8D3A2791-390B-4339-B7EB-0406A0BD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D692-58A7-4FDF-B200-2F6058EEF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6293-8E44-4461-A258-8D8BA2CB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6A7B-E895-4350-BD6C-F47B9FEE5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B0FA-47A5-47DE-B339-5D7737E1F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4998-44EC-40A1-AC8E-FA7DE5BE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4501-F95C-4B1D-AED3-DF710003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8F63-7018-45E6-95A3-157F2F58B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8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F8DB-3B4D-45E2-A6A3-8EF99DC4A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C46A-113E-44A7-9A98-E17BDAA3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2106-85C5-4703-9BDB-9AF035184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70D3-92D5-4A0E-BA9F-F38B540E2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9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FBC6-0527-496C-8515-102BEB4E9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E5D2-5EDE-4970-B739-780F4C73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968B-1A3D-463C-B28D-F51E18B9B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916DEB9-C8BF-44C0-B244-888C578F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ancientneareast.tripod.com/IMAGES/SumerGoldHelmet.jpg&amp;imgrefurl=http://ancientneareast.tripod.com/Sumer.html&amp;usg=__fLIJr3ioBb8NbQzphvrlyX1_Zh8=&amp;h=360&amp;w=360&amp;sz=45&amp;hl=en&amp;start=3&amp;zoom=1&amp;um=1&amp;itbs=1&amp;tbnid=9aexoh9Hu0PhAM:&amp;tbnh=121&amp;tbnw=121&amp;prev=/images%3Fq%3Dancient%2Bsumer%26um%3D1%26hl%3Den%26safe%3Dactive%26sa%3DN%26rls%3Dcom.microsoft:en-us:IE-SearchBox%26rlz%3D1I7GGIH%26ndsp%3D20%26tbs%3Disch: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mesopotamia.mrdonn.org/meso08.gif&amp;imgrefurl=http://mesopotamia.mrdonn.org/lessonplans.html&amp;usg=__yMQyhGNpKwYG2MPGu4rEZaGJ4TQ=&amp;h=450&amp;w=480&amp;sz=53&amp;hl=en&amp;start=24&amp;zoom=1&amp;um=1&amp;itbs=1&amp;tbnid=Y9D6CKv0a8ZY6M:&amp;tbnh=121&amp;tbnw=129&amp;prev=/images%3Fq%3Dancient%2Bsumer%26start%3D20%26um%3D1%26hl%3Den%26safe%3Dactive%26sa%3DN%26rls%3Dcom.microsoft:en-us:IE-SearchBox%26rlz%3D1I7GGIH%26ndsp%3D20%26tbs%3Disch: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altLang="en-US" smtClean="0"/>
              <a:t>Ancient Civilizations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altLang="en-US" smtClean="0"/>
              <a:t>The Sumerians</a:t>
            </a:r>
          </a:p>
          <a:p>
            <a:pPr eaLnBrk="1" hangingPunct="1"/>
            <a:r>
              <a:rPr lang="en-US" altLang="en-US" smtClean="0"/>
              <a:t>3200 BC- 1800BC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Warriors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3808412" cy="46339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Constantly at war with their neighboring city-states</a:t>
            </a:r>
          </a:p>
          <a:p>
            <a:pPr eaLnBrk="1" hangingPunct="1"/>
            <a:r>
              <a:rPr lang="en-US" altLang="en-US" sz="2800" smtClean="0"/>
              <a:t>Weapons includes spears, chariots, used basic armor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293" name="Picture 6" descr="SumerGoldHelm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Communicators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First writing system</a:t>
            </a:r>
          </a:p>
          <a:p>
            <a:pPr eaLnBrk="1" hangingPunct="1"/>
            <a:r>
              <a:rPr lang="en-US" altLang="en-US" sz="2800" smtClean="0"/>
              <a:t>Cuneiform</a:t>
            </a:r>
          </a:p>
          <a:p>
            <a:pPr eaLnBrk="1" hangingPunct="1"/>
            <a:r>
              <a:rPr lang="en-US" altLang="en-US" sz="2800" smtClean="0"/>
              <a:t>Used a reed stylist on clay tablets</a:t>
            </a:r>
          </a:p>
          <a:p>
            <a:pPr eaLnBrk="1" hangingPunct="1"/>
            <a:r>
              <a:rPr lang="en-US" altLang="en-US" sz="2800" smtClean="0"/>
              <a:t>Used for accounting purposes; to record harvests, storage of grain, etc.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pic>
        <p:nvPicPr>
          <p:cNvPr id="13317" name="Picture 12" descr="meso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228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cuneiform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8874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Religious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Polytheistic- gods controlled nature, behaved like ordinary folk</a:t>
            </a:r>
          </a:p>
          <a:p>
            <a:pPr eaLnBrk="1" hangingPunct="1"/>
            <a:r>
              <a:rPr lang="en-US" altLang="en-US" sz="2800" smtClean="0"/>
              <a:t>Believed their highest duty was to KEEP the GODS HAPPY!</a:t>
            </a:r>
          </a:p>
          <a:p>
            <a:pPr eaLnBrk="1" hangingPunct="1"/>
            <a:r>
              <a:rPr lang="en-US" altLang="en-US" sz="2800" smtClean="0"/>
              <a:t>Believed at death they went to underworld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Why Important?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Authors of </a:t>
            </a:r>
            <a:r>
              <a:rPr lang="en-US" altLang="en-US" u="sng" smtClean="0"/>
              <a:t>Epic of Gilgamesh</a:t>
            </a:r>
          </a:p>
          <a:p>
            <a:pPr eaLnBrk="1" hangingPunct="1"/>
            <a:r>
              <a:rPr lang="en-US" altLang="en-US" smtClean="0"/>
              <a:t>Invented first wheeled carts</a:t>
            </a:r>
          </a:p>
          <a:p>
            <a:pPr eaLnBrk="1" hangingPunct="1"/>
            <a:r>
              <a:rPr lang="en-US" altLang="en-US" smtClean="0"/>
              <a:t>First writing system</a:t>
            </a:r>
          </a:p>
          <a:p>
            <a:pPr eaLnBrk="1" hangingPunct="1"/>
            <a:r>
              <a:rPr lang="en-US" altLang="en-US" smtClean="0"/>
              <a:t>Created basic algebra/geometry</a:t>
            </a:r>
          </a:p>
          <a:p>
            <a:pPr eaLnBrk="1" hangingPunct="1"/>
            <a:r>
              <a:rPr lang="en-US" altLang="en-US" smtClean="0"/>
              <a:t>Experimented with 60minute hour</a:t>
            </a:r>
          </a:p>
          <a:p>
            <a:pPr eaLnBrk="1" hangingPunct="1"/>
            <a:r>
              <a:rPr lang="en-US" altLang="en-US" smtClean="0"/>
              <a:t>Invented the Sail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happened to Sumerians?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 natural defenses allowed others (Assyrians) to take over the area and adopt what they learned from the Sumerians. Knowledge spread throughout the Middle East.</a:t>
            </a:r>
          </a:p>
          <a:p>
            <a:pPr eaLnBrk="1" hangingPunct="1"/>
            <a:r>
              <a:rPr lang="en-US" altLang="en-US" sz="2800" smtClean="0"/>
              <a:t>Later the Middle East was conquered first by the Greeks and then later the Romans.</a:t>
            </a:r>
          </a:p>
          <a:p>
            <a:pPr eaLnBrk="1" hangingPunct="1"/>
            <a:r>
              <a:rPr lang="en-US" altLang="en-US" sz="2800" smtClean="0"/>
              <a:t>Spread of knowledge is called </a:t>
            </a:r>
            <a:r>
              <a:rPr lang="en-US" altLang="en-US" sz="2800" b="1" smtClean="0"/>
              <a:t>Cultural Diffusion!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Where did they live?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Fertile Crescent</a:t>
            </a:r>
          </a:p>
          <a:p>
            <a:pPr eaLnBrk="1" hangingPunct="1"/>
            <a:r>
              <a:rPr lang="en-US" altLang="en-US" smtClean="0"/>
              <a:t>Mesopotamia</a:t>
            </a:r>
          </a:p>
          <a:p>
            <a:pPr eaLnBrk="1" hangingPunct="1"/>
            <a:r>
              <a:rPr lang="en-US" altLang="en-US" smtClean="0"/>
              <a:t>Modern day Iraq</a:t>
            </a:r>
          </a:p>
          <a:p>
            <a:pPr eaLnBrk="1" hangingPunct="1"/>
            <a:r>
              <a:rPr lang="en-US" altLang="en-US" smtClean="0"/>
              <a:t>Biblical site of Garden of Eden</a:t>
            </a:r>
          </a:p>
          <a:p>
            <a:pPr eaLnBrk="1" hangingPunct="1"/>
            <a:r>
              <a:rPr lang="en-US" altLang="en-US" smtClean="0"/>
              <a:t>Included city-states of Ur, Erech, Kish, and Babylon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u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11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Who were the Sumerians?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905000"/>
            <a:ext cx="37830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They were 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oldest civilization known to historians</a:t>
            </a:r>
          </a:p>
          <a:p>
            <a:pPr eaLnBrk="1" hangingPunct="1"/>
            <a:r>
              <a:rPr lang="en-US" altLang="en-US" sz="2800" smtClean="0"/>
              <a:t>resourceful</a:t>
            </a:r>
          </a:p>
          <a:p>
            <a:pPr eaLnBrk="1" hangingPunct="1"/>
            <a:r>
              <a:rPr lang="en-US" altLang="en-US" sz="2800" smtClean="0"/>
              <a:t>builders</a:t>
            </a:r>
          </a:p>
          <a:p>
            <a:pPr eaLnBrk="1" hangingPunct="1"/>
            <a:r>
              <a:rPr lang="en-US" altLang="en-US" sz="2800" smtClean="0"/>
              <a:t>artisans</a:t>
            </a:r>
          </a:p>
          <a:p>
            <a:pPr eaLnBrk="1" hangingPunct="1"/>
            <a:r>
              <a:rPr lang="en-US" altLang="en-US" sz="2800" smtClean="0"/>
              <a:t>traders</a:t>
            </a:r>
          </a:p>
          <a:p>
            <a:pPr eaLnBrk="1" hangingPunct="1"/>
            <a:r>
              <a:rPr lang="en-US" altLang="en-US" sz="2800" smtClean="0"/>
              <a:t>warriors</a:t>
            </a:r>
          </a:p>
          <a:p>
            <a:pPr eaLnBrk="1" hangingPunct="1"/>
            <a:r>
              <a:rPr lang="en-US" altLang="en-US" sz="2800" smtClean="0"/>
              <a:t>communicators </a:t>
            </a:r>
          </a:p>
          <a:p>
            <a:pPr eaLnBrk="1" hangingPunct="1"/>
            <a:r>
              <a:rPr lang="en-US" altLang="en-US" sz="2800" smtClean="0"/>
              <a:t>religious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Resourceful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They speared fish from slender wooden boats, herded water buffalo and fashioned fantastic vaulted houses from the few building materials the marshes had to offer: reeds, clay and buffalo dung.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Builders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Ziggurats</a:t>
            </a:r>
          </a:p>
          <a:p>
            <a:pPr eaLnBrk="1" hangingPunct="1"/>
            <a:r>
              <a:rPr lang="en-US" altLang="en-US" sz="2800" smtClean="0"/>
              <a:t>Irrigation Systems</a:t>
            </a:r>
          </a:p>
          <a:p>
            <a:pPr eaLnBrk="1" hangingPunct="1"/>
            <a:r>
              <a:rPr lang="en-US" altLang="en-US" sz="2800" smtClean="0"/>
              <a:t>Bazaars- Ancient’s version of malls</a:t>
            </a:r>
          </a:p>
          <a:p>
            <a:pPr eaLnBrk="1" hangingPunct="1"/>
            <a:r>
              <a:rPr lang="en-US" altLang="en-US" sz="2800" smtClean="0"/>
              <a:t>Roads</a:t>
            </a:r>
          </a:p>
          <a:p>
            <a:pPr eaLnBrk="1" hangingPunct="1"/>
            <a:r>
              <a:rPr lang="en-US" altLang="en-US" sz="2800" smtClean="0"/>
              <a:t>Canals</a:t>
            </a:r>
          </a:p>
          <a:p>
            <a:pPr eaLnBrk="1" hangingPunct="1"/>
            <a:r>
              <a:rPr lang="en-US" altLang="en-US" sz="2800" smtClean="0"/>
              <a:t>Built with earth/water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Artisans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One look at the ancient Sumerian "Treasures from the Royal Tombs of Ur" and you will think to yourself, </a:t>
            </a:r>
            <a:r>
              <a:rPr lang="en-US" altLang="en-US" sz="2000" i="1" smtClean="0"/>
              <a:t>They just don’t make gold, silver and copper ornaments of anthropomorphic goats like they used to</a:t>
            </a:r>
            <a:r>
              <a:rPr lang="en-US" altLang="en-US" sz="2000" smtClean="0"/>
              <a:t>. These 4,500-year-old artifacts, swiped from a burial site in Mesopotamia (present-day Iraq), were crafted with mind-blowing precision.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Traders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>
                <a:solidFill>
                  <a:srgbClr val="010000"/>
                </a:solidFill>
                <a:latin typeface="Comic Sans MS" pitchFamily="66" charset="0"/>
              </a:rPr>
              <a:t>Traders brought riches to cities and sailed </a:t>
            </a:r>
            <a:r>
              <a:rPr lang="en-US" altLang="en-US" sz="2000" dirty="0" smtClean="0">
                <a:solidFill>
                  <a:srgbClr val="010000"/>
                </a:solidFill>
                <a:latin typeface="Comic Sans MS" pitchFamily="66" charset="0"/>
              </a:rPr>
              <a:t>along the rivers or risked the dangers of desert travel to carry goods to distant regions. </a:t>
            </a:r>
            <a:endParaRPr lang="en-US" altLang="en-US" sz="2000" dirty="0" smtClean="0">
              <a:solidFill>
                <a:srgbClr val="010000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010000"/>
                </a:solidFill>
                <a:latin typeface="Comic Sans MS" pitchFamily="66" charset="0"/>
              </a:rPr>
              <a:t>Sumerians </a:t>
            </a:r>
            <a:r>
              <a:rPr lang="en-US" altLang="en-US" sz="2000" dirty="0" smtClean="0">
                <a:solidFill>
                  <a:srgbClr val="010000"/>
                </a:solidFill>
                <a:latin typeface="Comic Sans MS" pitchFamily="66" charset="0"/>
              </a:rPr>
              <a:t>made the first wheeled vehicles</a:t>
            </a:r>
            <a:r>
              <a:rPr lang="en-US" altLang="en-US" sz="2000" dirty="0" smtClean="0">
                <a:solidFill>
                  <a:srgbClr val="010000"/>
                </a:solidFill>
                <a:latin typeface="Comic Sans MS" pitchFamily="66" charset="0"/>
              </a:rPr>
              <a:t>.</a:t>
            </a:r>
            <a:endParaRPr lang="en-US" altLang="en-US" sz="2000" dirty="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>
            <p:ph type="media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95</TotalTime>
  <Words>354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Wingdings</vt:lpstr>
      <vt:lpstr>Calibri</vt:lpstr>
      <vt:lpstr>Comic Sans MS</vt:lpstr>
      <vt:lpstr>Expedition</vt:lpstr>
      <vt:lpstr>Ancient Civilizations</vt:lpstr>
      <vt:lpstr>Where did they live?</vt:lpstr>
      <vt:lpstr>PowerPoint Presentation</vt:lpstr>
      <vt:lpstr>Who were the Sumerians?</vt:lpstr>
      <vt:lpstr>They were …</vt:lpstr>
      <vt:lpstr>Resourceful</vt:lpstr>
      <vt:lpstr>Builders</vt:lpstr>
      <vt:lpstr>Artisans</vt:lpstr>
      <vt:lpstr>Traders</vt:lpstr>
      <vt:lpstr>Warriors</vt:lpstr>
      <vt:lpstr>Communicators</vt:lpstr>
      <vt:lpstr>Religious</vt:lpstr>
      <vt:lpstr>Why Important?</vt:lpstr>
      <vt:lpstr>What happened to Sumerians?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Civilizations</dc:title>
  <dc:creator>Jimmy Arthur</dc:creator>
  <cp:lastModifiedBy>acummings</cp:lastModifiedBy>
  <cp:revision>10</cp:revision>
  <cp:lastPrinted>1601-01-01T00:00:00Z</cp:lastPrinted>
  <dcterms:created xsi:type="dcterms:W3CDTF">2006-08-23T01:20:12Z</dcterms:created>
  <dcterms:modified xsi:type="dcterms:W3CDTF">2015-08-26T03:15:51Z</dcterms:modified>
</cp:coreProperties>
</file>