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408152-32C2-4106-948E-CD30D3318B80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BA3A90-862E-4507-92E3-F33448436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0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B4CA7-05A1-4F89-800B-EF8397236C7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7D47-5C05-427F-B58B-3802D0695774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31C4-550F-4270-BFBE-4E5A5626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3DFF-82E0-42B4-84BE-FD359D5DAB4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10B4-DCA9-49DE-84C1-9C9E8BCA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F198-E950-41A0-AB69-1724877B7BDC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7D5E-FD99-4CA8-99F6-71008303A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1885-1E71-4153-B1AE-B19047D9F80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39B09-DF0D-498E-B9F4-6CE7C0905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C9E6-199B-4179-93D3-704131539D4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AECC-D04D-4735-9332-E3B24783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5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2255-5EDE-4EF1-9CB0-BF7051DF531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F35A-C2DD-4D92-A78E-C124A897E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25F9-FDE4-429E-919C-EFC7B593C28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CF65-DDD9-4C0F-9069-D0BAC769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F833-0CBE-4137-BC71-BD8DCBEBC437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BC7F-ECD2-409E-8681-9653E9A1E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645D-A1F8-4876-9D1F-1DBBABD29B7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C4E0-A6D4-409D-B441-2BC2F3218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6875-4629-4D64-98B6-FA0705818E1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A064-812E-4867-8BB3-BE2D3465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7524-47D7-43DD-97E2-00A4E1BA50E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2C3B-3924-47C5-96C6-D79E075F9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C8CAE-DB32-4529-9381-BCE3B4662E19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F8AC8-4734-44B5-B29D-A6B5C7945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raremaps.com/maps/medium/21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"/>
            <a:ext cx="84582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</a:t>
            </a:r>
            <a:r>
              <a:rPr lang="en-US" dirty="0" smtClean="0"/>
              <a:t>Columbian Exchange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053" name="AutoShape 2" descr="data:image/jpeg;base64,/9j/4AAQSkZJRgABAQAAAQABAAD/2wCEAAkGBhQSEBUUExMWFRUWGCAaFxgYGR4aIBgcHBsdHx8XHx4aICYfHyAjGSAeIC8gJCcpLCwsHB8xNTAqNSgrLCkBCQoKDgwOGg8PGiwkHyQsLCwsLCwsLCwsLCwsLCwsLCwsLCwsLCwsLCwsLCwsLCwsLCwsLCwsLCwsLCwsLCwsLP/AABEIAMoA+gMBIgACEQEDEQH/xAAcAAACAgMBAQAAAAAAAAAAAAAEBQMGAQIIAAf/xABVEAACAgAEAwQECQcICAQEBwABAgMRAAQSIQUTMQYiQVEUIzJhBxUzQnFygZKxUlNzkaGy0SQlQ2KCk8HCFjQ1VKPS0/CDouLxY5Sz4URFZGV0w+P/xAAYAQEBAQEBAAAAAAAAAAAAAAABAAIDBP/EACgRAQEAAQIFBAIDAQEAAAAAAAABETFRAgMSEyFBYXGhFDKBkdEEQv/aAAwDAQACEQMRAD8AI7B9iclNw3LySZOF3dLZm12x1MLNMB4YZp2V4ORYgydefMJ//swX8GiH4qye/wDR/wCdsLOxXZXLTQTSyZeJ2bNTUzICdIcgLv4bHHgvM4s3y9M4ZieEkvZvgyjeLIg++Q/hzcaR8A4Kf6LIn6JD/wBXD1exGS2/kkH3BggdjcnVDKwf3S/wwdy709E2IF7LcHP9Bkv7w/8AVxunZLhB6QZM11qQmvp9bh3/AKJ5MD/VoP7pPD7MJ876DGtx5SCTf2zGipfkG0nWfqBgPEjB18W9XTNmknZHhAF8nJj38w/4yYEk7PcFUElclQ6+s/8A9MC5XKrm3qJYolW+YwgUKoXqpI8SfN9tz4YZcM7NxggxJGxu/SHjXw6CKMbUPyjt738Hru9GJsF+IuBn/cv70f8APjV+zfBKv+R/3o/58N8xwzLwERxwRy5iTca1U7Crkc13UHkoF9FF4kyvZ/LI1SiKWZt++iWQPBEruoPIfaSbODru9PTNoSDs3wSrPodefNH/AD43HZngZ2/klnYeuH/PhvxTI5dSkceXy/NkuriSkUe1K224F0B4kgdLILy3Z3LBR6mJth3iiEt46idO99fL6Bg6rvTj2hFH2N4K3Rcqfomv/PjC/BvwsSFtMJU33dfdA2r517V1v5xvwppFweF8w/qohHEAgqNAGdgGaxW+ldNX+U3lg08By97ZeGz/APCT/lwddnrVj2VMfB/wpA4Z4CStDVIo0nfvDve/obGwxpJ2I4QVUczLAg7sJFtutA9+qsjb3DFg4Fw2F42kMUdSSOVGha0ByqgCq3VQftxjtDko1jUpFEH5sS/Jr0aZFPh5Xh67nGaOmY0J27HcF1MScsAV01zgKO/eHfu9/o2GB5uyPBuVpL5a73cSKDXl7dfb9P2XM8Fg/Mxf3a/w92FOQ4TCMxmYnhjIUpNHUakhXXSQu21SRsf7WKcd3pxNiODs/wAERQHOUZh1JlUE/Yr1t06Ykj4PwEmqyd/pf/XgjJ5orCY/RhJMh9Zeg1bPXyeo0EUg9O9Q63Q+TzEoQKMmrNGSHLxgEgKWGyi9ZQKOm7MN98Obvf7XjZ6XgfAx83Kf33n/AG8YXgHBD0XKE+6X/wBeA+KJNmNAXKIrKpcK4j0tbKKZSwtdB+xqINbFz2f4XCcsskmXyyGuiRAaa2Iawe9qu62HTerwXiuNaproBfgPBF6rlR9Mv/rwNLw7gPgcrd17bH8Gxktko5HVTBPl2szJ3XaAk7yAkG0vdlsleo2sBTm8vkjIZMkzRMlqyaKRiCaYbi73F72PIi8Mt3ov8GSZPgHj6Le/z28PPvY1eDgA6jLUa6M56/QcWLgkoC8ueMRsfYVx7YPUC9jvsVuxdEDx3kyCCjl5RET0XZo2I8kJ2oivVlffeDqx63+zj4ViSHgHgMvfkC/8carl+BfkxH7Jdvfi0jiKodMyiJ/A9VfzKMBufHSQGHlW+GmVnVlBBse7p5Vi677/ANnHwoTQcCHWNDfSkmP4DG8fD+CSChlyL/8AhZgePnX/AHvj6CBdnyxtztupP68PXff+x0qlkuwHDWjVky6SKxsMde/ePvFAdBt4Y+B5xakcDYBiB+vHRPwfuX4flifJv/qNjnjiHy0n12/E49HJtzZa5czGI6T+DMfzTk/qf52wu7F8djhyhDLMfXzHuQSuK5reKIR+3DH4M/8AZOT+p/nbHvg2kD8ORq6yyn9czn/sY8114vn/AF19IJHbDL3RXMD3nLTgb/8Ah4jn7eZZRsZC59hOXIhc+4uoFebE0P1WdxPihDcmFdcxF7+zEt/KSEdB1pRuxBA2sivcT4nFllOmZTJNYlzDHvEAXS0CtVdIuwA23N4JECzXH9clSk5hzusEaOIU+klQ0x8bbu9dlrC0zmaYyZuRliFr3FeyR0jXuMq94VQIP7cNMi0OVQMweKWRDchWjHHqOkKjMNOrQANrDFdQBKjEcXIaJA3MrU7R8shdI9sgamJLU4LHet96UnGgZcN5OlS4cRKBy4hHKyqLu3Okh3J3O5UH8ojVg/iXaqONCVDvIxpE5ci6j13JTYAbk7mgaBO2FZ5EBjaUTPrQSuT3kQaQ1sdI8UWhXVR02w+4RA7E5iVSruKVD/RRk2E+udi586HRRjNnqSnIcbgjBYs8kzkF25Mq6zVBVtNlHRR4bnckkrJc7WajzTiTurJzAUekU6QoUmMFqAs2RuxIrFzz/EOWq9wszMEVRVsx8N6AFAmydqOKxxjizyTIjw0kJ5simVAHYFeWpZiFAVmVyNyToxRB54+Y/McsjudJpJmIjZGVkFR0DRWjuL1N41gXiefRsnDAyd6EoX7jraxH5uqEqC+12K3N3i4LxmPkq8jxr3tJOruh7rQGarIO3vIOw6AHjPFlPIXWQsjByQLOkEaNqPWQpuR4G+hwS+VYTT5qJ8kYFW21DXqjk0i3DMb5Z72mwBVCwBsMZmmCZPlCtULK2rTMooPqquWNGsdwITpANAkCsPx2bioXrNMH1FgTrHRrrc9d/f44E49wpGr2i00iIbbYAbtQ6D1asOnifM4sxYAZfPxLKvdZ1jEaxloplMTBSpGkp7T3fvsA9AcAcY4qxzCSksFMiB4yjjRGkyMji0Gokhrr8uvAWQ+fhKyFyG5srK0aDvqY2bSzd7uhdLPXU2Ovs4BbNBxG00UjSmURyAa7kRU7x0EhaLFarre2/VCwL23jBowZkhj3SIXIZe76zcA6bPhZ6bbjAmd7Vp6VFJErVodJS8MoCi43U1p1MSbAUfl30xFnMsjSxGfdRECwmpmFuVCbCu/batukfn0FkjhEYLN3llUtGitpSMuYnUaowRWtq2B2Ub/OpIblO+YjZEiWedkJ0xiOGRW0hSdTsR36JDd0AmhYNnAEy5NWaRVnkQh9bBCAG7zDvMo1EAuKbUa33xI2Xik1aHDZkK5EYRhrolVUhtymkUQBqZRqOxom5pZuXyvR2flnVGyjShohowVVAtXsfoJNBqxIly3Lf5pTUOhjzD2SNJXuIAO7QOnphg3aWSGQStCWil2ZI0kJMhGzLrVB3gAK3uvtOBGph5yZR9ISwS791L1eItlABYAX1XxNCwcMjjmypjS+UGKIQxJHLaldSehBWx16DfFapFfzfafLz92TL1RuizJKL8QAgonp7de84r3Z/iJglZY4RLGh1K0gLMqhhpBCKd/mgj6aNAG4doM2smUqVQcwknKTSBfNA3on2VeM6rNAKwPUDFY4bkN5gjiNZEZXBZJQSVLCE6SCWPeKsKIobm998OMM3OVizGeXMJMyg1IwEeqGeQIAKbYR0rFrNqdtXuBwDmGJ5EbsTy/k2MEwDv3SqFeUPZI2rqOm40l12Tl9Ej5M8o5jd9SWHfDUAALNFSKYAkbg+OG+e4xlZEKPLE6ONJAcNd6dqUmz3l+i1PiMZ0KptkJpYikssrhhpYHKzVRrfZBuBe3S99ugjjEscqMxzciIxNLBKu2mgDqHfVd6Xrve56W+DMNBIsEp1K5qGVtyxq+U5/Lq9LfPAPzgdTZks9Bt7sGSq0PaYMgZIZ2VhakRNuPPBC8Y1dYMyPeImxJxDISROZIFuzqkh2p/Nkv2X6+5uh3pgw4ZmllUOtFW3G1ePQg7gg2CPCqODwSLsChHDsuKrY/vtjnfiHy0n12/E46T7Ew1kcv7tQ/4jf4Y5s4h8tJ9dvxOPVyP24nHmaR0p8GH+ycn+j/zthV2O4xycgIY45DKZZtI5TuAOc9sSo7wQddJO9CwWvDT4Mx/NGU/Rn99sQ/BVlx8Xqx9rW6X17qyNS39YsfpJOOF1vz/AK6bDI0iELRtFmzr3kk5MgaRjsWbSPHyrSBtQArCdMvJl5WaKAyIQPlYJQRX9cIa9+1bA0MX/Rt4YRZ+8xmfRhXJjAbMf1id0g+ggF3/AKukdHwZSl5jjet1nbLus5Hq3UOkYFEayzBXkBBsBQaFUQWY4YHtmiwqQnMzDghVttIUHe2YuRYrYXZrrVi8Z7h6SxmOQWpG/Wx7wQbB94wj4/wXLxZZmEZLLQQKxBkkPdRCb31ORf0k+GLxVoRN2sXMNGJFZUjKu6KrPqlNcuO6F6SQ3TdtFXRwy4x2oWJomlWaJFLaiykD5NqNKbYXe3nR8LFe4/wR+G5dJYQjaKZ3PdHNDaidNgFXbotX4DesavxNs/mYwUASM2gYj1htbOgNduuulshdPeNasPTP4WTmTtc68yd0nSNbEUbQsuskCmd2AAJI2UVQNmz7MeSGWMNNDLM7tcsiRyeslFk94b7EsK8F2IrDHjuS9LcZfWUVV5khABNklY1323Idt/yB54R5/JacxKGnzDsVc2uoCMyyRUAVYAVsT82vKt8zBN5EywAHo+ZI1atJjzDb3dkG/eaPmfPCxHgeR9cWZKx6YoQkM9posk6kWwdbFQCdtA2Bw7y/B/RjLmHmZ1USSFCOlsXO97n5t0NgvTe4swjwxxKZjDHoZpZQEJMrMGo6wwUFmc2FPSrHjZSOftQIpIQVl5ZV9RljdX7oBBW172/dI94wPFxQyZtJWWXQoYxxrGWJFaebt11F+o6DTvucAdqc3KzpCNGvlMwksi9VptS+GzMPAlau9isjWdzTmWNdMIQArLellYuNQCqbJrYbDT78GMTKNY+08ZYhY52YHvBYWJB6b+R/+2IeK8T1rH6udfXxEao2Xo42Hv8AL34EOWVVlRM46pBswRDqjsltyPaP9YAHY9TvgTMcPVoo2XNzSLz4ktmHWwpYWLLAG68wT4Xgkhpoc9l5Q0hy8jDcO/Jv2ett5CvOtsLuJ5nLyQuumjMjmMmJrZm8Qavdq3B615DDPhfC4KMLTc+iCqNVKFUAKFHdKqpFiiLIJ3rGmc7KQLGQI5JLbWAHIYG7pSSoUXv19+5rF4Xlpw/tRBpHLhk2FnREKTVXjYFE2LG1gjqMTy9s4gwBSa7NdweHuLX192KnwgmJGM0ThCjQVAQecUZkKsCthlVWbWGWxuQPFtPl8uI45Y8vOyAavkwCSh1DWZKc23jvek9fFvDBKVx9rcxBE8GXyzHlltMjkApGXZkuPr3V23IHdP049w/OZtdSwBogXZzCmXvSzDvC2fam7wFbe8YffEeVSeO4lWJomBu1CmKnvrtaGS/qDywN2cymrP8ArGElaysiDSDo0ovTatNDxutyR11LKKAynZ1lljeeTMsJKVmaOQtqoBe8Vq2AKbWfZq8WeXI5YABoMwQLoGKalu9RG1hmB3aydl8ABh3xzKxvlnR3ESke2SF0EHUr2dhpYA/ZhTxHjbHJxzBxEzUrVEZiJBYZdII7oZWurND7cOcorzPDcqFHKykusG65Ep17bodjWpdrPQgHG/DclAQzmB5Y2PqgMuwCrZ2pie9quz1u/oDiDtLlhEpeRFbQpcKCwViBaggUe8aH2+RoKLtDDHLMvfMZuRaQ1qBIlUHp1Aett3bzGDyvCfiGbWaN45MtmWUiq5ZB26MG1WCGAIPUEA9cQcN7QugMM0U7SoL1LHvIl0shFiiSKYDYMD4EYK7OcQ5iyapGdwQXsKFQsL5SadyF6am67b4zx/IF1WSMeuispv7XTVET5ONvcdJ8Bg9j7hZ+0v8A+kzl/oP4vhWnHzA7zDKZtYzvKGiAG39KO/sQBTeDADxG9oyuejmjV0sq62NjYHkfIg7EdbBxKVAVqH/32/7GLJJOwsurh2XN9QT/AMRsc3cR+Wk+u34nHRfwcH+bMr9U7f8AiNjnTiPy0n12/E49PJ/biceZpHTPwXJ/NGU+p/nbC3sdxrlZUouVzMvr5iTGi6bMz7WzqPd7sM/gsP8ANOU/R/52wB2E45l4cmySTxIy5iYFWkUHeZ6NE3vjhdb8uk9DTNdq9EbO+UzShRZtYx40B8p1JoADxOBuB58xQ75XNNIzGSUiNV1SMbb23BoeyL+aq414xxBZ50jimhCxI0xYupXXusSnr0Opz1oqhrCvM9oeU7j0l2USDTqlgXuDReoiIsNTlhtvpW/psI/l7TOP/wABnCfqxf8AVwvm4yZszFqyuaVYLcpoUnmOCiE09ABNZ3N2ymqGNoe3Gx1xRWVUjlzI+7Ak2TpI0qB0B3PXGYM84yTyq0fpMzcylZCVDMqgKHIBZYFFA/OG/liwjCTjWoaTks0QbvUkdftk/wC9sVLjUDMJS2WlhRyeWO6pGpSp+TbqVva978ReH0nHTESscZcGjqmnW7IF7FzpC9aFAm+nXA8nat+W9yZUFu6gWQFlLJsT3iDUhq9trOwG5IqEyPalAzyOkqqzAj5Ml+7Sg2wpQlHbqxPTYFl/pmgKgQZgAn2mUBQvUmwTZrYDz223xmHJcOQKqmEaQBvL1ArqA1WR7v14xmY8sTZzOUUXVJHGDX1tZPQ/RislWa04hxzm3EsErI4UXSgkl7dQC245QO/SxV+RGb4mcwrxrBJqBHMBED7EglGTnfOXbwO9jCnMZfL+kxIucCgI8mtXRShBRVAJsG9Td0joMRr2aylms8jkkkluWzE7nUWUqSffi6Vkq4pCvMZCgR4yNDhYbUt0jcl9Xe/Jtqpa8AZ+wvEuW8yBJZJJnMi1ylQoqgd3U4sgdQL2AO25wVnuFiJLSSOSOtwjbje7ALHfbqLry62gyebUQxSCQaw1u5Pfjck0QFomNgSCQGAsixZ0uswj7iHa8LK0cuWIKsKOtWHQ2WCsLZa2AJonqpF4CzEmV0VHC5KFXIaQaFTXuAvMKr5UBtsfDBeS4ukkTBYsqrqUSMXqFEszSnURS2XPiwN2WLAH3EcvKoRjLlY15q3oAA07gAkjcAVYPkNxtWZ4Ne4bxaCG5PQni0AgNqF7IpcESOKA1LV3sQdumHuc7RGNNcmXlVR11PAOvQfLdcR8PzESxXI8M8l/0fLJNnw6eFfYMVXMouZz7LM8ague8H7gVABY1GtbAAHyPT2cWM1aGeQ7VqnNQo6hpJGSTXCFGsq9Bmk0MymQGgSPpo4En496RlWhlhlMq2RIiqUsC9YcOF2Aq7rb3kYaJlMlzJomeERgo6aZQveZCrbqwJ9gE2dyQTgTjPAcmIw8EkIdCbHNFsCbJBLFtY6j9XlixMjJd8ayyFQulY1VSEARgtppkOq9rR27pFAMBQxbOz+RfLKT6PK7kUTqioAdBvLfXqep2xTU4zE0lLINLQhGLNQ31KwBfdjsGujtQ7tbWWLik7GOT+TnSAUDzbAE2XPesvo7tm6LfWxrGEsj592FPkZCPItA3u6GX34VRgc2RJcmWV2E0ankkqWAV+sm1uCdvyyD73jcfhC3zYiQOnMUWa6Wx8T54rnFc4k0kMjvFF3tPysZbdSSSyMQBahVo/Os70MZiELm4GtfRSwS3ZdcNKLa2I52ygl/ChbVW+IeIZ1CBGmRogiRUvLjVW7DQJLa0sbA9QfAYxmM5G+XSM5rLIUVFrmghtNWCSRalR7NdSL6b7jMRNmxOMxlTR9kSL1qhJYNl6JFEVVdCLwptD2jRNIiybKr1pIMSqzHdRqDadRBsC73Pjjdu0rkuPRx6sXJ66PuDzNWB08/DAjRxPIA2aiWOFhpS17yiRZkpi1BQwVNhfqyLGPZXLRR5aaP0uP1rszPdmnPeNM5UErt3Qo8aweCjyfEJIZXK5VzHmG1RrrjFSUTIBbVThdYBrcPV3g9uN5gE1kJeo/pYR+3X/hiPN5qN4mUZtHl1cxCWXuulMoAXYLtv40Wu7wbkO0UEyqyzR94AgB1sWBsd+oNj7MV+EU/B5ITw6H3FxXX+lfHO/EflpPrt+Jx0R8HKVkIvrydf0z4534j8tJ9dvxOPTyP24nLmaR0t8GB/mnKfo/87YqPZPLxywyqeHS5hkzEqtIJAoLGQmgGkXcKVvb9eLh8GA/mjJ/oz++2E/ZaYw8OzrLSsc3OE8tbOsafZrIxx9eL5b9Ii4BloNFjh7F5CzqgkiBEYYqoXVMGKgC9VUWZqNEYctkkPXhkh+loT+M2HeX4NEhjYKuuKPlK9bhBXdvrW2DPtxm04fNeMcLaNnYcO0iVkjj3jYqSasKHIDmyb3ACj3knZjIzER8vJyBlFPqihAc2LO0ooAA1Xnv54f8AFu/n8lHey82Zv7CCNT96TD4LhvEpFB+Js0WXVlFKDSDceVtq6jeU1YHmevu3IznDxzkUZBls8wxg5cWsW12D0Lul6j83bxxeAPfipdoiXmn0IzyRxxRx0hfQ0jMzPVEd1NBs+W253Jcq+EqZe/8A8p/82WP+fEqZFb/2WAPEn0f9ft4Fy8mbiZ40jOgnUHERKgu6ewmu9CLq7g3Js2BYGkiTPmQHFgMr6CuqiZljWQjUVUCOJ5BVaST44QlyeVU5qUjJaQkSIU9SO8zMxbZtO6hAN723A2s2SD/9uB898uPD3thdlMzmizyIrEu6iUaFBQhI9SgNWygFBd+0Gs+LTgL5oyEZjVpMYI7qgKx2Yal3NEHw6EdMVJdPyUoScOVCxoajlRqPkLl3+gYVZDhQkhREikSXlqSV06CwVGPjpU94HTY69Njhl2pSfMQSNymi9GuRQ5WpHRhRGlj3BGGY3Rtl/JONMnl83DGFihcI06u7XHq5ZEYaltt2IcnYHe7B6QLeMdncwh1RZaVqHQyRvuP7dsG/J0+Y8RhNmeNRaIklysaTCaPxjGtBILvVQBZdiGodTdYumTnzUTJzWkkLKWWO4rDAnUrN3QEVTGNibYk3uFxjtDFHMkJYLrMkastq3dZ1Dq1WpoWL338cRJnzyxuVkyiLqAMankpQqiNRfQxvcUR1HmMIuDZQDMgSxa2QtzEBTcldvnhaBIPlXTYDDTPdmyIy8D64Tvp0EgbEXoBBHdN2pG3hWFeVnh5hXNt3RsAqVVjqSe+oDX3RqH2CsU8JjNEDON6hgrsg0KRq0s7KFUhtO4oGze5I6XgpMp/K3g5UjKe6F56BgXSwNavZI2rqa62cE5Xhkazr6DJGXaFwJJGMneDx7gDodDmqAGk9CMajL5qN3kOWV3jUvqkcjvBgBpK3rY7sB9A7poYsrDfiPDpMlGsnIPJDAMZ+VLQO27K4c7+6/f5gsVlRQqQLRIUiIEmnOkh9W4sFdrUhTd70/Xik2YJtJNDRnmwoytr6kaD7SAlQn9snYiwtg4QziSoJBIshZkRqCCo3UV0DMLqt+6p3PVA7hnDjNGGhBOlishOgiwLOk6k8/eL+jcHN5gmLQY0EkDljsoZzGGOltVCrBHRtYojyLObIZnSzS5qWCNQO9K5ANkir62augehG94BHAcvpKtxBSDQAjIYg+febywJLmuGTJHqddQNEcqOEnbr7NjckbmhQHvx5eDyKvMlVdC6SR6telWposdzW1X1AG+N+F9kUky6vHKBS6SooAOOqsUANhrBsav2Yc8P4AXiqSa91KCKtKFSAGuu8dujCrJ2vfBk4BnJKcxG/osKq6ldDFQWIog+xakDUKI31e7BknCV3/kUO/Tvp+zuYV8W4TFAUjEr6mKjdlvSzFGa/aJ0sdvEgb7YIkysUMr1zJDCAxUsiogdbFCtWmh16d2hqNjBSLbIMOmTi/vAPwjOAuFcPKPJF6Nl7DBwC/RXJIA9TuAwYeFAAYeZbi6GNHk0xFhelnHTeiLqweo2B36A9Ac5xCJczHKHUjS6OAQT0Rxt1JBFV5uPPAWvYkVlE6fKy9N/6eTpjmviPy0n12/E46S7E7ZNN79bLZH6eTHNvEflpPrt+Jx6uR+3E48zSOmPgw/2RlP0Z/fbFXyWan5YhTL61PEZG1c1VErRzSSGMCiVA0AliK7teIxZvgy/2RlP0Z/fbAnZpgZ0A3Cy56T7fSFQfsdscbrflv0h2uczVf6rH/wDMH/o4hXO5wk/yWEb7fylt/wBUH44eyEYDTOxmyJEIUWSGBoDxO+w9+MNKu/FZVzjyPHl4zHAAQ+YIARmLFtXK8woI2rbc+D9M3mjREEBBF2Mw2/8Awd9vHAfCsrHLnM8XjV6eOMalB7vIjJXcdLN1iyKu2GiKu3G86koSTLZf1mopUzignUseW21FdyF3NV0JE4fxuRHzEjpCQ8oAIldh3YIuhWE6lF2WoePleLJneFh5BIWkBVSoCkaQGI1WCpu6U7308rBr/C+z6TpIDrCxZiZEojcACPVZUmwAQK6YfC8mvxlmSDpy8DEbf6y258r5HheNcnHPHqK5PLoXOpgMw25N2TUFdST9p88ey/Y/Lo6uEIKvrFUNwWIugCRqa+vgo6CsPVYbX4mh7z5fqBP2HAld4FLPy5GEcRLzysblYURIUoVEbA01e2wuvAHyZnNdRDl/79/+hjbs6v8AJYjXtLqP0uSx/acMHO3TFUqvaPO5k5ScSZeJUMThmXMFtIKkE6TEL69MMPS84L05aCh55hv8IMR9rZLyU4q7Wv1kA/q3/Vh2w92Iqlxzh0+ZFSZZB3XQlM2QSj1qQ3BRBoHzBAIIwr4pwJqUmBE1ZhSQJywJkOgChCAAA2x30gsaJOH0nGWWadmL8iJVoCI27sSG0sR3gDpG3iTvQwtk4jI0cQp2YzqzMV1BWRo2CKorSCCSuo2VS+rYYLhl+yTFRqijO3QZhlBs2bqEbGzsK2JHjjGV7Oyo7ucrA+rajO21E+LQlrsmqI6t53gibj0ok5nLzHKBGlNOnUxtaYsCSS9aVWuo3PTBi9ppj0ykh2vT3tVatIvu1Zpj1NUBZuxeQqPEeF5jLZiOQKiMysEOrm2BpLAgKhBAHtAdP2Mctx+XMRspysMxU9+My0aDWrUyaSLF2GPTz2w7bPLNPkyrIx9Zq0NqA1Rt0PiLRhe10cK+1HAondmMqVd8sx6tOwGxXcX1+3BZPUl/COGTo2u0LA2XilUx97c6tVsAQboA7HbA8uazUTTOCXVtDM6OGUiiqsWRVbou5AqgfpxpHw2KPuiwSNx7Nhhv3AbIrqDd3gvIRMTJGWCjuEByF5YEkmq1II1dSARQ1A4zTHouGzvFGUy6x6mo96tt++VMepRe93e/s74X52YLmzCMvqF0QhZlLsm/eEYN+J8jv4GnWU5q5fX6aAkPXuKdttIY2WIrYfOOx8cEZbh7DfMSScs7q0kgUqSGBBC7C1ZhQO22y1izucK/wAZyJDo0UjFTrlChiD3hRBBHjvW3jeDuIcUkRI8vPlcoiltaIrtsUIN6UAANtdXuLsdcQZnhSrmm0DLgBqAmO1LEj1d37TLQ39lyegxYMzw6CSOUcxUfMaSzB9ff+bQNWNQ8hq3+x6hgGeH+lpLmNMZl0EEXKCpUd0BdWkeY2o2ffid59ahljSRpyvdWSS+6BLRugiKWsgEC2GxJAIfOzGVlVTy60sQQGqXwsgG7TUSUJo2N/EFcJ7MasorRylTJDofa1LErcmn8o6ArLdECtuuEIBkY2S6yqrIuqjK7ChvQIJXY3ZUnx8zfkyySDu8o8t0LaVcqbbRTF2ph7VqPIbggYIzPBhFNGTMgpdEauuzFi5difZ1FmJBqhuKN4mgmijywjSVpL1aGIstobUSSqgVqPtHY31OK+xbdjD/JQOlTSjYUNpn28dsc3cR+Wk+u34nHR3Yph6Psf6ab/wCu+OceI/LSfXb8Tj0cj9uJy5mkdMfBj/sfKfoz++2KrwjiOZhmnaGATMs2ZCqSVGgzgu+onSAHUDx6npRxZ/gyP80ZT9Gf33wj4VDJKaDKhaXOLFsaJWYudX0sbryjH5Rxx9a36QxznaDOsAoyIlRwQzBXoA+NEMGFG+huq8cIzDKjiP4smmUxckurMgVC4c93lqL19+wLwycEzKPSZJyrKyqiswYq2xLaySAOrEHfzrdrlu2ICx84KrO+hyrgCPukhmDkMAR5X08Nhg00RTwzjGYglmSHJO6PINTAsOSVijjCkcti1IqtdH2vO8Npe0uaNJ6BI6kUzBmWgRvsY1N+8V12wXwPNRiXMDmL6zMWm472qGI0vn0PTyPlhwc7GNdyJ6sW/eHdsbat9r9+C04UUZWY2vomZClGTWXViEJsKQyajW1bnwB1AsC04LxDNIGRMoSnMcljIAQzMWK6CL2J0/Zi0rRF2enjt+OAOz60swJs+kSn9chYfsIxZysAm4pmiQsmVCo5KauYD1BrugHqPPphXLwSao1dJtMfRhmELAePzbF2QSDZG1gAYtOe4cJgBzHQo2oFSoIOkgXqDDo3l5YCl7Pqd2d2NVZIJPdoi68dz5WfLbFlF/C+J5pIY1XLWqooVtd6gBsaA2sUftxHmZ5mm5ghlV07vccsDsNypUqNvcDTefSwxZaowgJWhpB2JAGwO4IuqO4+zC3NcCqJhG0jMQSAzimZgAWY1v4kg2NzQ6YsrBDmsoy5dry5U6WQEsGoMwLPar1bxPhYHng8do84AxbLxiidtf0ULHibH6x54J4vwOJIHc6mIHTUQNyg2F1WwwZ/ovCLoyDpZEjb0SQTZO/v+jCFel4nmpiC8AhdCSujMIOmmtRNqNWodVPUeeBGaaMRzGBi6yKq+uV0YtIBpXfujWa07i1BO+4tidlcsARpJ1VduxPUHqTqG6joR08axpxWBYYcvHHsqzwIoO+3NQdWvw8euKUlY4pm3UNJkDzVsxrasAel6te3dsWBe/04XyQ5p1mJyBDSadUWtdLlWDB7WQUbu+t144vdC+v/AH/7Y1oYMrD5xxPNTrGqvl1gf2uWrDoE5YGrmUAE2qh4dcDGdgkLNArFxYRmMaVW5JJpvAb7dO7v3m/bTK8vMh1B9ZG5BBqnVQp33AtSu1eB2PTGuWmy5ihVF5xMWlWUiOMaGTUe8y6RzCt0C29UemK1SBsyHjWPRl4grPzNyoC0NZC3tW190D2R7sQwu7y+qgGY0jvWwULrs3YfvWCRRHTbbfDXNZpuf3ZoqsKt6W02KZShA8VY2XBrb+qYQzrJI3pKGOo+bJQBosxCIFG1g116Ne9YxGq24hlM0Y+THlEMb+2dQQ2KKkHnFrsCjtRHTC/PvmJGVRCZaYxsWcqQ+kl1C84g+r3vYG/PDKSP1YZMyO4VeNCwVgCQxUgkdQwFHwathQxA7RLLG5osUduXGdV6hpWABe7XnezHfc4YifK5eWSR+XlVkiYqWJOnTqUMAipOFrQQet09HYVgySOZXJfKRCIV3zuTQv2OeReray3lvsMMeG59oXl5wjUsNRUH54ESrGNgD3KG3kKvcmSWAhYJJpXZJCBKh2UalLCwOiggA+dm9tsVqwVZ1szmcxokiRQpKKykBxqC1SmYITqAuiw8+tGPgXaHNIoRQPR11UWQBzZLUfWqvU3Y2oirxcUGWSQtcfMB1EswLDYWxJ3A0gDyoDyxTcjok5dkiMQpr0sAXl1KoUX4HUEvxIq9jinELBWV4/PPJU0MTFL5Yjt92Ug6tUip7BNiz44FXPShZUmhVGANCNj3dQJag7EC72KjoasDoyzPGssII3jCq9XGq0AhfYsdPcoAk7nf34F41xOH0YLFKC4IYEAsXN0QCTYJ9xuvccOfZYMfg/gJy+pupmlJ9x5rbbbY574j8tJ9dvxOOiuwOZVsrqW6aaUi+u8rGuuOdeI/LSfXb8Tj08j9uJy5mkdJ/Bo380ZT9Gf32xTZYp483mZVKokOYkZH3ALO7Wjd7x6UBW63QOLl8Gv+yMp+jP77YQZziDfyuMAgrm3kBC6/Y0uD1qu5XRt2Arffj/6rfpGZeMvMDqiCsxGya9QJ2BChwdRLV08fHGme4e0RCMEQKL0KoeiQa7osaqB8RYJ7w2OD+HyIrCeOGVlCsVdyK1MR6wgDUS11d7BTtg/sjw9ZebLPHrd2G8iDcVY2N76r2+aABtuAEv7Ml5ySjRq8bLIwDAi9Dxg0qtXcvbbqKNVhrD2fzHeuVQS5c6WZRbb2Bo62A1j5xY9ScE8egMckXJLRlwYxykU76kIsFSKC626eBxFkOKzlluOdworvRhLLSEa2IXoqCwFUeN2SKk9/o5Ne8oPlckjefWwL6/sGM8LSdJJ40aC1dS2oOSS0Sm9iPLp7vLYFji2bs/yUUDWzEk7Dw0jxPXoa296bL8amWdpNAMkiqrxBHsBdVHULFgtpqiTY2FYker6Z55bz9mT/AJvLEkfpfVvRv+IPxJwdJm9BRSCWckKAL6bknwAA6n3iuoGEvFuKSxO+hwRRUDSCEbSCtmrJChmIJrdB44ExkPSOWAjQd0so162PccruQ2/Q+GCic2KoZb32ZBv9mF+Wy6c8xBFLqzPzWHeNFGUawLvvbkEmhXjsRwfPPJLvrBCMHDHZiH0hlHQbh700N1BxYSPjTZoZeRm9HAVCzVzCe6L2Ow8PL9WJefmXLCObKMVNMNLkr7jUt9cHcfjZstKAdI5bWaJ2CnYgAki+oAsiwNzhJngjTxxxJGskTRMjRim0szGRTpGymJTY3vUviRhSefOZyMqGfLMW9lUhlLNXuMoAA2tiQBtZ3GA89mZ5UiYtDtmY10mN0KuHGx9aw2q9uoqjveJjxwplZM2WRpHQBFQEhKUvoYqWAO5JZio2S9PTBefyKxxQBSWHpUTlidRZnlFuT43qvbbpW2INymd+acoNvFZf8G3xgDO3ucp9ASXff6+Hg3H+GK8nFDMsknP5MayvEmkJbGNtBLa1ayzA0qgbV1JwEv41l8w7Kr8gvodo9AkWgpTV1Y9RSj6cVnI5Ocu0ZRSNLSeLmUCqi1FhpAY6gBQs2elYuMvHIGzobnJUcLKaN00kkdDrdnTiqZ6YekJIhjdVmDRknTa6tJpgemrp5gURRxecLKc5CSOIE5RJGatfqyNyGDNSynpv7zqG3kw4XDK7TXDGhDfPD22pSdVa+6Tfma8CMFlsypC7apS62WuqJ0sigUAF3N73QJJ6xcIEnrufoVCK5akkllRRJRvUQrAr53vt44z4awVZWHTpkKRl5FrlGFu5XzaLKbB7tkmyfHat8vxdombRR8dPo5J9k0obmhiAo6GyoobAgYZZfOubOWlBUd3ROdrItdEigk+OxLDfwqsa5nN5lIlSZ44lYaTJraSRtrpQEVQx6C/GqG4GLKJiXlm1MoK22vuEBWfY6u+KVVXoWoaa3xPHxRvRwspURkdzVGzs6qPbLGYEHbz1WMOOzskSZfukoqe2GFEMd9R87BFEbVX2O4c2rOyB1LpWtQwJW+lgGxdHrgtMikx5CN1ZdCgIhkbXl7vTQK20rb2aqjW+Icq4j5xuPSOVE0ZiDgspda08wd7u7gEgnSRZvF041IeUUHz3SMe/UwBr+zqP2YV5rhqxuipl9cWli47hBb5ouRv60hNflb3ZBZRgBmdQaccyEmFQXC5azRBNUZaOw+y/DfGkk0pGkla7oIMS9HGr5kh9kAkgdSNjvgyaAhZgkAF92L1Y8QCz2ATXMJO4FlRtvhfxnN8sQ6UEcsgJexuCqaPmmie9t12H6qFJ8H0JXLdTQlf3fOvod/G/tx8C4h8tJ9dvxOOh+wSgZcrvQnkG+/R/MAY544j8tJ9dvxOPXyNeJx5ukdLfBkv80ZT9Gf32wsj4g4mzcYzGVjUZh6WUEtuEJJ9YorcjDX4Mz/M+U/Rn99sBcF4XFM+baSJGb0uVSSL2Gmuvux5+LWtzSFaIJY0WTOZUcs6KIfcKdI3E4BBABBq6Ox3NyRwcnS2VzWV67okhUfYJJiu19ARt4HDrL8EgjzJjMMemVNSDSK1IArKBXihU/Y+GR7LZUj/V4a/Rr/DB1HCt5vtJME9a0SNE4KMEMgPVdQKSAMNDNtQ8tiMM8txicgfy3IkHx5bD9nPwzPZ/LgECGMAggkKARfl5YqsPZ9yiuihyq8uSMuV9ZGxViu2nvVdWB088OYMLGOIzdTncoB+iP/XwHxLi8kbJIuYy7kgoKUhe8VI1etPkTdjoR42PQSiMBJ8mNPzSFVia+0g7b9Qa8MHcSyMKQGaONF0VLaqBaqbYbV1TViQDOcWLOFaSF9J7rhSpGoC6Im1DyO/7ASNhxT1VIsZGrTpMQ2JAtj61ievWjZv6TY/i2EizGh95UHb7cLc5wk6vVJsAejlASWACgKRQVQ17C7G5N4kWZDNSF2FwxdGAeMgGwV7neUgUosVvY88TGBwyMs2WVo9lCqyjfqhGsjSdj0uxd48r65RcEZ9pALsWKYnrVruD5+eCl4eXif1Eccm+gFR08CSLonf6NuuJBJMzmH1CR8qoANe0xNitgJPIkWa+jA3C+NuIYw2cy6ARqNLwvqGw6nmgX4XQ+jBkuQbXSZaEts1SW+kePeJqy1ADYDvNvgDJ8Id49svlmId15hjU7K9E0TftBwB7hdeKh8XGLH+uZYg9fUsOt3/TVhFmvUxKkWdhMRmQhApqEXZZSZNQQN3qva9iuHGW7PsZEMmXywjIGulog6O8BvXt/wDlxjj3AsvGcvohRS2aiB28LJIPu2xBJFxp+vpmTI/RuP287CvMJCzOfScgDJvJs41nb2gJwCSQLNWaF3i2jhcNfJp90YAzMcJflx5cSsukvWlQgY7Xq3J6mgDsL8gTKwquWjgM8imXJELoKHlkqWIcsQOb1Fizq+wVuq4hkElkZGkgiL6gzqtLsCT87cNvV/rxaeGTwHM5hDAO/KiAaFraM6mbwFFXsHetPmBgbtFw9ImWWFotDHvKSGXVv0UdQw1AgVRFjxxrKwizE6SRtH6ZlhqAUlVokA3pJEp7p6EeROE2RysbMryZmFSpYDU3MeiXDLqBBAOo7g2eu17Ex5NXgaXQgLDUujcRqhGob0O8wsEgnv0RQ3NyL5WIMZWjJBA2DMFpRexJG76jYoeHzcc9Gg88GWu/Scv7gVegKqgqzAVW3Tfx8cScX4jzIGi9IglV100sRBB2C7c00B5gGqFjfHuITRsyclRROwQFT7NkunKJNLW17A2V8oMpnY+ekcwhCFiwbumgoI5ZNA0W0tTAVRB2rGSY57OsClTRvGbDqsLCgACpNyEnddPUe17xSv0so2uN0WmJchWBci2USd+2t92OwBarIvB+c4VEuaUNKOXpaS20HSVaO0Y7WpR9td1sRe2JZ+ElCrUgGpjagEEOajjHib7o2Xw8bOKVYANx2ZmTU+ujqQFVFsQV3C9Ni3jQrxOCTxaZjRcLvXsqa2tfDcEijvtt4nGMvE8xblwRDmABXoMo0E2Ra1vuL3skeC42myet1j0ooFBuWta3qmXVp2CnyO58aGHGVoE+O5g9hiFei3cDENQBICivIEXvV9SRgXMZ1pWLapLFC2jC+zdWAPyi23lV3YCmPnVjSRVRZDrKoxjBroNVv/W1UNh3TZ2NZRVRol5IIAWyBG2q9iSetA10A392K2RQd2HIGXYAmhPILPU9+rP2Y564h8tJ9dvxOOi+zKALKFoAZqUDyHfv9nuxzpxD5aT67ficer/n1rlzdI6V+DM/zRlP0Z/fbCvh+uP0yRcykMfpku3KD2dQHXUCbO1Vd/qw1+DJf5nynvjP77YG7MxiQTk9Uz85H02R+DHHDi1rc9EGZ4iGRdWdjEqnXEWhMZ1AVQDHcEEqdjs30YY5HnzxrJHnjpcWByI+nip94Ox94OIs1k53OZYKynQscOmSiwDljJYI0+1Wm72PXbCluEyRzwM60L2XUpJkvUfWE7M4TmEHYkyLq72ArGvDs14Z0Hz9Qm/6jgWCOaPMtHz19cplB5QostK4AD7HTobrv3vLGuQ4dNFzDGiLrNJVKI0DvpJUbMQjAjoSQFP5WJZOHyplUpQZcu2qOmvUASN73sxEqRZsnr44CMl4a8oCvMCFa9o60nzsPYNE+PjhVwsyIxid+WttqBUEUTQfvbaWA8PP3by5XhLOquHVg0pkEgvvxyREElaq7ogGx0PhWJ+J8Gb1XJqlDBlZm3D6Tdm7Nr49bPlilwsJ+EZKZo9IzboYmMZURxmimw9pSaK012euGC8Km8c5Kf7EP/Twi4bxkZeV1lDgEDUdJYhkAGo6bJUoR3wK7v04s2T4pFKDobVXXYg/qNbe/p1xpkm4pw6VGif0lyBKFFxxd3XaWKQDqwFEeOMcQy00K6mzWYZfErFB3R5kFLO/gLPuwz45lubl5EX2tNpv89e8n/nAwPmsv6TFHLG2l9IeI2SoJAI1JdMPA7WPAg4kH5jLs2amurowoDRYKNuX1LbV13wsGYdW5azSC5ypUImo6n1M+8ZUVqLEeQPTDvIyJOys6aJorDIT7BYC/pBAtW8R9tQZjhweaegBIvLeN/ySR+ojVHuPEX54klXhc3hnZx/Yy/8A0cLON5CVBCWzcjfyiIDVHCKLNWoaYxuL8dvccN8nxVWGmQcmUdUcj9ano6nwI+0A7YE7WC4oCP8Ae4L9w5g/DDNVUoyGZ2/lhrxuGOz9oAH7MRDsy3OMpzD6yACQqqGr2dQWg1eFg4cqTWIs5mTHE7kUERm+6Cf8MGUoXC+GRupmcsymV9Uh018o4UaSLdmNHcV6y7rYE8RySxWsRZ1VrfSqoAWJobCr1AN1qgCAdqbcB7Nxnh8KSA+sijMgsjUdKmyLq7oE1uBRwPx+ODKRrBEApZuYbc2AtAsbNnwAHTY+WHIV9VAEGqT/AFhiy2VIVQ62KZSaKkEkEA9SK6ueGZIzQpIshAYbDlwHboDtGB08PD9eBOE5xFkRHYIEEkw1UAA9Kt7kDZ3Ne9R7VjBM+YmkPthYZCRpj0mRe9Q7wawTRsjUVsgURqHOtxDnMygnEBzLo7dW0IgAIDFQ4jHfYAGtQNEHrQMPD8uXlkjefvqSFYRodarpJtpIyrMCVBok7WbFVBkpUieVGHMSNiVDgO+voRbb/N677Cr2AwSkckcUIfR6umIZeY08rEl+WEJYUWaiATvuKuylFPwUwzIOZJIuk6UAjUkh0ITUVHd1KvjY2r3wz54hZHLyRuKaRJNDEt7KiggJX2TYFAeG2Cc36TLypUeGVAdaAIeYBYOkpq7xBAuqO3TwxDnOJqJo5Dl1QorODp2MjfOtaZlAtq2JPWqssgtbyISipziygKTypBVbEDuIG1Ei+uwrbvbGZThxjiJ580YPtAle6PL1kdivPpfn1xHlstIpjmBRzr1AOCNWuyWGktR1NqUV0HhiTtFFIxQh1UWKWtiwslib2VV71+Gm9yBi4r6QyetK14OkkmlHYIorYJu+mqUaNNLGd9vnCuhwUnBVVtYkkB8wIxf6k/73x5OHsxEkUqsAGWyD85gSdx7Tbkn3ihQ39k8nKpZpZA+2wACi97Y+d7fRWMWtQZ2QUCGUXqrMy7nqe/1J88c8cQ+Wk+u34nHQ/ZNqSWzv6TKP+Kdsc8cQ+Wk+u34nHt/59a8/N0jpX4NG/mfKfoj+++EPCJpUlzIWblRyZ6VQzRhwslqQCSwoPdD+sK+cMO/g4AHB8p74/wDO2Iey3C0aPPRSqGR85NYN0QdJr/vpjjda3PQSMlnAd86v/wAsv+L4EzEbtN6NLmXkNB2qKJNKgkq4Nh7DLdoGo6b64Iy+YkyziHMMWjY6YJ28fKKU+D+Abo/1tizHDUaUSuCXApSWJC2KOlSdKkjYkDfHO3DeqvcP7QTOrqzTB4lLPUUI206lJDGwSu+mtjteD8ln3fln0iT1mrSDDF832iSoIoed0fC8Z4n2WVtTw2spJJOtwJLADRvR6MoAsVWlT82sacL4dl5kNI6lSytGZHBjL1rTSGoA14bEbjY4cwYR5GZgyLDmTypS/LZY4yAykl1o/NPtLXmfdjY8SkUsHnlJWRUvlwAEuARW5A2K9a3YCrNYP4h2YglRhootZ1Ak0xrvUTXgBVbgAYHyOVikJ1xKJY274ro1CpFvqGABU+6tipGM2mJeI5WZktJmZ0OpAVTcj5thRWpSV8t98Kcvlphpky4Z4mA0srKjAGiVI2Aoiq8KrFovAXDm5eYeI+zJcsfuO3NT71P/AG28sHDabC6Dicmsq0k6lSFb5FtJoGz3LOxBsHphhwzKS3JEMyy6GBXuRkaZBqBFr+VrFdNtsScV4MJDrXuSDbWANxvs1+0u914eGFfC89y51d2oaTGy0bHV1FAWabUAa3DGumOkuWLMHU3AHZw5zLhwO6wSMMB5WF3HuNjA7cNmEyqc29shOoJGCdBWl3Uj55NgDrh3lc4kg1I1j8PcQdwfcaOBeKkLJA/lJoP0SKV/f04khm4XIdvSZK8mjhb8Y8LOLcKkCxKcw2lp0AAjiXS1khhpSrB33BF9bxaGPvwl7QyUMv43mYh/5r/wxRBJYyr8v07NNJpsqiRMQN6ZgsB0g1tdWQavC/jGVZ8rMBnppLqIxlYV3kITQwESut6hfQ1iwJw8xyTSxkEyAMUYCtaqFBDbEAgDY3v0IvCtJndoUeMIXmVyhXSToDSaydbX30UHYEWBhgHycIluxnplUeGiCgB7zD0AxT4sk02aBkndi7MVfSurlxXpAOjStnT4USSfHFz4/ngsege0+2x3qxZ236bfbiqrNKizugtmOlXZ9jt3NIoBvWtsaPWrNYM4hx5ZykUSHcu5kkKxA6TsjCMHdaHeLEUAKJxFw7KwsycppAXt1vkHQBXe2B/LGw33uvHBqZCaOhHHa8tVOuQOVIB6BtutHrV+Bvb0PHokUBULMFA1Ad3UfaF+13T1GnfoMY+GkLdn42l5YZq0l5G7o63pFhastqaz5H8o4EJgQXBmpGIbcRlKIPXvFdIBJBLCzsQN7xmHJSt3GeTvEOwY/NJ095idQAQdDYOjxwdHmI4opZY42YxsVUuwtiDpAWrCksaG17jwOHQal2byzyR6md9AIKqT7Um4FAKuq2Nbihd3tsRJ2fflBRIQ2inN+0a9kdNK3X0gC8SScYUzgubWPUBV/KdC29HZdQGw+efLDPL8XiaQIrEsbA7pHQWT7htseljGbxcXo1JFd4ZkGlIlaVkSNSCBIwZCBTofBaI39yitjeJzwpp6cu6J8wM8hYqSAdQJoautfUsCjbCXhcWYlMgFINiVYgykURqqgVXaru/CgO8dGFQUCftJby/KJOC1Qly/BpaAMhjUddDNvtdDoBuTZIPh4k1qciXk5Mc09ijK3MPqwei7UNbeA8B3j4Am5viBkYxwkWPlJT7MQ/Bn8l8Ni3kT8llkhQJGNhuSdyxO5Zj4sTuScam9VIuyK0kqgkhMzKouzQDbCzd0Dj4Hn/lZPrt+Jx9/7IONM48fS5v3hj4DxD5aT67ficezka1w5ukdHfBu/wDNGU90Z/fbAfBsjO82cMWY5K+lyUvKR9yqEtZo7nwwV8G7fzTlf0Z/fbG/ZJ7fO/8A8yQdfJUxwuvE6TSJZeA5trSTPB1YbqcrEQQfA2a+zAo4dmsoBrzU0sAFakjjLxDfcqyuzpVbg6l8iOln5/TEwlxjLWCaDJmRA8eelZWFhlEBB94PKrAWd7LyBjMuckEoXTqYRoGAN6WKINr6Eg6b2HUE7M8DqQzQMIpD7Q3KS/XUeP8AXHe87G2PZvji6WinBy7Mta2oxmxVrIe79jhT7sU9gV8OXmqQc7mI2WtSGSK1vob0UynwYbH6bGNs7wzSTImbkeRCEILxgmyDyrCCm8VDXuem5OC5uy6PyiZZAYQvKZdIoqNm9kg3tYNg0OmAG4aIwseZYhRYEoVQjqxHdfb1bEgd4+ZAbehJsZ4ypPpc4ArVdDTZ8fV7UbBvp0wPmYU2PpcutDqXUw9rdQfYv8pfvdawbnOzWjU6F2BvXFY7ync6bFar8GsEd2wKrbLcKR0PLkcK6cuhpGkAt3aK2GGogg7j9WM6NMwOrhCM3PcpIUak6gEkUE8P1dPPHs9wdijnmyswUlQSvUbgWFB3+nxwPxDhHLYS25VSpcitSaQAJBS0QK7wIO246UbCo2Hjtd+fv22xXdQi4dwWRgJopl7wBFWLUjoWG/X3GsEZrgmY5Ts2YY6e8E1EqQDfVgSGAG1DrXXHuF5jkySZc7DeSP6jGyB9VyRXkRhuZ78un68a6mcEmUzqNayyTqfE81tgTsSAdr8+lb9MS8b4cI0iqec6p41BMmrTqaiw22NE0cbZbJ8yEKKDwsUBPiqmgCeu8ek39GBueSscbC9M6EVsRpkFqenTqK8CMaZN4uzddczmz/4x/wABhHxbhyrO5Es3q4hbF2JJckKhZQSqgAsSPOzi1HNKoJJAA62aqsVHM8RkOpoR3pmLWovUB3UvUNgEAJO1WcUqwUcQiqMsZJr0my0hYeYr1h7tfk2Ou5wU75dpkAmkVIwWYNM61p7sahSdiT3hXgoI6iyIezxEgkmm1KlMFApbHzmuzQ6hRQFYWngjnRLFCKmJZgCFMYO6HSRW6VYHjjNsrUliZ5JDMVSWYKSNJMkl1QsnW9AX5qNsMMlwYcyhI5CbEhiO/wBQFN6rW7Ju7IG1HCjO5ugkbKFcHVegqDakAuBTCutAEMRW3gUdHQ5p1UGwACvnYNiiLrw6gnxxm5Pg3z8cUSu7M5NC/WHUbIABJPiaG+Euaz8BRQC2gnUPWM1ID10EhQzdaruiz12x5ngQGOK2Zm3MmsopKkF21UD3TVeNgbAk4PTKwxFNKl3UllC7s7N1dqpbLb6moAnasGhL48qx11E6C/aeRlVANiLDCwKu/G+u2Cspwdpe85dUIojVJZJHUaj3R9NlvIDBxyzEiXMlQF3Ed91TezMTWph5kUPAXviRc7JNfITr1d7VB9Hzm+wV78GThDLwyGFSS7qPaYmaRR9JpgP8MLRkDPRiMiQ9TI0kmp7raNS3T+u32A9cOl7PLqDzMZnFEatkU+ap0v3mz78GN77xtkl/0Ug0afWUB7PNko/2dVdfxwuHZbLg3pcEE/0j/r9qz1xaHkAFYWZhrOx6/wDfhizVgo7GgIs6AUFzLqBZ2A0jqf13/HHwvP8Aysn12/E4+4dmSR6R781J/lx8Ozvyj/WP449fI1rhzNI6I+DckcLyvlyz++2NvibORSTmCaBEllMgV4ncgsFu2DDqRdVjnZM7IBQdwB4BiMZPEJfzj/eP8cV5Fzbld2Y0dDnK8S/3jLf3D/8APgmGLPUNWYy9+7Lvv/xRjm/4wl/OP94/xx74wl/OP94/xxfj3f6Pdm326YbJ5wivS1Un8nLD9mqQ4gl4XnzY9NjIo7HKjf3Eat9vDHN/xjL+df7x/jjHxjL+df7x/ji/Hu/0u7NnQmW7K5xG9VnFjF3pSAhbPXua9I/Vg5+D587HOR0R/uy7+d224xzd8ZS/nX+8f4498Yy/nX+8f44uxd/odybOist2azsYIXPKFuwvIBC+4AsaHuG2JU4BnQdXpi6qo1llAPlY1b1+G2OcPjGX86/3j/HGPjGX86/3j/HF+Pd/o92bOl14dnf98Hv/AJMv+LYhXgOZCqFzjqB4CFK63QvoPcNh0FY5u+MZfzj/AHj/ABx74xl/Ov8AeP8AHF+Pd/pd2bOkJuzuYam9KOtb0tyVFA9QQDve36sZHAs2Pazn/AHn9Yf+2ObvjGX84/3j/HGfjGX86/3j/HF2Lv8AQ7k2dHxcFzIJ/lbC+tRAX0q+9XQV9GJfiObYtmCSPHlC/Pzrr7sc1fGEv5x/vH+OPfGMv5x/vH+OLsXf6XcmzpbNcAkkUq+Ycg1toXwwAeyEqXozcwvxEaAgeV1093uxzx8Yy/nH+8f4498Yy/nH+8f44uxd/pdybPvs/Zuc7HPTMPENGpB+kbA/QdvdgyLgWZ6+mzV5cqL/AJTjnY8Qk/OP94/xx74wl/OP94/xwfj3f6Pdmzopey8hYucxKxP5SxGiOhopQrrtWMZjsezD/WZV3skJF18Tsgo+/rjnb4wk/OP94/xx74xl/OP94/xxfj3f6XdmzoFewAC6fSZ61auiXdVudFt9p8vLBOU7HvGCFzmZF+QjH+Tf7cc6/GEv5x/vH+OPfGMv5x/vH+OHsXf6HcmzpKPssgkWV5sxIy9NbAj7FCgD7KxrkIZczHrlkmgazSxsybUKJDgkG72xzf8AGEv5x/vH+OMLnZB0dx/aOLsXdd2bOkJ+zm++azh93OofsXAM3ZtQb9Jzn0c9vP6L/bjn30+T84/3j/HHvTpPzj/eOD8e7nuzZ97+Ik/PZnbp6+T+OB8z2aiY3zsyev8ATP8AhePhnpsn5x/vHHvTpPzj/eOHsXdd2bPvnCuFCJdCByNRa21MSWO9k9fHrj4FnR6x/rH8cbfGEn5x/vH+OIsdeXy+jOaxx8f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4" descr="data:image/jpeg;base64,/9j/4AAQSkZJRgABAQAAAQABAAD/2wCEAAkGBhQSEBUUExMWFRUWGCAaFxgYGR4aIBgcHBsdHx8XHx4aICYfHyAjGSAeIC8gJCcpLCwsHB8xNTAqNSgrLCkBCQoKDgwOGg8PGiwkHyQsLCwsLCwsLCwsLCwsLCwsLCwsLCwsLCwsLCwsLCwsLCwsLCwsLCwsLCwsLCwsLCwsLP/AABEIAMoA+gMBIgACEQEDEQH/xAAcAAACAgMBAQAAAAAAAAAAAAAEBQMGAQIIAAf/xABVEAACAgAEAwQECQcICAQEBwABAgMRAAQSIQUTMQYiQVEUIzJhBxUzQnFygZKxUlNzkaGy0SQlQ2KCk8HCFjQ1VKPS0/CDouLxY5Sz4URFZGV0w+P/xAAYAQEBAQEBAAAAAAAAAAAAAAABAAIDBP/EACgRAQEAAQIFBAIDAQEAAAAAAAABETFRAgMSEyFBYXGhFDKBkdEEQv/aAAwDAQACEQMRAD8AI7B9iclNw3LySZOF3dLZm12x1MLNMB4YZp2V4ORYgydefMJ//swX8GiH4qye/wDR/wCdsLOxXZXLTQTSyZeJ2bNTUzICdIcgLv4bHHgvM4s3y9M4ZieEkvZvgyjeLIg++Q/hzcaR8A4Kf6LIn6JD/wBXD1exGS2/kkH3BggdjcnVDKwf3S/wwdy709E2IF7LcHP9Bkv7w/8AVxunZLhB6QZM11qQmvp9bh3/AKJ5MD/VoP7pPD7MJ876DGtx5SCTf2zGipfkG0nWfqBgPEjB18W9XTNmknZHhAF8nJj38w/4yYEk7PcFUElclQ6+s/8A9MC5XKrm3qJYolW+YwgUKoXqpI8SfN9tz4YZcM7NxggxJGxu/SHjXw6CKMbUPyjt738Hru9GJsF+IuBn/cv70f8APjV+zfBKv+R/3o/58N8xwzLwERxwRy5iTca1U7Crkc13UHkoF9FF4kyvZ/LI1SiKWZt++iWQPBEruoPIfaSbODru9PTNoSDs3wSrPodefNH/AD43HZngZ2/klnYeuH/PhvxTI5dSkceXy/NkuriSkUe1K224F0B4kgdLILy3Z3LBR6mJth3iiEt46idO99fL6Bg6rvTj2hFH2N4K3Rcqfomv/PjC/BvwsSFtMJU33dfdA2r517V1v5xvwppFweF8w/qohHEAgqNAGdgGaxW+ldNX+U3lg08By97ZeGz/APCT/lwddnrVj2VMfB/wpA4Z4CStDVIo0nfvDve/obGwxpJ2I4QVUczLAg7sJFtutA9+qsjb3DFg4Fw2F42kMUdSSOVGha0ByqgCq3VQftxjtDko1jUpFEH5sS/Jr0aZFPh5Xh67nGaOmY0J27HcF1MScsAV01zgKO/eHfu9/o2GB5uyPBuVpL5a73cSKDXl7dfb9P2XM8Fg/Mxf3a/w92FOQ4TCMxmYnhjIUpNHUakhXXSQu21SRsf7WKcd3pxNiODs/wAERQHOUZh1JlUE/Yr1t06Ykj4PwEmqyd/pf/XgjJ5orCY/RhJMh9Zeg1bPXyeo0EUg9O9Q63Q+TzEoQKMmrNGSHLxgEgKWGyi9ZQKOm7MN98Obvf7XjZ6XgfAx83Kf33n/AG8YXgHBD0XKE+6X/wBeA+KJNmNAXKIrKpcK4j0tbKKZSwtdB+xqINbFz2f4XCcsskmXyyGuiRAaa2Iawe9qu62HTerwXiuNaproBfgPBF6rlR9Mv/rwNLw7gPgcrd17bH8Gxktko5HVTBPl2szJ3XaAk7yAkG0vdlsleo2sBTm8vkjIZMkzRMlqyaKRiCaYbi73F72PIi8Mt3ov8GSZPgHj6Le/z28PPvY1eDgA6jLUa6M56/QcWLgkoC8ueMRsfYVx7YPUC9jvsVuxdEDx3kyCCjl5RET0XZo2I8kJ2oivVlffeDqx63+zj4ViSHgHgMvfkC/8carl+BfkxH7Jdvfi0jiKodMyiJ/A9VfzKMBufHSQGHlW+GmVnVlBBse7p5Vi677/ANnHwoTQcCHWNDfSkmP4DG8fD+CSChlyL/8AhZgePnX/AHvj6CBdnyxtztupP68PXff+x0qlkuwHDWjVky6SKxsMde/ePvFAdBt4Y+B5xakcDYBiB+vHRPwfuX4flifJv/qNjnjiHy0n12/E49HJtzZa5czGI6T+DMfzTk/qf52wu7F8djhyhDLMfXzHuQSuK5reKIR+3DH4M/8AZOT+p/nbHvg2kD8ORq6yyn9czn/sY8114vn/AF19IJHbDL3RXMD3nLTgb/8Ah4jn7eZZRsZC59hOXIhc+4uoFebE0P1WdxPihDcmFdcxF7+zEt/KSEdB1pRuxBA2sivcT4nFllOmZTJNYlzDHvEAXS0CtVdIuwA23N4JECzXH9clSk5hzusEaOIU+klQ0x8bbu9dlrC0zmaYyZuRliFr3FeyR0jXuMq94VQIP7cNMi0OVQMweKWRDchWjHHqOkKjMNOrQANrDFdQBKjEcXIaJA3MrU7R8shdI9sgamJLU4LHet96UnGgZcN5OlS4cRKBy4hHKyqLu3Okh3J3O5UH8ojVg/iXaqONCVDvIxpE5ci6j13JTYAbk7mgaBO2FZ5EBjaUTPrQSuT3kQaQ1sdI8UWhXVR02w+4RA7E5iVSruKVD/RRk2E+udi586HRRjNnqSnIcbgjBYs8kzkF25Mq6zVBVtNlHRR4bnckkrJc7WajzTiTurJzAUekU6QoUmMFqAs2RuxIrFzz/EOWq9wszMEVRVsx8N6AFAmydqOKxxjizyTIjw0kJ5simVAHYFeWpZiFAVmVyNyToxRB54+Y/McsjudJpJmIjZGVkFR0DRWjuL1N41gXiefRsnDAyd6EoX7jraxH5uqEqC+12K3N3i4LxmPkq8jxr3tJOruh7rQGarIO3vIOw6AHjPFlPIXWQsjByQLOkEaNqPWQpuR4G+hwS+VYTT5qJ8kYFW21DXqjk0i3DMb5Z72mwBVCwBsMZmmCZPlCtULK2rTMooPqquWNGsdwITpANAkCsPx2bioXrNMH1FgTrHRrrc9d/f44E49wpGr2i00iIbbYAbtQ6D1asOnifM4sxYAZfPxLKvdZ1jEaxloplMTBSpGkp7T3fvsA9AcAcY4qxzCSksFMiB4yjjRGkyMji0Gokhrr8uvAWQ+fhKyFyG5srK0aDvqY2bSzd7uhdLPXU2Ovs4BbNBxG00UjSmURyAa7kRU7x0EhaLFarre2/VCwL23jBowZkhj3SIXIZe76zcA6bPhZ6bbjAmd7Vp6VFJErVodJS8MoCi43U1p1MSbAUfl30xFnMsjSxGfdRECwmpmFuVCbCu/batukfn0FkjhEYLN3llUtGitpSMuYnUaowRWtq2B2Ub/OpIblO+YjZEiWedkJ0xiOGRW0hSdTsR36JDd0AmhYNnAEy5NWaRVnkQh9bBCAG7zDvMo1EAuKbUa33xI2Xik1aHDZkK5EYRhrolVUhtymkUQBqZRqOxom5pZuXyvR2flnVGyjShohowVVAtXsfoJNBqxIly3Lf5pTUOhjzD2SNJXuIAO7QOnphg3aWSGQStCWil2ZI0kJMhGzLrVB3gAK3uvtOBGph5yZR9ISwS791L1eItlABYAX1XxNCwcMjjmypjS+UGKIQxJHLaldSehBWx16DfFapFfzfafLz92TL1RuizJKL8QAgonp7de84r3Z/iJglZY4RLGh1K0gLMqhhpBCKd/mgj6aNAG4doM2smUqVQcwknKTSBfNA3on2VeM6rNAKwPUDFY4bkN5gjiNZEZXBZJQSVLCE6SCWPeKsKIobm998OMM3OVizGeXMJMyg1IwEeqGeQIAKbYR0rFrNqdtXuBwDmGJ5EbsTy/k2MEwDv3SqFeUPZI2rqOm40l12Tl9Ej5M8o5jd9SWHfDUAALNFSKYAkbg+OG+e4xlZEKPLE6ONJAcNd6dqUmz3l+i1PiMZ0KptkJpYikssrhhpYHKzVRrfZBuBe3S99ugjjEscqMxzciIxNLBKu2mgDqHfVd6Xrve56W+DMNBIsEp1K5qGVtyxq+U5/Lq9LfPAPzgdTZks9Bt7sGSq0PaYMgZIZ2VhakRNuPPBC8Y1dYMyPeImxJxDISROZIFuzqkh2p/Nkv2X6+5uh3pgw4ZmllUOtFW3G1ePQg7gg2CPCqODwSLsChHDsuKrY/vtjnfiHy0n12/E46T7Ew1kcv7tQ/4jf4Y5s4h8tJ9dvxOPVyP24nHmaR0p8GH+ycn+j/zthV2O4xycgIY45DKZZtI5TuAOc9sSo7wQddJO9CwWvDT4Mx/NGU/Rn99sQ/BVlx8Xqx9rW6X17qyNS39YsfpJOOF1vz/AK6bDI0iELRtFmzr3kk5MgaRjsWbSPHyrSBtQArCdMvJl5WaKAyIQPlYJQRX9cIa9+1bA0MX/Rt4YRZ+8xmfRhXJjAbMf1id0g+ggF3/AKukdHwZSl5jjet1nbLus5Hq3UOkYFEayzBXkBBsBQaFUQWY4YHtmiwqQnMzDghVttIUHe2YuRYrYXZrrVi8Z7h6SxmOQWpG/Wx7wQbB94wj4/wXLxZZmEZLLQQKxBkkPdRCb31ORf0k+GLxVoRN2sXMNGJFZUjKu6KrPqlNcuO6F6SQ3TdtFXRwy4x2oWJomlWaJFLaiykD5NqNKbYXe3nR8LFe4/wR+G5dJYQjaKZ3PdHNDaidNgFXbotX4DesavxNs/mYwUASM2gYj1htbOgNduuulshdPeNasPTP4WTmTtc68yd0nSNbEUbQsuskCmd2AAJI2UVQNmz7MeSGWMNNDLM7tcsiRyeslFk94b7EsK8F2IrDHjuS9LcZfWUVV5khABNklY1323Idt/yB54R5/JacxKGnzDsVc2uoCMyyRUAVYAVsT82vKt8zBN5EywAHo+ZI1atJjzDb3dkG/eaPmfPCxHgeR9cWZKx6YoQkM9posk6kWwdbFQCdtA2Bw7y/B/RjLmHmZ1USSFCOlsXO97n5t0NgvTe4swjwxxKZjDHoZpZQEJMrMGo6wwUFmc2FPSrHjZSOftQIpIQVl5ZV9RljdX7oBBW172/dI94wPFxQyZtJWWXQoYxxrGWJFaebt11F+o6DTvucAdqc3KzpCNGvlMwksi9VptS+GzMPAlau9isjWdzTmWNdMIQArLellYuNQCqbJrYbDT78GMTKNY+08ZYhY52YHvBYWJB6b+R/+2IeK8T1rH6udfXxEao2Xo42Hv8AL34EOWVVlRM46pBswRDqjsltyPaP9YAHY9TvgTMcPVoo2XNzSLz4ktmHWwpYWLLAG68wT4Xgkhpoc9l5Q0hy8jDcO/Jv2ett5CvOtsLuJ5nLyQuumjMjmMmJrZm8Qavdq3B615DDPhfC4KMLTc+iCqNVKFUAKFHdKqpFiiLIJ3rGmc7KQLGQI5JLbWAHIYG7pSSoUXv19+5rF4Xlpw/tRBpHLhk2FnREKTVXjYFE2LG1gjqMTy9s4gwBSa7NdweHuLX192KnwgmJGM0ThCjQVAQecUZkKsCthlVWbWGWxuQPFtPl8uI45Y8vOyAavkwCSh1DWZKc23jvek9fFvDBKVx9rcxBE8GXyzHlltMjkApGXZkuPr3V23IHdP049w/OZtdSwBogXZzCmXvSzDvC2fam7wFbe8YffEeVSeO4lWJomBu1CmKnvrtaGS/qDywN2cymrP8ArGElaysiDSDo0ovTatNDxutyR11LKKAynZ1lljeeTMsJKVmaOQtqoBe8Vq2AKbWfZq8WeXI5YABoMwQLoGKalu9RG1hmB3aydl8ABh3xzKxvlnR3ESke2SF0EHUr2dhpYA/ZhTxHjbHJxzBxEzUrVEZiJBYZdII7oZWurND7cOcorzPDcqFHKykusG65Ep17bodjWpdrPQgHG/DclAQzmB5Y2PqgMuwCrZ2pie9quz1u/oDiDtLlhEpeRFbQpcKCwViBaggUe8aH2+RoKLtDDHLMvfMZuRaQ1qBIlUHp1Aett3bzGDyvCfiGbWaN45MtmWUiq5ZB26MG1WCGAIPUEA9cQcN7QugMM0U7SoL1LHvIl0shFiiSKYDYMD4EYK7OcQ5iyapGdwQXsKFQsL5SadyF6am67b4zx/IF1WSMeuispv7XTVET5ONvcdJ8Bg9j7hZ+0v8A+kzl/oP4vhWnHzA7zDKZtYzvKGiAG39KO/sQBTeDADxG9oyuejmjV0sq62NjYHkfIg7EdbBxKVAVqH/32/7GLJJOwsurh2XN9QT/AMRsc3cR+Wk+u34nHRfwcH+bMr9U7f8AiNjnTiPy0n12/E49PJ/biceZpHTPwXJ/NGU+p/nbC3sdxrlZUouVzMvr5iTGi6bMz7WzqPd7sM/gsP8ANOU/R/52wB2E45l4cmySTxIy5iYFWkUHeZ6NE3vjhdb8uk9DTNdq9EbO+UzShRZtYx40B8p1JoADxOBuB58xQ75XNNIzGSUiNV1SMbb23BoeyL+aq414xxBZ50jimhCxI0xYupXXusSnr0Opz1oqhrCvM9oeU7j0l2USDTqlgXuDReoiIsNTlhtvpW/psI/l7TOP/wABnCfqxf8AVwvm4yZszFqyuaVYLcpoUnmOCiE09ABNZ3N2ymqGNoe3Gx1xRWVUjlzI+7Ak2TpI0qB0B3PXGYM84yTyq0fpMzcylZCVDMqgKHIBZYFFA/OG/liwjCTjWoaTks0QbvUkdftk/wC9sVLjUDMJS2WlhRyeWO6pGpSp+TbqVva978ReH0nHTESscZcGjqmnW7IF7FzpC9aFAm+nXA8nat+W9yZUFu6gWQFlLJsT3iDUhq9trOwG5IqEyPalAzyOkqqzAj5Ml+7Sg2wpQlHbqxPTYFl/pmgKgQZgAn2mUBQvUmwTZrYDz223xmHJcOQKqmEaQBvL1ArqA1WR7v14xmY8sTZzOUUXVJHGDX1tZPQ/RislWa04hxzm3EsErI4UXSgkl7dQC245QO/SxV+RGb4mcwrxrBJqBHMBED7EglGTnfOXbwO9jCnMZfL+kxIucCgI8mtXRShBRVAJsG9Td0joMRr2aylms8jkkkluWzE7nUWUqSffi6Vkq4pCvMZCgR4yNDhYbUt0jcl9Xe/Jtqpa8AZ+wvEuW8yBJZJJnMi1ylQoqgd3U4sgdQL2AO25wVnuFiJLSSOSOtwjbje7ALHfbqLry62gyebUQxSCQaw1u5Pfjck0QFomNgSCQGAsixZ0uswj7iHa8LK0cuWIKsKOtWHQ2WCsLZa2AJonqpF4CzEmV0VHC5KFXIaQaFTXuAvMKr5UBtsfDBeS4ukkTBYsqrqUSMXqFEszSnURS2XPiwN2WLAH3EcvKoRjLlY15q3oAA07gAkjcAVYPkNxtWZ4Ne4bxaCG5PQni0AgNqF7IpcESOKA1LV3sQdumHuc7RGNNcmXlVR11PAOvQfLdcR8PzESxXI8M8l/0fLJNnw6eFfYMVXMouZz7LM8ague8H7gVABY1GtbAAHyPT2cWM1aGeQ7VqnNQo6hpJGSTXCFGsq9Bmk0MymQGgSPpo4En496RlWhlhlMq2RIiqUsC9YcOF2Aq7rb3kYaJlMlzJomeERgo6aZQveZCrbqwJ9gE2dyQTgTjPAcmIw8EkIdCbHNFsCbJBLFtY6j9XlixMjJd8ayyFQulY1VSEARgtppkOq9rR27pFAMBQxbOz+RfLKT6PK7kUTqioAdBvLfXqep2xTU4zE0lLINLQhGLNQ31KwBfdjsGujtQ7tbWWLik7GOT+TnSAUDzbAE2XPesvo7tm6LfWxrGEsj592FPkZCPItA3u6GX34VRgc2RJcmWV2E0ankkqWAV+sm1uCdvyyD73jcfhC3zYiQOnMUWa6Wx8T54rnFc4k0kMjvFF3tPysZbdSSSyMQBahVo/Os70MZiELm4GtfRSwS3ZdcNKLa2I52ygl/ChbVW+IeIZ1CBGmRogiRUvLjVW7DQJLa0sbA9QfAYxmM5G+XSM5rLIUVFrmghtNWCSRalR7NdSL6b7jMRNmxOMxlTR9kSL1qhJYNl6JFEVVdCLwptD2jRNIiybKr1pIMSqzHdRqDadRBsC73Pjjdu0rkuPRx6sXJ66PuDzNWB08/DAjRxPIA2aiWOFhpS17yiRZkpi1BQwVNhfqyLGPZXLRR5aaP0uP1rszPdmnPeNM5UErt3Qo8aweCjyfEJIZXK5VzHmG1RrrjFSUTIBbVThdYBrcPV3g9uN5gE1kJeo/pYR+3X/hiPN5qN4mUZtHl1cxCWXuulMoAXYLtv40Wu7wbkO0UEyqyzR94AgB1sWBsd+oNj7MV+EU/B5ITw6H3FxXX+lfHO/EflpPrt+Jx0R8HKVkIvrydf0z4534j8tJ9dvxOPTyP24nLmaR0t8GB/mnKfo/87YqPZPLxywyqeHS5hkzEqtIJAoLGQmgGkXcKVvb9eLh8GA/mjJ/oz++2E/ZaYw8OzrLSsc3OE8tbOsafZrIxx9eL5b9Ii4BloNFjh7F5CzqgkiBEYYqoXVMGKgC9VUWZqNEYctkkPXhkh+loT+M2HeX4NEhjYKuuKPlK9bhBXdvrW2DPtxm04fNeMcLaNnYcO0iVkjj3jYqSasKHIDmyb3ACj3knZjIzER8vJyBlFPqihAc2LO0ooAA1Xnv54f8AFu/n8lHey82Zv7CCNT96TD4LhvEpFB+Js0WXVlFKDSDceVtq6jeU1YHmevu3IznDxzkUZBls8wxg5cWsW12D0Lul6j83bxxeAPfipdoiXmn0IzyRxxRx0hfQ0jMzPVEd1NBs+W253Jcq+EqZe/8A8p/82WP+fEqZFb/2WAPEn0f9ft4Fy8mbiZ40jOgnUHERKgu6ewmu9CLq7g3Js2BYGkiTPmQHFgMr6CuqiZljWQjUVUCOJ5BVaST44QlyeVU5qUjJaQkSIU9SO8zMxbZtO6hAN723A2s2SD/9uB898uPD3thdlMzmizyIrEu6iUaFBQhI9SgNWygFBd+0Gs+LTgL5oyEZjVpMYI7qgKx2Yal3NEHw6EdMVJdPyUoScOVCxoajlRqPkLl3+gYVZDhQkhREikSXlqSV06CwVGPjpU94HTY69Njhl2pSfMQSNymi9GuRQ5WpHRhRGlj3BGGY3Rtl/JONMnl83DGFihcI06u7XHq5ZEYaltt2IcnYHe7B6QLeMdncwh1RZaVqHQyRvuP7dsG/J0+Y8RhNmeNRaIklysaTCaPxjGtBILvVQBZdiGodTdYumTnzUTJzWkkLKWWO4rDAnUrN3QEVTGNibYk3uFxjtDFHMkJYLrMkastq3dZ1Dq1WpoWL338cRJnzyxuVkyiLqAMankpQqiNRfQxvcUR1HmMIuDZQDMgSxa2QtzEBTcldvnhaBIPlXTYDDTPdmyIy8D64Tvp0EgbEXoBBHdN2pG3hWFeVnh5hXNt3RsAqVVjqSe+oDX3RqH2CsU8JjNEDON6hgrsg0KRq0s7KFUhtO4oGze5I6XgpMp/K3g5UjKe6F56BgXSwNavZI2rqa62cE5Xhkazr6DJGXaFwJJGMneDx7gDodDmqAGk9CMajL5qN3kOWV3jUvqkcjvBgBpK3rY7sB9A7poYsrDfiPDpMlGsnIPJDAMZ+VLQO27K4c7+6/f5gsVlRQqQLRIUiIEmnOkh9W4sFdrUhTd70/Xik2YJtJNDRnmwoytr6kaD7SAlQn9snYiwtg4QziSoJBIshZkRqCCo3UV0DMLqt+6p3PVA7hnDjNGGhBOlishOgiwLOk6k8/eL+jcHN5gmLQY0EkDljsoZzGGOltVCrBHRtYojyLObIZnSzS5qWCNQO9K5ANkir62augehG94BHAcvpKtxBSDQAjIYg+febywJLmuGTJHqddQNEcqOEnbr7NjckbmhQHvx5eDyKvMlVdC6SR6telWposdzW1X1AG+N+F9kUky6vHKBS6SooAOOqsUANhrBsav2Yc8P4AXiqSa91KCKtKFSAGuu8dujCrJ2vfBk4BnJKcxG/osKq6ldDFQWIog+xakDUKI31e7BknCV3/kUO/Tvp+zuYV8W4TFAUjEr6mKjdlvSzFGa/aJ0sdvEgb7YIkysUMr1zJDCAxUsiogdbFCtWmh16d2hqNjBSLbIMOmTi/vAPwjOAuFcPKPJF6Nl7DBwC/RXJIA9TuAwYeFAAYeZbi6GNHk0xFhelnHTeiLqweo2B36A9Ac5xCJczHKHUjS6OAQT0Rxt1JBFV5uPPAWvYkVlE6fKy9N/6eTpjmviPy0n12/E46S7E7ZNN79bLZH6eTHNvEflpPrt+Jx6uR+3E48zSOmPgw/2RlP0Z/fbFXyWan5YhTL61PEZG1c1VErRzSSGMCiVA0AliK7teIxZvgy/2RlP0Z/fbAnZpgZ0A3Cy56T7fSFQfsdscbrflv0h2uczVf6rH/wDMH/o4hXO5wk/yWEb7fylt/wBUH44eyEYDTOxmyJEIUWSGBoDxO+w9+MNKu/FZVzjyPHl4zHAAQ+YIARmLFtXK8woI2rbc+D9M3mjREEBBF2Mw2/8Awd9vHAfCsrHLnM8XjV6eOMalB7vIjJXcdLN1iyKu2GiKu3G86koSTLZf1mopUzignUseW21FdyF3NV0JE4fxuRHzEjpCQ8oAIldh3YIuhWE6lF2WoePleLJneFh5BIWkBVSoCkaQGI1WCpu6U7308rBr/C+z6TpIDrCxZiZEojcACPVZUmwAQK6YfC8mvxlmSDpy8DEbf6y258r5HheNcnHPHqK5PLoXOpgMw25N2TUFdST9p88ey/Y/Lo6uEIKvrFUNwWIugCRqa+vgo6CsPVYbX4mh7z5fqBP2HAld4FLPy5GEcRLzysblYURIUoVEbA01e2wuvAHyZnNdRDl/79/+hjbs6v8AJYjXtLqP0uSx/acMHO3TFUqvaPO5k5ScSZeJUMThmXMFtIKkE6TEL69MMPS84L05aCh55hv8IMR9rZLyU4q7Wv1kA/q3/Vh2w92Iqlxzh0+ZFSZZB3XQlM2QSj1qQ3BRBoHzBAIIwr4pwJqUmBE1ZhSQJywJkOgChCAAA2x30gsaJOH0nGWWadmL8iJVoCI27sSG0sR3gDpG3iTvQwtk4jI0cQp2YzqzMV1BWRo2CKorSCCSuo2VS+rYYLhl+yTFRqijO3QZhlBs2bqEbGzsK2JHjjGV7Oyo7ucrA+rajO21E+LQlrsmqI6t53gibj0ok5nLzHKBGlNOnUxtaYsCSS9aVWuo3PTBi9ppj0ykh2vT3tVatIvu1Zpj1NUBZuxeQqPEeF5jLZiOQKiMysEOrm2BpLAgKhBAHtAdP2Mctx+XMRspysMxU9+My0aDWrUyaSLF2GPTz2w7bPLNPkyrIx9Zq0NqA1Rt0PiLRhe10cK+1HAondmMqVd8sx6tOwGxXcX1+3BZPUl/COGTo2u0LA2XilUx97c6tVsAQboA7HbA8uazUTTOCXVtDM6OGUiiqsWRVbou5AqgfpxpHw2KPuiwSNx7Nhhv3AbIrqDd3gvIRMTJGWCjuEByF5YEkmq1II1dSARQ1A4zTHouGzvFGUy6x6mo96tt++VMepRe93e/s74X52YLmzCMvqF0QhZlLsm/eEYN+J8jv4GnWU5q5fX6aAkPXuKdttIY2WIrYfOOx8cEZbh7DfMSScs7q0kgUqSGBBC7C1ZhQO22y1izucK/wAZyJDo0UjFTrlChiD3hRBBHjvW3jeDuIcUkRI8vPlcoiltaIrtsUIN6UAANtdXuLsdcQZnhSrmm0DLgBqAmO1LEj1d37TLQ39lyegxYMzw6CSOUcxUfMaSzB9ff+bQNWNQ8hq3+x6hgGeH+lpLmNMZl0EEXKCpUd0BdWkeY2o2ffid59ahljSRpyvdWSS+6BLRugiKWsgEC2GxJAIfOzGVlVTy60sQQGqXwsgG7TUSUJo2N/EFcJ7MasorRylTJDofa1LErcmn8o6ArLdECtuuEIBkY2S6yqrIuqjK7ChvQIJXY3ZUnx8zfkyySDu8o8t0LaVcqbbRTF2ph7VqPIbggYIzPBhFNGTMgpdEauuzFi5difZ1FmJBqhuKN4mgmijywjSVpL1aGIstobUSSqgVqPtHY31OK+xbdjD/JQOlTSjYUNpn28dsc3cR+Wk+u34nHR3Yph6Psf6ab/wCu+OceI/LSfXb8Tj0cj9uJy5mkdMfBj/sfKfoz++2KrwjiOZhmnaGATMs2ZCqSVGgzgu+onSAHUDx6npRxZ/gyP80ZT9Gf33wj4VDJKaDKhaXOLFsaJWYudX0sbryjH5Rxx9a36QxznaDOsAoyIlRwQzBXoA+NEMGFG+huq8cIzDKjiP4smmUxckurMgVC4c93lqL19+wLwycEzKPSZJyrKyqiswYq2xLaySAOrEHfzrdrlu2ICx84KrO+hyrgCPukhmDkMAR5X08Nhg00RTwzjGYglmSHJO6PINTAsOSVijjCkcti1IqtdH2vO8Npe0uaNJ6BI6kUzBmWgRvsY1N+8V12wXwPNRiXMDmL6zMWm472qGI0vn0PTyPlhwc7GNdyJ6sW/eHdsbat9r9+C04UUZWY2vomZClGTWXViEJsKQyajW1bnwB1AsC04LxDNIGRMoSnMcljIAQzMWK6CL2J0/Zi0rRF2enjt+OAOz60swJs+kSn9chYfsIxZysAm4pmiQsmVCo5KauYD1BrugHqPPphXLwSao1dJtMfRhmELAePzbF2QSDZG1gAYtOe4cJgBzHQo2oFSoIOkgXqDDo3l5YCl7Pqd2d2NVZIJPdoi68dz5WfLbFlF/C+J5pIY1XLWqooVtd6gBsaA2sUftxHmZ5mm5ghlV07vccsDsNypUqNvcDTefSwxZaowgJWhpB2JAGwO4IuqO4+zC3NcCqJhG0jMQSAzimZgAWY1v4kg2NzQ6YsrBDmsoy5dry5U6WQEsGoMwLPar1bxPhYHng8do84AxbLxiidtf0ULHibH6x54J4vwOJIHc6mIHTUQNyg2F1WwwZ/ovCLoyDpZEjb0SQTZO/v+jCFel4nmpiC8AhdCSujMIOmmtRNqNWodVPUeeBGaaMRzGBi6yKq+uV0YtIBpXfujWa07i1BO+4tidlcsARpJ1VduxPUHqTqG6joR08axpxWBYYcvHHsqzwIoO+3NQdWvw8euKUlY4pm3UNJkDzVsxrasAel6te3dsWBe/04XyQ5p1mJyBDSadUWtdLlWDB7WQUbu+t144vdC+v/AH/7Y1oYMrD5xxPNTrGqvl1gf2uWrDoE5YGrmUAE2qh4dcDGdgkLNArFxYRmMaVW5JJpvAb7dO7v3m/bTK8vMh1B9ZG5BBqnVQp33AtSu1eB2PTGuWmy5ihVF5xMWlWUiOMaGTUe8y6RzCt0C29UemK1SBsyHjWPRl4grPzNyoC0NZC3tW190D2R7sQwu7y+qgGY0jvWwULrs3YfvWCRRHTbbfDXNZpuf3ZoqsKt6W02KZShA8VY2XBrb+qYQzrJI3pKGOo+bJQBosxCIFG1g116Ne9YxGq24hlM0Y+THlEMb+2dQQ2KKkHnFrsCjtRHTC/PvmJGVRCZaYxsWcqQ+kl1C84g+r3vYG/PDKSP1YZMyO4VeNCwVgCQxUgkdQwFHwathQxA7RLLG5osUduXGdV6hpWABe7XnezHfc4YifK5eWSR+XlVkiYqWJOnTqUMAipOFrQQet09HYVgySOZXJfKRCIV3zuTQv2OeReray3lvsMMeG59oXl5wjUsNRUH54ESrGNgD3KG3kKvcmSWAhYJJpXZJCBKh2UalLCwOiggA+dm9tsVqwVZ1szmcxokiRQpKKykBxqC1SmYITqAuiw8+tGPgXaHNIoRQPR11UWQBzZLUfWqvU3Y2oirxcUGWSQtcfMB1EswLDYWxJ3A0gDyoDyxTcjok5dkiMQpr0sAXl1KoUX4HUEvxIq9jinELBWV4/PPJU0MTFL5Yjt92Ug6tUip7BNiz44FXPShZUmhVGANCNj3dQJag7EC72KjoasDoyzPGssII3jCq9XGq0AhfYsdPcoAk7nf34F41xOH0YLFKC4IYEAsXN0QCTYJ9xuvccOfZYMfg/gJy+pupmlJ9x5rbbbY574j8tJ9dvxOOiuwOZVsrqW6aaUi+u8rGuuOdeI/LSfXb8Tj08j9uJy5mkdJ/Bo380ZT9Gf32xTZYp483mZVKokOYkZH3ALO7Wjd7x6UBW63QOLl8Gv+yMp+jP77YQZziDfyuMAgrm3kBC6/Y0uD1qu5XRt2Arffj/6rfpGZeMvMDqiCsxGya9QJ2BChwdRLV08fHGme4e0RCMEQKL0KoeiQa7osaqB8RYJ7w2OD+HyIrCeOGVlCsVdyK1MR6wgDUS11d7BTtg/sjw9ZebLPHrd2G8iDcVY2N76r2+aABtuAEv7Ml5ySjRq8bLIwDAi9Dxg0qtXcvbbqKNVhrD2fzHeuVQS5c6WZRbb2Bo62A1j5xY9ScE8egMckXJLRlwYxykU76kIsFSKC626eBxFkOKzlluOdworvRhLLSEa2IXoqCwFUeN2SKk9/o5Ne8oPlckjefWwL6/sGM8LSdJJ40aC1dS2oOSS0Sm9iPLp7vLYFji2bs/yUUDWzEk7Dw0jxPXoa296bL8amWdpNAMkiqrxBHsBdVHULFgtpqiTY2FYker6Z55bz9mT/AJvLEkfpfVvRv+IPxJwdJm9BRSCWckKAL6bknwAA6n3iuoGEvFuKSxO+hwRRUDSCEbSCtmrJChmIJrdB44ExkPSOWAjQd0so162PccruQ2/Q+GCic2KoZb32ZBv9mF+Wy6c8xBFLqzPzWHeNFGUawLvvbkEmhXjsRwfPPJLvrBCMHDHZiH0hlHQbh700N1BxYSPjTZoZeRm9HAVCzVzCe6L2Ow8PL9WJefmXLCObKMVNMNLkr7jUt9cHcfjZstKAdI5bWaJ2CnYgAki+oAsiwNzhJngjTxxxJGskTRMjRim0szGRTpGymJTY3vUviRhSefOZyMqGfLMW9lUhlLNXuMoAA2tiQBtZ3GA89mZ5UiYtDtmY10mN0KuHGx9aw2q9uoqjveJjxwplZM2WRpHQBFQEhKUvoYqWAO5JZio2S9PTBefyKxxQBSWHpUTlidRZnlFuT43qvbbpW2INymd+acoNvFZf8G3xgDO3ucp9ASXff6+Hg3H+GK8nFDMsknP5MayvEmkJbGNtBLa1ayzA0qgbV1JwEv41l8w7Kr8gvodo9AkWgpTV1Y9RSj6cVnI5Ocu0ZRSNLSeLmUCqi1FhpAY6gBQs2elYuMvHIGzobnJUcLKaN00kkdDrdnTiqZ6YekJIhjdVmDRknTa6tJpgemrp5gURRxecLKc5CSOIE5RJGatfqyNyGDNSynpv7zqG3kw4XDK7TXDGhDfPD22pSdVa+6Tfma8CMFlsypC7apS62WuqJ0sigUAF3N73QJJ6xcIEnrufoVCK5akkllRRJRvUQrAr53vt44z4awVZWHTpkKRl5FrlGFu5XzaLKbB7tkmyfHat8vxdombRR8dPo5J9k0obmhiAo6GyoobAgYZZfOubOWlBUd3ROdrItdEigk+OxLDfwqsa5nN5lIlSZ44lYaTJraSRtrpQEVQx6C/GqG4GLKJiXlm1MoK22vuEBWfY6u+KVVXoWoaa3xPHxRvRwspURkdzVGzs6qPbLGYEHbz1WMOOzskSZfukoqe2GFEMd9R87BFEbVX2O4c2rOyB1LpWtQwJW+lgGxdHrgtMikx5CN1ZdCgIhkbXl7vTQK20rb2aqjW+Icq4j5xuPSOVE0ZiDgspda08wd7u7gEgnSRZvF041IeUUHz3SMe/UwBr+zqP2YV5rhqxuipl9cWli47hBb5ouRv60hNflb3ZBZRgBmdQaccyEmFQXC5azRBNUZaOw+y/DfGkk0pGkla7oIMS9HGr5kh9kAkgdSNjvgyaAhZgkAF92L1Y8QCz2ATXMJO4FlRtvhfxnN8sQ6UEcsgJexuCqaPmmie9t12H6qFJ8H0JXLdTQlf3fOvod/G/tx8C4h8tJ9dvxOOh+wSgZcrvQnkG+/R/MAY544j8tJ9dvxOPXyNeJx5ukdLfBkv80ZT9Gf32wsj4g4mzcYzGVjUZh6WUEtuEJJ9YorcjDX4Mz/M+U/Rn99sBcF4XFM+baSJGb0uVSSL2Gmuvux5+LWtzSFaIJY0WTOZUcs6KIfcKdI3E4BBABBq6Ox3NyRwcnS2VzWV67okhUfYJJiu19ARt4HDrL8EgjzJjMMemVNSDSK1IArKBXihU/Y+GR7LZUj/V4a/Rr/DB1HCt5vtJME9a0SNE4KMEMgPVdQKSAMNDNtQ8tiMM8txicgfy3IkHx5bD9nPwzPZ/LgECGMAggkKARfl5YqsPZ9yiuihyq8uSMuV9ZGxViu2nvVdWB088OYMLGOIzdTncoB+iP/XwHxLi8kbJIuYy7kgoKUhe8VI1etPkTdjoR42PQSiMBJ8mNPzSFVia+0g7b9Qa8MHcSyMKQGaONF0VLaqBaqbYbV1TViQDOcWLOFaSF9J7rhSpGoC6Im1DyO/7ASNhxT1VIsZGrTpMQ2JAtj61ievWjZv6TY/i2EizGh95UHb7cLc5wk6vVJsAejlASWACgKRQVQ17C7G5N4kWZDNSF2FwxdGAeMgGwV7neUgUosVvY88TGBwyMs2WVo9lCqyjfqhGsjSdj0uxd48r65RcEZ9pALsWKYnrVruD5+eCl4eXif1Eccm+gFR08CSLonf6NuuJBJMzmH1CR8qoANe0xNitgJPIkWa+jA3C+NuIYw2cy6ARqNLwvqGw6nmgX4XQ+jBkuQbXSZaEts1SW+kePeJqy1ADYDvNvgDJ8Id49svlmId15hjU7K9E0TftBwB7hdeKh8XGLH+uZYg9fUsOt3/TVhFmvUxKkWdhMRmQhApqEXZZSZNQQN3qva9iuHGW7PsZEMmXywjIGulog6O8BvXt/wDlxjj3AsvGcvohRS2aiB28LJIPu2xBJFxp+vpmTI/RuP287CvMJCzOfScgDJvJs41nb2gJwCSQLNWaF3i2jhcNfJp90YAzMcJflx5cSsukvWlQgY7Xq3J6mgDsL8gTKwquWjgM8imXJELoKHlkqWIcsQOb1Fizq+wVuq4hkElkZGkgiL6gzqtLsCT87cNvV/rxaeGTwHM5hDAO/KiAaFraM6mbwFFXsHetPmBgbtFw9ImWWFotDHvKSGXVv0UdQw1AgVRFjxxrKwizE6SRtH6ZlhqAUlVokA3pJEp7p6EeROE2RysbMryZmFSpYDU3MeiXDLqBBAOo7g2eu17Ex5NXgaXQgLDUujcRqhGob0O8wsEgnv0RQ3NyL5WIMZWjJBA2DMFpRexJG76jYoeHzcc9Gg88GWu/Scv7gVegKqgqzAVW3Tfx8cScX4jzIGi9IglV100sRBB2C7c00B5gGqFjfHuITRsyclRROwQFT7NkunKJNLW17A2V8oMpnY+ekcwhCFiwbumgoI5ZNA0W0tTAVRB2rGSY57OsClTRvGbDqsLCgACpNyEnddPUe17xSv0so2uN0WmJchWBci2USd+2t92OwBarIvB+c4VEuaUNKOXpaS20HSVaO0Y7WpR9td1sRe2JZ+ElCrUgGpjagEEOajjHib7o2Xw8bOKVYANx2ZmTU+ujqQFVFsQV3C9Ni3jQrxOCTxaZjRcLvXsqa2tfDcEijvtt4nGMvE8xblwRDmABXoMo0E2Ra1vuL3skeC42myet1j0ooFBuWta3qmXVp2CnyO58aGHGVoE+O5g9hiFei3cDENQBICivIEXvV9SRgXMZ1pWLapLFC2jC+zdWAPyi23lV3YCmPnVjSRVRZDrKoxjBroNVv/W1UNh3TZ2NZRVRol5IIAWyBG2q9iSetA10A392K2RQd2HIGXYAmhPILPU9+rP2Y564h8tJ9dvxOOi+zKALKFoAZqUDyHfv9nuxzpxD5aT67ficer/n1rlzdI6V+DM/zRlP0Z/fbCvh+uP0yRcykMfpku3KD2dQHXUCbO1Vd/qw1+DJf5nynvjP77YG7MxiQTk9Uz85H02R+DHHDi1rc9EGZ4iGRdWdjEqnXEWhMZ1AVQDHcEEqdjs30YY5HnzxrJHnjpcWByI+nip94Ox94OIs1k53OZYKynQscOmSiwDljJYI0+1Wm72PXbCluEyRzwM60L2XUpJkvUfWE7M4TmEHYkyLq72ArGvDs14Z0Hz9Qm/6jgWCOaPMtHz19cplB5QostK4AD7HTobrv3vLGuQ4dNFzDGiLrNJVKI0DvpJUbMQjAjoSQFP5WJZOHyplUpQZcu2qOmvUASN73sxEqRZsnr44CMl4a8oCvMCFa9o60nzsPYNE+PjhVwsyIxid+WttqBUEUTQfvbaWA8PP3by5XhLOquHVg0pkEgvvxyREElaq7ogGx0PhWJ+J8Gb1XJqlDBlZm3D6Tdm7Nr49bPlilwsJ+EZKZo9IzboYmMZURxmimw9pSaK012euGC8Km8c5Kf7EP/Twi4bxkZeV1lDgEDUdJYhkAGo6bJUoR3wK7v04s2T4pFKDobVXXYg/qNbe/p1xpkm4pw6VGif0lyBKFFxxd3XaWKQDqwFEeOMcQy00K6mzWYZfErFB3R5kFLO/gLPuwz45lubl5EX2tNpv89e8n/nAwPmsv6TFHLG2l9IeI2SoJAI1JdMPA7WPAg4kH5jLs2amurowoDRYKNuX1LbV13wsGYdW5azSC5ypUImo6n1M+8ZUVqLEeQPTDvIyJOys6aJorDIT7BYC/pBAtW8R9tQZjhweaegBIvLeN/ySR+ojVHuPEX54klXhc3hnZx/Yy/8A0cLON5CVBCWzcjfyiIDVHCKLNWoaYxuL8dvccN8nxVWGmQcmUdUcj9ano6nwI+0A7YE7WC4oCP8Ae4L9w5g/DDNVUoyGZ2/lhrxuGOz9oAH7MRDsy3OMpzD6yACQqqGr2dQWg1eFg4cqTWIs5mTHE7kUERm+6Cf8MGUoXC+GRupmcsymV9Uh018o4UaSLdmNHcV6y7rYE8RySxWsRZ1VrfSqoAWJobCr1AN1qgCAdqbcB7Nxnh8KSA+sijMgsjUdKmyLq7oE1uBRwPx+ODKRrBEApZuYbc2AtAsbNnwAHTY+WHIV9VAEGqT/AFhiy2VIVQ62KZSaKkEkEA9SK6ueGZIzQpIshAYbDlwHboDtGB08PD9eBOE5xFkRHYIEEkw1UAA9Kt7kDZ3Ne9R7VjBM+YmkPthYZCRpj0mRe9Q7wawTRsjUVsgURqHOtxDnMygnEBzLo7dW0IgAIDFQ4jHfYAGtQNEHrQMPD8uXlkjefvqSFYRodarpJtpIyrMCVBok7WbFVBkpUieVGHMSNiVDgO+voRbb/N677Cr2AwSkckcUIfR6umIZeY08rEl+WEJYUWaiATvuKuylFPwUwzIOZJIuk6UAjUkh0ITUVHd1KvjY2r3wz54hZHLyRuKaRJNDEt7KiggJX2TYFAeG2Cc36TLypUeGVAdaAIeYBYOkpq7xBAuqO3TwxDnOJqJo5Dl1QorODp2MjfOtaZlAtq2JPWqssgtbyISipziygKTypBVbEDuIG1Ei+uwrbvbGZThxjiJ580YPtAle6PL1kdivPpfn1xHlstIpjmBRzr1AOCNWuyWGktR1NqUV0HhiTtFFIxQh1UWKWtiwslib2VV71+Gm9yBi4r6QyetK14OkkmlHYIorYJu+mqUaNNLGd9vnCuhwUnBVVtYkkB8wIxf6k/73x5OHsxEkUqsAGWyD85gSdx7Tbkn3ihQ39k8nKpZpZA+2wACi97Y+d7fRWMWtQZ2QUCGUXqrMy7nqe/1J88c8cQ+Wk+u34nHQ/ZNqSWzv6TKP+Kdsc8cQ+Wk+u34nHt/59a8/N0jpX4NG/mfKfoj+++EPCJpUlzIWblRyZ6VQzRhwslqQCSwoPdD+sK+cMO/g4AHB8p74/wDO2Iey3C0aPPRSqGR85NYN0QdJr/vpjjda3PQSMlnAd86v/wAsv+L4EzEbtN6NLmXkNB2qKJNKgkq4Nh7DLdoGo6b64Iy+YkyziHMMWjY6YJ28fKKU+D+Abo/1tizHDUaUSuCXApSWJC2KOlSdKkjYkDfHO3DeqvcP7QTOrqzTB4lLPUUI206lJDGwSu+mtjteD8ln3fln0iT1mrSDDF832iSoIoed0fC8Z4n2WVtTw2spJJOtwJLADRvR6MoAsVWlT82sacL4dl5kNI6lSytGZHBjL1rTSGoA14bEbjY4cwYR5GZgyLDmTypS/LZY4yAykl1o/NPtLXmfdjY8SkUsHnlJWRUvlwAEuARW5A2K9a3YCrNYP4h2YglRhootZ1Ak0xrvUTXgBVbgAYHyOVikJ1xKJY274ro1CpFvqGABU+6tipGM2mJeI5WZktJmZ0OpAVTcj5thRWpSV8t98Kcvlphpky4Z4mA0srKjAGiVI2Aoiq8KrFovAXDm5eYeI+zJcsfuO3NT71P/AG28sHDabC6Dicmsq0k6lSFb5FtJoGz3LOxBsHphhwzKS3JEMyy6GBXuRkaZBqBFr+VrFdNtsScV4MJDrXuSDbWANxvs1+0u914eGFfC89y51d2oaTGy0bHV1FAWabUAa3DGumOkuWLMHU3AHZw5zLhwO6wSMMB5WF3HuNjA7cNmEyqc29shOoJGCdBWl3Uj55NgDrh3lc4kg1I1j8PcQdwfcaOBeKkLJA/lJoP0SKV/f04khm4XIdvSZK8mjhb8Y8LOLcKkCxKcw2lp0AAjiXS1khhpSrB33BF9bxaGPvwl7QyUMv43mYh/5r/wxRBJYyr8v07NNJpsqiRMQN6ZgsB0g1tdWQavC/jGVZ8rMBnppLqIxlYV3kITQwESut6hfQ1iwJw8xyTSxkEyAMUYCtaqFBDbEAgDY3v0IvCtJndoUeMIXmVyhXSToDSaydbX30UHYEWBhgHycIluxnplUeGiCgB7zD0AxT4sk02aBkndi7MVfSurlxXpAOjStnT4USSfHFz4/ngsege0+2x3qxZ236bfbiqrNKizugtmOlXZ9jt3NIoBvWtsaPWrNYM4hx5ZykUSHcu5kkKxA6TsjCMHdaHeLEUAKJxFw7KwsycppAXt1vkHQBXe2B/LGw33uvHBqZCaOhHHa8tVOuQOVIB6BtutHrV+Bvb0PHokUBULMFA1Ad3UfaF+13T1GnfoMY+GkLdn42l5YZq0l5G7o63pFhastqaz5H8o4EJgQXBmpGIbcRlKIPXvFdIBJBLCzsQN7xmHJSt3GeTvEOwY/NJ095idQAQdDYOjxwdHmI4opZY42YxsVUuwtiDpAWrCksaG17jwOHQal2byzyR6md9AIKqT7Um4FAKuq2Nbihd3tsRJ2fflBRIQ2inN+0a9kdNK3X0gC8SScYUzgubWPUBV/KdC29HZdQGw+efLDPL8XiaQIrEsbA7pHQWT7htseljGbxcXo1JFd4ZkGlIlaVkSNSCBIwZCBTofBaI39yitjeJzwpp6cu6J8wM8hYqSAdQJoautfUsCjbCXhcWYlMgFINiVYgykURqqgVXaru/CgO8dGFQUCftJby/KJOC1Qly/BpaAMhjUddDNvtdDoBuTZIPh4k1qciXk5Mc09ijK3MPqwei7UNbeA8B3j4Am5viBkYxwkWPlJT7MQ/Bn8l8Ni3kT8llkhQJGNhuSdyxO5Zj4sTuScam9VIuyK0kqgkhMzKouzQDbCzd0Dj4Hn/lZPrt+Jx9/7IONM48fS5v3hj4DxD5aT67ficezka1w5ukdHfBu/wDNGU90Z/fbAfBsjO82cMWY5K+lyUvKR9yqEtZo7nwwV8G7fzTlf0Z/fbG/ZJ7fO/8A8yQdfJUxwuvE6TSJZeA5trSTPB1YbqcrEQQfA2a+zAo4dmsoBrzU0sAFakjjLxDfcqyuzpVbg6l8iOln5/TEwlxjLWCaDJmRA8eelZWFhlEBB94PKrAWd7LyBjMuckEoXTqYRoGAN6WKINr6Eg6b2HUE7M8DqQzQMIpD7Q3KS/XUeP8AXHe87G2PZvji6WinBy7Mta2oxmxVrIe79jhT7sU9gV8OXmqQc7mI2WtSGSK1vob0UynwYbH6bGNs7wzSTImbkeRCEILxgmyDyrCCm8VDXuem5OC5uy6PyiZZAYQvKZdIoqNm9kg3tYNg0OmAG4aIwseZYhRYEoVQjqxHdfb1bEgd4+ZAbehJsZ4ypPpc4ArVdDTZ8fV7UbBvp0wPmYU2PpcutDqXUw9rdQfYv8pfvdawbnOzWjU6F2BvXFY7ync6bFar8GsEd2wKrbLcKR0PLkcK6cuhpGkAt3aK2GGogg7j9WM6NMwOrhCM3PcpIUak6gEkUE8P1dPPHs9wdijnmyswUlQSvUbgWFB3+nxwPxDhHLYS25VSpcitSaQAJBS0QK7wIO246UbCo2Hjtd+fv22xXdQi4dwWRgJopl7wBFWLUjoWG/X3GsEZrgmY5Ts2YY6e8E1EqQDfVgSGAG1DrXXHuF5jkySZc7DeSP6jGyB9VyRXkRhuZ78un68a6mcEmUzqNayyTqfE81tgTsSAdr8+lb9MS8b4cI0iqec6p41BMmrTqaiw22NE0cbZbJ8yEKKDwsUBPiqmgCeu8ek39GBueSscbC9M6EVsRpkFqenTqK8CMaZN4uzddczmz/4x/wABhHxbhyrO5Es3q4hbF2JJckKhZQSqgAsSPOzi1HNKoJJAA62aqsVHM8RkOpoR3pmLWovUB3UvUNgEAJO1WcUqwUcQiqMsZJr0my0hYeYr1h7tfk2Ou5wU75dpkAmkVIwWYNM61p7sahSdiT3hXgoI6iyIezxEgkmm1KlMFApbHzmuzQ6hRQFYWngjnRLFCKmJZgCFMYO6HSRW6VYHjjNsrUliZ5JDMVSWYKSNJMkl1QsnW9AX5qNsMMlwYcyhI5CbEhiO/wBQFN6rW7Ju7IG1HCjO5ugkbKFcHVegqDakAuBTCutAEMRW3gUdHQ5p1UGwACvnYNiiLrw6gnxxm5Pg3z8cUSu7M5NC/WHUbIABJPiaG+Euaz8BRQC2gnUPWM1ID10EhQzdaruiz12x5ngQGOK2Zm3MmsopKkF21UD3TVeNgbAk4PTKwxFNKl3UllC7s7N1dqpbLb6moAnasGhL48qx11E6C/aeRlVANiLDCwKu/G+u2Cspwdpe85dUIojVJZJHUaj3R9NlvIDBxyzEiXMlQF3Ed91TezMTWph5kUPAXviRc7JNfITr1d7VB9Hzm+wV78GThDLwyGFSS7qPaYmaRR9JpgP8MLRkDPRiMiQ9TI0kmp7raNS3T+u32A9cOl7PLqDzMZnFEatkU+ap0v3mz78GN77xtkl/0Ug0afWUB7PNko/2dVdfxwuHZbLg3pcEE/0j/r9qz1xaHkAFYWZhrOx6/wDfhizVgo7GgIs6AUFzLqBZ2A0jqf13/HHwvP8Aysn12/E4+4dmSR6R781J/lx8Ozvyj/WP449fI1rhzNI6I+DckcLyvlyz++2NvibORSTmCaBEllMgV4ncgsFu2DDqRdVjnZM7IBQdwB4BiMZPEJfzj/eP8cV5Fzbld2Y0dDnK8S/3jLf3D/8APgmGLPUNWYy9+7Lvv/xRjm/4wl/OP94/xx74wl/OP94/xxfj3f6Pdm326YbJ5wivS1Un8nLD9mqQ4gl4XnzY9NjIo7HKjf3Eat9vDHN/xjL+df7x/jjHxjL+df7x/ji/Hu/0u7NnQmW7K5xG9VnFjF3pSAhbPXua9I/Vg5+D587HOR0R/uy7+d224xzd8ZS/nX+8f4498Yy/nX+8f44uxd/odybOist2azsYIXPKFuwvIBC+4AsaHuG2JU4BnQdXpi6qo1llAPlY1b1+G2OcPjGX86/3j/HGPjGX86/3j/HF+Pd/o92bOl14dnf98Hv/AJMv+LYhXgOZCqFzjqB4CFK63QvoPcNh0FY5u+MZfzj/AHj/ABx74xl/Ov8AeP8AHF+Pd/pd2bOkJuzuYam9KOtb0tyVFA9QQDve36sZHAs2Pazn/AHn9Yf+2ObvjGX84/3j/HGfjGX86/3j/HF2Lv8AQ7k2dHxcFzIJ/lbC+tRAX0q+9XQV9GJfiObYtmCSPHlC/Pzrr7sc1fGEv5x/vH+OPfGMv5x/vH+OLsXf6XcmzpbNcAkkUq+Ycg1toXwwAeyEqXozcwvxEaAgeV1093uxzx8Yy/nH+8f4498Yy/nH+8f44uxd/pdybPvs/Zuc7HPTMPENGpB+kbA/QdvdgyLgWZ6+mzV5cqL/AJTjnY8Qk/OP94/xx74wl/OP94/xwfj3f6Pdmzopey8hYucxKxP5SxGiOhopQrrtWMZjsezD/WZV3skJF18Tsgo+/rjnb4wk/OP94/xx74xl/OP94/xxfj3f6XdmzoFewAC6fSZ61auiXdVudFt9p8vLBOU7HvGCFzmZF+QjH+Tf7cc6/GEv5x/vH+OPfGMv5x/vH+OHsXf6HcmzpKPssgkWV5sxIy9NbAj7FCgD7KxrkIZczHrlkmgazSxsybUKJDgkG72xzf8AGEv5x/vH+OMLnZB0dx/aOLsXdd2bOkJ+zm++azh93OofsXAM3ZtQb9Jzn0c9vP6L/bjn30+T84/3j/HHvTpPzj/eOD8e7nuzZ97+Ik/PZnbp6+T+OB8z2aiY3zsyev8ATP8AhePhnpsn5x/vHHvTpPzj/eOHsXdd2bPvnCuFCJdCByNRa21MSWO9k9fHrj4FnR6x/rH8cbfGEn5x/vH+OIsdeXy+jOaxx8f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algn="r"/>
            <a:r>
              <a:rPr lang="en-US" altLang="en-US" smtClean="0"/>
              <a:t>Revolution &amp;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Economic</a:t>
            </a:r>
            <a:r>
              <a:rPr lang="en-US" dirty="0" smtClean="0"/>
              <a:t> changes = Societal changes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Towns and cities grow </a:t>
            </a:r>
            <a:r>
              <a:rPr lang="en-US" u="sng" dirty="0" smtClean="0"/>
              <a:t>rapidly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Merchants rise to control great </a:t>
            </a:r>
            <a:r>
              <a:rPr lang="en-US" u="sng" dirty="0" smtClean="0"/>
              <a:t>amounts</a:t>
            </a:r>
            <a:r>
              <a:rPr lang="en-US" dirty="0" smtClean="0"/>
              <a:t> of wealth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Much of Europe </a:t>
            </a:r>
            <a:r>
              <a:rPr lang="en-US" u="sng" dirty="0" smtClean="0"/>
              <a:t>remains</a:t>
            </a:r>
            <a:r>
              <a:rPr lang="en-US" dirty="0" smtClean="0"/>
              <a:t> rural &amp; poor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Wealth of </a:t>
            </a:r>
            <a:r>
              <a:rPr lang="en-US" u="sng" dirty="0" smtClean="0"/>
              <a:t>European</a:t>
            </a:r>
            <a:r>
              <a:rPr lang="en-US" dirty="0" smtClean="0"/>
              <a:t> nations increases greatly</a:t>
            </a:r>
          </a:p>
        </p:txBody>
      </p:sp>
      <p:pic>
        <p:nvPicPr>
          <p:cNvPr id="11269" name="Picture 2" descr="http://www.euratlas.net/history/europe/1500/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148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www.kings1912.com/blog/wp-content/uploads/2012/10/european-spice-merch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276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Exchange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400800"/>
          </a:xfrm>
        </p:spPr>
        <p:txBody>
          <a:bodyPr/>
          <a:lstStyle/>
          <a:p>
            <a:r>
              <a:rPr lang="en-US" altLang="en-US" u="sng" smtClean="0"/>
              <a:t>Global</a:t>
            </a:r>
            <a:r>
              <a:rPr lang="en-US" altLang="en-US" smtClean="0"/>
              <a:t> transfer of foods, </a:t>
            </a:r>
            <a:r>
              <a:rPr lang="en-US" altLang="en-US" u="sng" smtClean="0"/>
              <a:t>plants</a:t>
            </a:r>
            <a:r>
              <a:rPr lang="en-US" altLang="en-US" smtClean="0"/>
              <a:t>, &amp; animals</a:t>
            </a:r>
          </a:p>
          <a:p>
            <a:pPr lvl="1"/>
            <a:r>
              <a:rPr lang="en-US" altLang="en-US" smtClean="0"/>
              <a:t>Americas </a:t>
            </a:r>
            <a:r>
              <a:rPr lang="en-US" altLang="en-US" smtClean="0">
                <a:sym typeface="Wingdings" pitchFamily="2" charset="2"/>
              </a:rPr>
              <a:t> Europe, Africa, &amp; Asia</a:t>
            </a:r>
            <a:endParaRPr lang="en-US" altLang="en-US" smtClean="0"/>
          </a:p>
          <a:p>
            <a:r>
              <a:rPr lang="en-US" altLang="en-US" smtClean="0"/>
              <a:t>Most Important:</a:t>
            </a:r>
          </a:p>
          <a:p>
            <a:pPr lvl="1"/>
            <a:r>
              <a:rPr lang="en-US" altLang="en-US" u="sng" smtClean="0"/>
              <a:t>Corn</a:t>
            </a:r>
            <a:r>
              <a:rPr lang="en-US" altLang="en-US" smtClean="0"/>
              <a:t> &amp; Potatoes</a:t>
            </a:r>
          </a:p>
          <a:p>
            <a:r>
              <a:rPr lang="en-US" altLang="en-US" smtClean="0"/>
              <a:t>Inexpensive, </a:t>
            </a:r>
            <a:r>
              <a:rPr lang="en-US" altLang="en-US" u="sng" smtClean="0"/>
              <a:t>nutritious</a:t>
            </a:r>
          </a:p>
          <a:p>
            <a:pPr lvl="1"/>
            <a:r>
              <a:rPr lang="en-US" altLang="en-US" smtClean="0"/>
              <a:t>Help people live </a:t>
            </a:r>
            <a:r>
              <a:rPr lang="en-US" altLang="en-US" u="sng" smtClean="0"/>
              <a:t>longer</a:t>
            </a:r>
            <a:r>
              <a:rPr lang="en-US" altLang="en-US" smtClean="0"/>
              <a:t> = population boost</a:t>
            </a:r>
          </a:p>
          <a:p>
            <a:r>
              <a:rPr lang="en-US" altLang="en-US" u="sng" smtClean="0"/>
              <a:t>Diseases</a:t>
            </a:r>
            <a:r>
              <a:rPr lang="en-US" altLang="en-US" smtClean="0"/>
              <a:t> have greatest effect on American populations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7" name="AutoShape 2" descr="data:image/jpeg;base64,/9j/4AAQSkZJRgABAQAAAQABAAD/2wCEAAkGBxMTEhUUExQWFRUXGCAbGBgWGB8dHBwaHB4aGhsfGh8aHiggHiAlGxgcITEiJSkrLi4uFx8zODMsNygtLisBCgoKDg0OGxAQGy8kICQsNC8sNCw3NDQsLDQvMCwsLCw0LywsLDQsLCwsLzQsLCwsLCwsLCwsLCwsLCwsLCwsLP/AABEIANEA8QMBIgACEQEDEQH/xAAcAAACAgMBAQAAAAAAAAAAAAAAAwQFAgYHAQj/xAA7EAACAQMCAwUGBQMEAgMBAAABAhEAAyESMQRBUQUTImFxBjKBkaGxFCPB0fBS4fEzQmJyBxWCorIk/8QAGgEAAgMBAQAAAAAAAAAAAAAAAAECAwQFBv/EADERAAIBAgYBAQYFBQEAAAAAAAABAgMRBBIhMUFRBTITFCJhcfAVUoGRoUJiscHRI//aAAwDAQACEQMRAD8A7jRRRQAUUUUAFFFRON7StWo7y4qTtJz8qTaSuwSuS6K0+97cANC2SRnSxaJ+EfrUM+1HFE6AEVjkHTGPLUYO1Yp+Rw8eS9Yao+DfK8Nc7ve0fFlSDcVWU5AXxH6EedR37dvMWH4i5DLCkKBmPhHrVD8vQ4TLVgqnyOmUE1yl+0bugDXeOg+IG4YPLrIrFzeI7sm4e8GpdVxiDGYjY1V+Mwe0WSWBl2dRfi7YbSXUNEwWEx1ikN2xw4AY3rcEwDqG/SuYMpKh9Sg+6yjeBjYzgUvu0CuCGZSYQ+fnO21VvzL4iTWB7Z1Nu2eHBIN62I38Q/nOlN7QcKG0m8kxO/Lffb4Vzu3w8uoFvxBJife5/Cl2eHgWTCgFiJ88YPlS/GJ29KD3KPZ0Lg/ajhbkxciP6gVx6mnL7RcKSw75fDkzIA+JEVzdgUW6AVEPBAjYk+7RetIDcGsmUkESc4wflUF5mp+VEvcY9s6WvbnDmIvJ4ts5+XL40y32tYba7bOY94b9N65mGUuplwDbgRyOZiOWaXY0HusMZkMP1E1JeZlzEXuC7Opt2jZGqbiDT70sMetMXiUOzKcTgjauVqAEH5beB8meXQ9PWsH4Ge9hACp1QxzH61JeZf5P5F7j/cdb1UA1yxizFAbmm26wQpbSPVZxypnD8Tct+7d0m20ALIDDrAMHl86mvNQ5iReBlwzqNFaGPaS+k6XFwzJlfCFPSIIM4ito7F7TN4GdMiMrsZ9dj5Vtw/kKNaWWO5nqYecFdlpRRRW4oCiiigAooooAKKKKACiiigCN2jxYtW3uHZRNcs7VuvduNcOWJkZxHQeUYrq3GWQ9t1OzKR8xXGrHGRda0cFfEp6rj7E/WuV5RScFY2YS12WltTctwWA0jUBgZj5msbuhrakGWDe7ziKj8Q9saNO8HUPOf2NWK9oWvxCuI06VkRscg+tebkdNfQwt3LaNqALIV8QiIbbNeCw0KgSCzakPOOnyisuK4sM99Lal9eRG450u72jca3bcIfyd2A2Hn8qTjqNX6MLjuVe7gBm0OAP50p3EcD+Yttnx3coZ2JEx8xUZ7Vw22fUAlx8jz3qR+ABuG3cfISUI5EiQPmKduiT05Iti5b022Am4rwy8iP4KffaVulV8BYHzU/5mvPxdruEZQBdtsC3mJ/nyov8AGsWuFFPd3sSdtUfpTtYN3sSLXD3Gu21ZoJTwMOlIW0oRGJyLml16fCsbXD33uC0zBHtbSeWDg1HlHF7vNXeCSNJxqGCf1pZQ35/YlcStqL4BkhgUI5jnXtm+gYOEJXRDjz2mlW+Lsg8OQvXX55H6UcR2oqHiUEQwkeWJ/WllYfIbavOvdeDxW5Pqu9e2leFAUAXH1Wz0g7fWo57Uc92ygkIhVoGwOM/OseGF490h8GdSMTiDHTzinlYWJ3FG5+YWgKzhXHn1+n1o4jhkD3VZ5IQFTO5xio91WLlbphXfLKeYjPyNekWwbyMdTj3G2xv9qjYEvtDkvW/yWCzE6xWbFiFIUBGuSpjY/tSOF7URXtOFUYhvPz+teu7RoY6bbNqRtxE+Rn4UrC5J17h2S5eDOASkmBg7fvV57IcIyNkCNAII56jgH5GtTuP+cO8YlYiQDkfGt79lbYFtiJgtA1dBt9zXR8ZDNiVbjUyYt5af1LyiiivVnJCiiigAooooAKKKKACiiigDF9jXCPaK8tu/buRAJAY9BIn6Gu8GuP8AbfZDpeK3VxOpZgggAwR86wY9fCmacM7SMPx9vuyIUzpIOCMEbH05025x6lbYKrIY5jO1QLlmwwQFY0zOkwD0kD4mn2U4cF5UsM6ZYyOma8zLLumddIl3O1wt8OoC+EYHxFJs9qyl1eTapj1NJZ7ItINCltQ8R3PlTrPaCi6xUKpKgGAOkVB2WupO2mxGtveKKmhpYgqOsdOXOnvavNLxp7rwtODvA9Yk1E/94QqDUfCxjy9KjXO1yxuiTL/Uxj61YoSfAalrZRLNxS5FxXBIB2BMyCPImop7TJs90JJV5AXyOn7VGtXQ40XQRpBIgiZK4yKX/wC4AW1pgEHcATtPqdqkoPoGWLXLzs14CAoAeTBmY2P8xTvwdtbiM1xouyXjkfLyzVLd4665u6QxD84xOP1rIcPxDqg0lSDgEZIjl+1Dpvl2Fcm2+GsJeZHLMq+54oMEAjNO7M7QTunUqrSDlhJqO3Y2oM+nmAHLGRGIPIzUnhOzltsHUqrbaCCf/lBmiVmt9RXRA4PtE6HRQQWkAAb+nWpSveYA6W/KB1A4IGORqZw3Bu6eEM2gz6dccj8aevAS0l1AuDJnbHPmKg5R4DOQ7ltSyF3MOSYXdTtmcGlrxFvRriXDAap3G0RVlw/ApAJOQduRA5in/hbQU6VbLeAkD4g1DNETkUj8ape4qqPEsQBjVGw6Zj5UywJK27hZWXOIMk7fCr9uFsktNtwoHi235EfGvOzPZJuILubxtrgKAJbTymdp8jWilR9rLJArdZRV2U1rjdSojCfFP6STXUewbBSwgODE/MzUHs72T4a1oOku6CAzE9Z22+lXwru4DAug3KW5zsTiFU0R7RRRXTMgUUUUAFFFFABRRRQAUUUUAFVXtF2UOItFcBxlCeR6eh2NWlIv8XbT33Vf+zAfeoTUWrS2HFtO6OLdrdh8Twxm8gUN7pBkYnmNt+dVQdgDJiZjHKu1cT7UcKo9/XmIUT9+VUXavtJZdyPwtu5AhWuAEzywVOPKa4lfD0I651/k6lLE1OYnLtR0r484+1Mtf6kyzCB/MVuHHhrrKGtWgVzKoEn1I5CKjJaGgmRvkdf+tc6dWC9OprjNvdGs2+CuMpUW9yYn+TU4djvADMF05I/T1+FbCAgNuJM/7TiPQ16oE3AEJAmATkeePnVbrvhBdsp+E7FUklg0xy8thipNrgEVQy29JBgty9NpmrW07hLTYUao1gZ+ND8Oim4jmW95WGZPnVTqya1FyJVFVwABt4jhh5FfOmKV1Lh7iEQuo6SPIbim274hLioQRhv6T60y3w9xtdoALHjA5j/qagpNisuSJbsOQyhQCjTt4gPXn8qlrYXWGZx4xIbow5EUvQCqXSxOdLicgUzubatdTG2q2aeoOxFFonxXDIuE+LbI5EDFSkNpSrcj4XXp5jrXvEX1uaH0nSsd7HLlMVmWtoXQZBhrbfcfak97hfQ8t8QPBpWSrQp5Mp5Gs7rkhlC6U1Z/4t5VCXjvC6gQwcOmMz0HlNMZ7lx7i6dOoSdWBIE/Y0ktB5SexfVcJfxKAp/5A1Y+z97u7ioW1AqADPXMfWtesIGYE3feUhsbET8zU3szQLvD5LENHlM4j0xWjDScK0ZLsorRvFo3+iiivaHHCiiigAooooAKKKKACisWYASdhWh+0PtC93w25W2Pez4mE79Y8qor4iNGN5FlOm5uyNr7S7esWTpdvFzCiSPXpWvcZ7asSRatCORY59YH2mtYS0hJOqCOWST5f5piSSqMFXmOU+ZNcKv5Wq/RojfTwkF6tSVxfbPEv4bt1lG8Aaf/AM5+BquYastJYn3iZ++alqVQlGBedipweW9N4ey+ruDADCds+k1zqlerPdtmqMIx2Qm5w7KUJAUcidj6zWRtKrFXbfI0ZE/CvV4Wddt28Se6GP25V53iG0pXF1WwIwc1U7krCLIB1G7qYDEzny32pyIQq2ygJue6x3FO71jcuOqQun8xT16ihbdx0tW2IAJJRueOVJ7jBuHuOe7gBrQkQMn+SPlXg7wp3+ozOloGw8/nTLdq+brsH8dtYJ6j/BFR+EsMSoL/AJd5iGHQjMVJR4D9USLfZvje1q3XWmcHnXi3LarauRLK2m4vPnWK8AO8uprOq2Py87ilJdtotq6BkMRcHx6UmrPYN+fuw0cQYvBV1WmO/wDSfhUi1ZuNcUO+lwkqR/uHnUZ+0FV7tse5c8Q8pqIvHXHFlgCSDpB5RHU0Cs+idZtW9AY795FwT55/evbyWwXWM6dSGdoJxPSodywSbxLhD/TEnqTIMcqzFu0LiamZwVI6Z+/P6UJIGOftZZBEBbiQR5ilJw6KVDscoSkYgnkevKq/hOMRe8tSIJIBOTiYApQuNCE4KmDnOYipZOB2sW13j1ZRqALG2QDzGmM0g8ezBdzqg+pH9hVOt1AAzH+oHoRn5TNQ27XaFS2CSNidp8usfrVio3C3RdcM4BViYljqHMf4rZ/Y1reoM7JIkJqI1TIExywPrWm9lOwbUxbA3A2bP6nfzq34fCMHbSSNQEb+nSnCv7GopWvYVSi5xaudStXVYSpBHUGazrmKWXPdFZUHCgMRnr607gu1b9tSysxOqCWYkZ6g8/OuxT81B+qNjnywMuGdIr2tL4P2pvCVdUYjmfD8MCPjirjgfaa04BKugOJI8M+oP3rfTx9Ceil+5mnh6kd0XlFeA17WwpCiiigCm9rbzpwrlBJwD/1JGr6VzqzxI8UxIOfTkfiK6N7W3SvC3CBMwD6EgH6feuaIyq4YrkgQelcryML/ALGvDSsSwusqbe8Zn/cRtHTBNTEsNfSYAKCQAN8bHnUC1xqpdkbAzHrn9ayt8ZctlmQMttmKq2+DJH0rz7R0rvgsHvW71lFTF2RAjblmn2OBa7e0X2hkXwlcSOR+lRON420tq26EK9sj/wCQMD75rDtLjLrm1eVCp90vMCNx/POpJLkirvbQl8Hwi3Ld4MfzlJyd8VHvcVbPDo6wLls5HXrSL/Dlb6l7khxnRyIifWsbdmyty4pBYH3QTtP3qDstLE0vn8yXe7WXvSV926o1DzFV9vjnKoigl7b+Ec4J6VmeMt21tMiqGRyCeZG4+1Re1OOPepcWc7kDnOBPWKFqNJdFkr3rl9mRdJCAOCY+/wAKhnhWNpnFwAq86P7+nPyqMeMfvWOl4gFvCfjRZsXJ0tCC4CVYmQAfShxe5JaEjiLRD2nNwHWBJG6/vv8AShrFod8pLtzTl5yaiXeGbu2BuCbZkDkRG88qU4XvFJZmDr4hMeWCOVCjrcE9CZZ41EayyqAYIYnM+f1pH44tbdRLQ0gATAnfyxVdcu2woAyQ/hPOP2xWV/tWGdgd8dJP2/xU/Z3JWLB7zMZEAPbgE9c/Lel/iR+UxMkEyDtFUF3tfYKSQMCOp3+29Le8xDDaBj0gnn/MVaqDW+gi24rtJctgSxbbl5evSq672sziVxLbHfP7CmcHYTXaZhODqk7mf2NT7CWxbXwie8knyzin8EeLjsRbNqS50l00wJ5GIn5/erbg+Eb8lRbGpZP/AGHL1zWf4pVPEKoADCQBywCIqSvajTacT4FgkDbpNUTqN7Al0jPTdI4hlt4Y5A3BBB+9SU49g9p7lvGmB50mxfuEvaypumRPQzBrwJda0w1CLLbdc/7ap1HpySuGDPcZJKaZdAfgcUlWAtg6/fYh16RzrK5Ze5cts7BCy4Yc460i3ZtaEYlidXiE9edRshEvimZe9VfGDBLeQ5/KnWnQsolralc+o51WcRf7l3IJ7sjTJ89hO00y5x5K2jGExqIx8f2qWVog1dGx9gcaiXVHeGDIYcp5Vutc/wCzrBu3rbAKdRyANh1PT/Fb+K9J4mcpUmnsmcnFxSke0V5RXWMpF7V4c3LNxBuykD1jFcmuHEEQy/of7V2StO9r/ZyQ/EWQNYEuh2aOY6GPnWXE03JXRbSnZ2NK4e8APEobcGcyDP6Uu9xwFtkYgiY35zg0jg+H8REkLEso6n/O4oIQMg0LInMb7b156dG0rnVhJNE63xyi0ykKNQ3EEzuM770kcZcdAiyzSIXnuOVY3+KBKwltYJPhUDb/ADRf7UY3NU5CjPz/AGqmSsWIkpwt28JJVO7n35BJ6fSvX4UaUutckkgMsbDlBqsbtFvzCJ/gqNd4s6UA2n6QaWWTJJGyWb1lLjhUBRlwHzEzn6VCfteLSIIADSv3n7VStxfiYscRGP51NVl7j7ahQWkjpn4YqcaMpBZI2fjO3G1XDqnwZ8z5/Oq1uOb8sZ2MfSqleMZ2IRctvMDEbUNwt+4ofVpUkL4eXPc5q1UEvUNPom8T2idLlmC6mxJ3E+fkKhXu1Rq8IZzpgQIHrPSrLgvZGXZCZ8IbOT1waseC7Li2t2FwQu2Myc/Khyow+Yas1JL91shdKDAJEkfw1iOBumC2ovzB5Dr866Tb7Hg9yAp1rqk8szinW7AYC6UGlAVIHOD96g8db0xDKuznnD9niSPFpiVPnHpkVMtWV8JaTIOobDGw61uq9nri2LfjnUNo01k/A2e8K6CdS5AAkNVLxbb1RLRGn2AmjOW1YPMCdqsVt2izjTgJIAJgNByKsx2HZYBdBBQ+KMD6HNLXsa1+YQ7KpEKc55RzqLrRfLHmRCS+oWywAkE5jJ5567U/iO0f9fIE7xsTj9aG7AIW22oHSY0k5zzFLudlXF71NBk5Ees/al8EuQzI9u8YWezuTHwjEb1gnEPF6BmTInkTy64pDsfCwXC+HJiST/apNpG7wmR4st5Ty+VTyroTeg5eIJS2wyAYPx/Sm2cuVOQciMZM9eQ6Uu1wNxlIRXYAyoVCZiYmOWan2eweLYM3duCRAEAem+anDDTl6V/BVKrFbsgXuMIsQSTLDHxzPyp68WTa0SSDiDjfmKsU9lOKuKFNsKs58QBnrvMVaWPYd5h7oK9BJrRHAVZL0lMsTTXJN9h+FIVnM5hRMep2A8q2ulcPZCKqrgKAB8KbXocNR9jTUDlVJ55OQUUUVeQCqr2ovFOEvEb6D9cfrVrVB7cmOBvnyH/6FQqO0X9CUdZI5n+ITTqY6WEiRtuRBFQzcTOqNY5z9hMiqvtLggssCwZssdR3OdtsVXH8T4RpR3mJJjH/AC846VwX8WzOqo2LZuISSSQCNhq5fPrSH49SSRBIEfzrUO52e5IOtVgidInBwd/2pw7NUNOSYEz6n9qqtBa3Loq4v/2molV5cpr0XHZokDHrVlw3AWzcMjH7AR9adw/BW+5mPFK/3qMpwWyLEmUCdn67ZLNqOInzImrKz2Pa1Wtszq8sgbelXtngbJdFIwVlum55fCmDgrWi6wBlWhc7eKBUJYpvQllEdndk2e9u5AUSRneByPwptrs1Basmcs8HOwA5/OpP4S1NsAsC068+YGPnTx2dbLXRrYC3JX4DnWaVW49EN4bg1Fy8VeNCkgg76RyrEcKqpZGoxcnUJxIIifnSk4NBoi4fzJ1Dpyx86anZql3XvP8ATnSeRwDmqXqF/mT7XDfnuFcju1xnoJMfOk2AwtrDGLrQR8vlmkWuEYKt1bnvtpI5iRy8sVknZjBmt94PyxqB5HwzUcon9Sc1txdcqx1WU38gJg9d6XpJFu/Pjdo+9JW0Toud4ZuNpb5UwcCupkFwhUUMM7GOdFrkNB9hXF69BGpcsAMHHSowLdwufAz9Nj5fKsdPgW93h1u2ls8oj9Kl2+zrfedz3h7vSG32OaHFhdL76HOrm7aBClo5jcedYWLcm8wQYMe8QVI6Hp5Um3m21w3Drt4X0FZNqRQwuT3x8Q6E0W+/4ICk4VFjWmoPlYgZPrUzhbwsmNCFgTCtaXI5eIZB+dR1REd7btOlfAay4S/3im49zxp7s9OWKsp1Z03dOzFKCktTbeD7dUoDdhPSSMfDHxqy4XiUuDUjBh1FaAysw1Op1uwKnlHStr7BJDOhTRgH4mR+ld7AY+pVmoTOdXoRgrouq9oortGQKKKKACiiigArXPb67HBuP6mVf/sCfoK2OoXa3Z637TW32PMcjyNV1YuUGkSg7STOHcW3iEiAPp0/SoqpkPPp58j8K2Ptv2a4q0Tqss4ONVoFgY2JAyMVrvGWntwjKUaBC3AVOfXzrz0qc1urHYhOLWjJfZ/A98GzpXacTz2+W9W3D9hrq3143mNt9vvXnZbLbs29QEnf190fDFW8LDT6Yxk+nkCfhWKvKSdkTUuSrXsy3LEAxy8+m8c6LvZCC2PeEmPIcxGfpVjxAC2kIYyWMA7YGT9aOLVzcQEA+EeFeU9fM1ncpdlikVL9knWNDkmPIiM/GaUOznCFe8MT4iV855HrV2jhrp7wFVBjImI/m9M4O2rhtTFRkhdgYzinnkiWdoo/wL6x+aAAMFlIzucZPxoFq6A7lllsFTM5xPn9KteGu63LwCFTpyA3xz515aH5JJAH/LnnlQ5voedlWvB3hcRVZHhZGY35Z9K8sveHeXCmDM5HPHWrfuUlcFVI5ZaeuOVJfhl0PyzGgGD1mj2l90CkV62+IC2l0HJkQRyEdfOnBr5N26FJEQwkTgaTgmmPwjhkGo6omI5Hn9KR3F2HCkGZz6nIp5kO9xlu3eK200gN7w1EARtvTil78xxp8I0sCwnGPQ1WNxFwFWIbSMT8awTiXhlgy0wOuakosRaDgLwW2hZBrMgzO3XmN6bourcuMSh7sAGG3AHKRneqy5xjEKc+CdXltXty+3iwPzNsjGBv0oyvkTuWQ4V1tSXXTcwdJyJnkaa/CLqW2b0oBqkLBnaDVUjlh3ZOkggyfTYR1nemFtSd5J1KNoxE9etRysViW3EhL/va4AgkRjMSCes/SpXGst7W48LqBhdmImZ+FQL35qd3Kox2ce8p6kjPwqPw9gJZOW1CJJM88g4kz61YoJr/AEQe5djjTcFtbmsCJUgdMCJGd63zsPhWS0C5l2ALfoPhWr+zSHiGQMZS34tumw+J5eVbyK7PicNlTqv9Dm4uon8CPaKKK7ZiCiiigAooooAKKKKACkcTwiXBFxFcdGUH7in14aLXA5r7Q8HbsX2RAFtgCF3AJktv8MVX9zbOoglYHhzOTgCpHtvcDcRc8YiQMctIUGfjNUDM8TI6lZz0x552ry2MinWdjsYe+RFpf4Zu7D65g6YPzJFZJxty3c1uhLEFhp22gEekfSqg8W2AwiBjG8nP2qdY7T/M1nIG09F2H0rFlcTRuSk49BZ0z4mcT5qAT96mtxFtnRcaUTU3m0EnP0+NVCcSht3CygsxxygmSSKyPC2mNsAkFh44Mb4H0BosuRNK5LW2DZe5sWbSNP8Aykn4QDUl+Db8uyGzcAcjpnH2qsvcDdm4ltg6WyWPnAg+WJo4ftW6lxbrKTgKp6wNsc80KCBt8FhpfvSYDraGkxzCzP8APKlW+JAW4xBUsfBPmdvl9qgcL2vpsvbyC5UeeMkH1qxHHI7WUmFAE/8AYkyT8BUXAL/IyUibQtkajknmDMRXluwSt1VjSpksd8HPwJFZ27dq5cuufAqAxHQYHxJ+9RrfD3UssVbFzwQdzUcg0x9qCyOykIRAAyZAyR8awKKAzNGsEAKRyNYWbzpcVbiyLY2Xoc/P9qxt8YjW3Yn8xmG/9JyaHFsDG92bnSB4nEmOhpQ4BTAE+GfScftVqLYF1FtmDElhmJmB8s/GlWkY2rmmNEyWO+/60k5IMxA4LgHdyZtrJMMxgeW/pV1wPsZde3HfWiMe6Zn1IH8iojlC1uQUTTkxu3wrE3G7suGiW0wpg9c861UcRCPrjf6aFdSM3s7F9w/sPpzrUHppJH6VZ8N7HWB7+pzM+8QJ8gK1q12nxCMqd4wAG06onOetWfBe1t3UxuBWUThcHyjNdKji8FzG311Mk6Vfu5tnB8EloabahR5VJqh4X2oslQbk2iTsQT8QQNqubXEI3usp9CDXYo1qU1/5tWMM4ST+JDaK8r2ryAUUUUAFFFFABRRRQAV4a9ooA5D7XWil+6mnBclYzljP1mqTvlLDxAH+kmCD0+fOure1Hs1+IIuIwW4vXZgNgeh865hxvAslxluIVYA+8PMc9jXCxOHcZttHSoVU42I94klQZMeZ3Pp6VglsHUNRUGYxMDpkzG9IPDlZNswTvz2HnNBuOBpKhuUzHUmcRWT2fCNOccVYLqMRzAaTnbH83rOzxJVsmIiNWJEbid8zSjxKbTEsJkRHSeUTWakFgAQSAPOJJ/YVBw7RLOSbPaBFswffA+MmT+tOXtIkIp2XMeZ/sKrO5UqZUSSDPMEncdMUXLeVKkgkZnMicb7bmoOnEFI2B+Ls3Ltx7iAgKRA8hj4zUT8EgRXW4dbNBBzgc/51qqRXhgCDE5JgkAzsOdeDiSNMhlUzBO04MfIUOm+NR3LZuEvoWtr44AJ05kb7deor1O1z+UD7qEkeuP2+tQuH7RYanU7zHqTAqSeNBtrbIBBbVkZx/moOPaHe+5P4LtkAXX3ZxgnMaj+x+lMbumSykDUWkt0G0fWoBtcO9x8G2gGynZgN8+fKo44Zgi3A4YyFK7HmZHlUXFMEXdrgfz7otXICA5byGfhUdHvpw5JE22YaiPp8zVcnEXbRdWUhypJAzIac+Y86fb7XPdLanBad+n94+VJwaHdluna1trqahCpbiD13NKXQ1nUYLs8DO3OYqD27xaXmtDAKp4oxOYExXt/hBNoWyVY5MmRvAjnMilKKYlaxeGy9u6BPeO6yQeWIH2qGwi21vT4w2SOg3pVt+It8SZHesoGUziNvWl8B20Ft3QffcYPQk5qLgJXJ5tqWtKjAyJzsD0g4rK2Sly5p1BlmDbwBjb0pP4m0bNtR75bJ6U3uLiXLostr8MtO+Znf50oXT/4D13LPgu3r9u2CWV1nnLN6bzvzNXvDe1FoxrBt9S0AT85+ladZ4m0eGAj8zVuf3qSttzfCOw1BQVMDP0zzrdR8hXp6XuZp4eEru1joiOCJEEdRWVaDwVx1DgXdDTlRj4gDb4VtXYHEO9uWk5gE/X612cL5CNd5UrMw1aDpq9yzr2vKK6JRc9ooooAKKKKACo/GcGl1SlxQynkakUUmr6MDUe0vYHh3/wBItZPODIPrJn61r3Hf+P8AiVP5bo6jIBwxwRGcTnrXT6KzzwlKXBdGvNcnEuN7E4i1m9w7AHaAGmB5E1TXeGQRMqwgQQQRtINfQtROI7MsuSXtW2JwSUBJ+MTWeXj1/Sy6OL7Rwe3ZaNKvjERBjnWPeXAQxAIiI25/GuwcV7DcGw8KNbP9SMZ9MyIqn43/AMcKf9HiGUclcasjaSCDE+VZ5YGoumWrEwe5zccUApkEMQdhO53HzqRauhioUgwCfsMfCa2XiPYPjVAaLVw7aUMH18QE1Tcb7O8Qh0Nw90sIMohYRgkhhjas08PJbxZdGrF7MrrtsHvGIGZPn0EeeKBbI0mSSQQZ8oyI86WtrBCuQuN8CZJO/wAMUxbjyrFQRAGPMj1qvI0WXMDfKhwQSRMxEGc4kzsacvESVUeuceXOk3LsBtSkEk7ZEFv2Ne3VR2UAgkAn5n9qTguUCkWNjtJldnB2BA+Aj7z86PxYNsIVB8UzGcfuTVU1ggPBMZODjGNhjcViWcFZgiD5dM/P71W6a4ZK5fXks3bm3dlUiVHMZz1qOBcUJcaCpMCDMEcuvnVUOLYBpBkkiR0Odt8A1NHFyEUNzJ/Qfc1F039QzFr2f2uVa45kEg8oMxjf4Vl+Jtnh9JVSSwydxzP2qu/EC5dlgHwFM843/nlUYRpLSfCZAO0cgec1HJroF0bJxPC2GNkIShPvE5+hMb0hr97hr1zuybgA94LIgjp5fpVS1xtSZmRAjkdzMx13p/CcY63GkwZOoA/yRFJQaGW3BdpIbLW2USdm5zUgKO/Vbz6wFEMDkA/HlWu2yptyFgg6pB/2ncRtXq8XruLpyNPvQRMHYdcEUvZNidjeOz7atqtKZbVAPkYz8j9K3mzaCqFGwECtN9jrYuXA+gDQvTM4AnrvW7V3fF0clLN2cvFSvOx5RXtFdMzBRRRTAKKKKACiiigAooooAKKKKACiiigAooooAj3+DtuNLojKcwVBE/GqziPZTg3bUbCz/wAZUfJSBPnFXdFRcIvdDUmtmaX2p/4/tPBsubZEzqGsEctyIj9a1/jP/HXEAkIbTqMhiSrGMxAEAnbeK6pXkVRLCUpcFsa81ycU4j2S4pbbE2riLIEA6jOTMLJioXEdn30ZQ9s6iPChUgkE4I513iKIql+Pg9mWLFS6Pn25gMCpkztyz584+1F62hCjnPToP713riOz7Tgq9tGByQVGT1NQm9m+Ex//AD28f8R/DVT8e+GWLFrlHErPDeJgj4nkfIT96FD6NgQM+oX/ABXZD7H8FJPcjII3MCegmB8NqWnsVwYQp3RIJ3LGfQGdvKofh8+0P3uPRyJdRIJUhQInfJI3/tUq3eGvWZUAASRHr9TtXV39j+DIUG1hdvE2fXOT608ezHCag3crKxG8Y2xMT50fh0r7oPe49HKey+FJYlRqDSQPehT0A/am2+y3RdDqwMSoggzH+0b12HhuBtWySltEJ3KqBPrFPirF41W1kQeLd9Ea17HdnPaUl1KyBAbfr+1bNXkV7W6jSVKCgjLObm7sKKKKtIhRRRQAUUUUAFFFFABRRRQAUUUUAFFFFABRRRQAUUUUAFFFFABRRRQAUUUUAeUUUUITCvaKKBhRRRQAUUUUAF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8" name="Picture 4" descr="http://static.ddmcdn.com/gif/corn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895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https://encrypted-tbn1.gstatic.com/images?q=tbn:ANd9GcTZ3cyXieNGCWN1j4YCjCy7a-oQXiEZCKur1zgYpdFwrQqlu4m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733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 to Old</a:t>
            </a:r>
          </a:p>
        </p:txBody>
      </p:sp>
      <p:sp>
        <p:nvSpPr>
          <p:cNvPr id="4099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pPr algn="ctr"/>
            <a:r>
              <a:rPr lang="en-US" altLang="en-US" smtClean="0"/>
              <a:t>Crops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724400"/>
          </a:xfrm>
        </p:spPr>
        <p:txBody>
          <a:bodyPr/>
          <a:lstStyle/>
          <a:p>
            <a:r>
              <a:rPr lang="en-US" altLang="en-US" smtClean="0"/>
              <a:t>Produce: Tomatoes, Squash, Corn, </a:t>
            </a:r>
            <a:r>
              <a:rPr lang="en-US" altLang="en-US" u="sng" smtClean="0"/>
              <a:t>Potatoes</a:t>
            </a:r>
            <a:r>
              <a:rPr lang="en-US" altLang="en-US" smtClean="0"/>
              <a:t>, Pumpkin, Sweet Potatoes, Cassava, Peppers, Peanuts, Beans, </a:t>
            </a:r>
            <a:r>
              <a:rPr lang="en-US" altLang="en-US" u="sng" smtClean="0"/>
              <a:t>Cacao</a:t>
            </a:r>
            <a:r>
              <a:rPr lang="en-US" altLang="en-US" smtClean="0"/>
              <a:t>, Vanilla, Paprika, Pecans, Sunflowers</a:t>
            </a:r>
          </a:p>
          <a:p>
            <a:r>
              <a:rPr lang="en-US" altLang="en-US" smtClean="0"/>
              <a:t>Fruit: Pineapple</a:t>
            </a:r>
          </a:p>
          <a:p>
            <a:r>
              <a:rPr lang="en-US" altLang="en-US" u="sng" smtClean="0"/>
              <a:t>Tobacco</a:t>
            </a:r>
          </a:p>
          <a:p>
            <a:r>
              <a:rPr lang="en-US" altLang="en-US" smtClean="0"/>
              <a:t>Quinine</a:t>
            </a:r>
          </a:p>
          <a:p>
            <a:r>
              <a:rPr lang="en-US" altLang="en-US" u="sng" smtClean="0"/>
              <a:t>Rubber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3"/>
          </a:xfrm>
        </p:spPr>
        <p:txBody>
          <a:bodyPr/>
          <a:lstStyle/>
          <a:p>
            <a:pPr algn="ctr"/>
            <a:r>
              <a:rPr lang="en-US" altLang="en-US" smtClean="0"/>
              <a:t>Animals</a:t>
            </a:r>
          </a:p>
        </p:txBody>
      </p:sp>
      <p:sp>
        <p:nvSpPr>
          <p:cNvPr id="4102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648200"/>
          </a:xfrm>
        </p:spPr>
        <p:txBody>
          <a:bodyPr/>
          <a:lstStyle/>
          <a:p>
            <a:r>
              <a:rPr lang="en-US" altLang="en-US" u="sng" smtClean="0"/>
              <a:t>Turkey</a:t>
            </a:r>
          </a:p>
          <a:p>
            <a:r>
              <a:rPr lang="en-US" altLang="en-US" smtClean="0"/>
              <a:t>Llama</a:t>
            </a:r>
          </a:p>
          <a:p>
            <a:r>
              <a:rPr lang="en-US" altLang="en-US" smtClean="0"/>
              <a:t>Alpaca</a:t>
            </a:r>
          </a:p>
          <a:p>
            <a:endParaRPr lang="en-US" altLang="en-US" smtClean="0"/>
          </a:p>
          <a:p>
            <a:pPr>
              <a:buFont typeface="Arial" charset="0"/>
              <a:buNone/>
            </a:pPr>
            <a:r>
              <a:rPr lang="en-US" altLang="en-US" b="1" smtClean="0"/>
              <a:t>Diseases</a:t>
            </a:r>
          </a:p>
          <a:p>
            <a:r>
              <a:rPr lang="en-US" altLang="en-US" smtClean="0"/>
              <a:t>Syphilis </a:t>
            </a:r>
          </a:p>
          <a:p>
            <a:r>
              <a:rPr lang="en-US" altLang="en-US" smtClean="0"/>
              <a:t>Chagas’ Disease</a:t>
            </a:r>
          </a:p>
        </p:txBody>
      </p:sp>
      <p:pic>
        <p:nvPicPr>
          <p:cNvPr id="4103" name="Picture 2" descr="http://drrajivdesaimd.com/wp-content/uploads/2011/08/tobacco-company-fa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23622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http://spartanburgimagery.org/sitebuildercontent/sitebuilderpictures/food/Cocao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2362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http://jodileastewartblog.com/wp-content/uploads/2013/11/Gall-din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11772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Old to New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Crops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54525"/>
          </a:xfrm>
        </p:spPr>
        <p:txBody>
          <a:bodyPr/>
          <a:lstStyle/>
          <a:p>
            <a:r>
              <a:rPr lang="en-US" altLang="en-US" smtClean="0"/>
              <a:t>Fruits: Bananas, </a:t>
            </a:r>
            <a:r>
              <a:rPr lang="en-US" altLang="en-US" u="sng" smtClean="0"/>
              <a:t>Citrus</a:t>
            </a:r>
            <a:r>
              <a:rPr lang="en-US" altLang="en-US" smtClean="0"/>
              <a:t>, Grapes, Peaches, Pears, </a:t>
            </a:r>
            <a:r>
              <a:rPr lang="en-US" altLang="en-US" u="sng" smtClean="0"/>
              <a:t>Apples</a:t>
            </a:r>
            <a:r>
              <a:rPr lang="en-US" altLang="en-US" smtClean="0"/>
              <a:t>, Mangoes</a:t>
            </a:r>
          </a:p>
          <a:p>
            <a:r>
              <a:rPr lang="en-US" altLang="en-US" smtClean="0"/>
              <a:t>Produce: Onions, Olives, Turnips, Yams, Black Eyed Peas</a:t>
            </a:r>
          </a:p>
          <a:p>
            <a:r>
              <a:rPr lang="en-US" altLang="en-US" smtClean="0"/>
              <a:t>Grains: </a:t>
            </a:r>
            <a:r>
              <a:rPr lang="en-US" altLang="en-US" u="sng" smtClean="0"/>
              <a:t>Wheat</a:t>
            </a:r>
            <a:r>
              <a:rPr lang="en-US" altLang="en-US" smtClean="0"/>
              <a:t>, Rice, Barley, Oats</a:t>
            </a:r>
          </a:p>
          <a:p>
            <a:r>
              <a:rPr lang="en-US" altLang="en-US" u="sng" smtClean="0"/>
              <a:t>Sugarcane</a:t>
            </a:r>
            <a:r>
              <a:rPr lang="en-US" altLang="en-US" smtClean="0"/>
              <a:t>, Honey, Coffee Beans</a:t>
            </a:r>
          </a:p>
        </p:txBody>
      </p:sp>
      <p:sp>
        <p:nvSpPr>
          <p:cNvPr id="512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smtClean="0"/>
              <a:t>Animals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545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Horses</a:t>
            </a:r>
            <a:r>
              <a:rPr lang="en-US" dirty="0" smtClean="0"/>
              <a:t>, Mules, Donkeys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Cattle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Sheep &amp; Goats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Dogs &amp; Cats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Chickens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Diseases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Smallpox</a:t>
            </a:r>
            <a:r>
              <a:rPr lang="en-US" dirty="0" smtClean="0"/>
              <a:t>, Influenza, Typhus, Measles, Malaria, Diphtheria, Whooping Cough, Yellow Fever</a:t>
            </a:r>
          </a:p>
        </p:txBody>
      </p:sp>
      <p:sp>
        <p:nvSpPr>
          <p:cNvPr id="5127" name="AutoShape 2" descr="data:image/jpeg;base64,/9j/4AAQSkZJRgABAQAAAQABAAD/2wCEAAkGBxQTEhUUExQVFhUXFRgWGBgXGBgZFhgXFhgYFxgXFBcYHiggGBwlHhgaITEhJSkrLi4uGB8zODMsNygtLisBCgoKDg0OGhAQGywkHyQsLCwsLCw0LCwsLCwsLCwsLCwsLCwsLCwsLCwsLCwsLCwsLCwsLCwsLCwsLCwsLCwsLP/AABEIANIA8QMBIgACEQEDEQH/xAAbAAABBQEBAAAAAAAAAAAAAAADAAECBAUGB//EAEIQAAECBAQCCAQDBgUDBQAAAAECEQADITEEEkFRYXEFEyKBkaGx8AYywdEUQlIVI2Jy4fFTgpKisgcz0lRjlMLi/8QAGQEAAwEBAQAAAAAAAAAAAAAAAAECAwQF/8QAJBEAAgICAgICAwEBAAAAAAAAAAECEQMhEjFBURNhBCIyFHH/2gAMAwEAAhEDEQA/APS1gGHRwMUhNh+ujSibNJM0iJjFnaMwT4KmdE0OzUl4oG8GzPGQJgh+sIsYVAa7QyjGYjHkXg4xwhUx2Hzkwik7xVWc1jDSsQU0MFAXQ8RWvekRGLET60GEAPNtDVgziEpYhgCBMOHhiuEJggAKl4nmgImiJdeIQB0zGhKnRX67hCzGAA/XwuvgISTDmSdxABMz4j1kR6g7wRGHMMBgqJhUP1DQ4SIQCESAiTiEIAItEssTBiWeAAWWFBM0KADiQYlDAQ4jYgdokgwhDgQAGQsCJGaNvOK7QxEKhk1qiOaIQ0MQUTCIdU4mAwoAsMJxiYxJis8O8KgsvSsbvCXjHig8MTBxQWXk4mCddGZmhxMg4hyNTrQRA1Tm1jCxXS6EHK5zM42L2rtAMV0soSOsSUnRw4SPG7Wq1drRNpDs2pvTktBZawKs+j/TnaogWI+JAhaE5SykZtXcmgBF6O+28cFi8eVXIBU5UXNbsCNhtw7oq4rEJOUByRqSOZDMGeOWedeB2d5+2Vyj1kxalZnypBZGVJavZpehoSwtFzB9OKmGimdyEkAtdgpQZgaGz7GPPp3Sa1pCVMRmzV0LMHcVoLc4PhcayaqIJpRg7EF1A0IvRxxvCjmi5UFno8npRQSVK7TrYZKMNHzEc+8CLU3pdKGdVSwa5rwEefT8clkkBXZFEqIQ5LuoJSSFa1Y05Re6P6QXMWD1bgNYUSHNXZ1UrpXujdNPQrO9/HPDifHOzsaQlRSxKbvYUcueVfCCScd+7zFgcrl3SAdeIi+I7OhRNB1giZjRzPRnSCcq6vlUbEqVaoVS4NKPQXd4vdH9KCakKAI5+7cYQzcTOiZLxjnGAEA3NqGLUvEwqAuNCgHWwoAOWh4UKNiBwYcGIw8AEoUM8IwhiMRJjnpPTBlTlSppomg3Z3Srj2VB+XjtSMUhYdKgRuIiORPRc8Uo78BnhREKhPGhmShRF4eAQ8MYTwzwANFDpvFdXKKtLO7Ecmq/KMvpT4kKMyUpqHchlJAFHdJfypq0c3jelVTgAo1Gta3oQVMaasOZjHJmitBRKVji5NK5jp+apegd2b3VvxyiFAK+a7MAW3+0UAzOG11JPpfjEBMNvflHmTyyeiyyVgguP6fQXeJGYxoacTzs3OKpVWF7pGe+gDJmjV/TmB70gvXXysA9daE+9oopmbX027/YizKURV+Ft6O2haKSA0sIsFYK3UkGrskFIdTKJ0cWLg24RoyOk0ibnJSlIBCamj68TVTNuY56VNcuCNfp71h/xFBo1KcDf3d46IZWkFHR4bpBIQUhJzkOSBmID5iCTYvV62faCSulv3awygCmgpUtWwoSOesc7M6QORtqvxIpo/8AbnAVYzskkuzcdXYAv6aRsszCjcwPSSyk9ssQ5DlqvUNY201sXjU6K6S/cFKyXJYFy7kaqFtLxxkjHFKVZQwUKm7ggHLXa3dBpOJPUqAFiDpqQ7/c7+NRyUDR1mGxyszpWVEZblwANC4d+PFhVzHQYHpTPmoUgECt3YH6iPOMNiKpSoFiSosbpFAkNau9KxsTcfnDB6perAi724ByWrptGkJpoTO8/FnfzhRh9f8A+6PGXDRpf0RyNRc+V1qSMplFyokl0KQFBSG3NGB43jWw2DlqQlRBBNw9jqk8QaR5ucfM61ObtqGVwCAXATmWtSDkJUllCqi71AjY+HencqSmYopSJgmfvFFIQkZlHt16zshzYUAALxgshvR2v7Ml8fGGPRaP4vGKeP6b6pbEDKpCVIJLF1KCWVoLu/AxoKxiSCUHNQFwxDEgb98XyJoD+y0bq8vtFDHYPq861LaUlDs3azB3JU7AWo0ba5oAJuA7tW148z/6udPrHV4eVak2ZW9whJ5EZueXaCUnRUVbOJ6bxc2biesBdINOX2jSm9LkyRLQWqCpnFLsP5lFzwQkWcRi4eZ2kqWcru4Ds7FgW0JYE6O+kVOksX1cwmWxSctA5DhKcwBNw7h9WcXjnSs7uSX/AA2pXS601SohtHMaWG+NpmZltsaaxx4xgUXGt+cFWjNUXhpNDbjPwmeqdG9Py5gFQ9Llh41bwjpZnRysmZBC6OAKPsxMeDYfFqQaUIjqfhr45nylsS6dtC1+/lFLJOPe0YzwQl/On6PUF9GTACaGjsDXkHjj+mOmlIUpFuzpdJsa0BagLHUMSI28X8RoxEnNKWqXMSCoM5DgP2mPysC7pNDHAdLTFDszM7sMtR2aggX0ANf4jSzOea1o55YJRVtFTFTyokrBCSKCvd81SO8d0U0TPCvKumsNiVgin1duVoCFD7H7PHM7e2Zh0V1o1t/vE0L0sPBzxgCFVYC7Ddn5esXOksAqQEFRSy0rIZ7JIBJcC7i3GM3BsKATlHZ35wMuTfx4aRHrSPT3R+6HR2hU8LN6m8NKhilHNf22kWEZjem590a0RSE0qdNBvTls0Qmzal6NcW7xDSsEFUWpTjvQ62iBnBL/ANPennFA4n0vXTWIpWkgB7Pybe1o0WMdmgueWN6NTUcve8VUTSxyEakpcFwPPekBViGZzWnjz8D7eAzpuUqvWtSGL61tXjFRiJsPhJtUgli7M9n1eLmJWQCAXD0c98YWFnEqFqHU7cotHrAV9nsuzjx2e3CjxTjsDUlYp65+TVd925RflYhsqv089LAeVowDPGRwQTUNY1oCwPlbwi7h5hYA76vSlKainlGclQHRft3+L/j9oUZvX/xL8E/eFD+WXsXEsT8SlQGYKUAGFWdqkEhL0zqNNSRaLSsWhIzMDNKyotMciwP5MqnAQCNK7mJypAVKSlakghpoRKVmKzMUBMCwfkWEgEg0JSS9wAY3oZUppi0TEoyy1JSpASFh8pSVBVFZcqili+bgYumXRo4j4gTMnIUvrEhKQkZVg0GqnFS5cknWNbB/GSQBUqBmpBJOigSSaUAyCza10jz7ETUuCDY0alrfSDpwk1WGXiCE5RMSm/51KpTTYnjEKTQLfR6bifiWXKkr7JUkz5iCpJo4YpUVMKKOtRuY8t6X6SVOmKmL+ZR8OA5Ra+JOkkrCJEotLlA1qCVOQVV3YnvjmsfjMyQa5XKdWcVYnbUDibtG1NmkWo2XcLNzLSBatWcUBp37i1IzOmMQCQBG10D8O4zEZTKAS/yZiApQFyEn5U0+ZTDZzSPSP+nvwJKw/WLxQTNxAVkVmZUpAUhCzlBFVdpio8WYEu1HY5T1R43IlUCgb0PONTArYsbR2/8A1C+EpUtSpuFlpQgJzTEIokJBSCtCR8rZqtRq014bDKYtvCka4u00GxmHq42eK8lFXEX8lOfpGe+UmJTtG8lTs1sD0iqXY0ZmNmNCD3Rf6+VNBKkrz7dYlKP8qurURyNI58F6weUYzcfJWp6ZenyZaQM0laAbFWJlgHkBKc9wMQRKw5H5h/IrMefbkoDRCXMI5G4NjzEV5uE1QQNcpdn57cIV+Dly/iyjuOwmLmIAaX1gI1WpLGj2SmnPNHSfGCnlYfYCaPEoNG91jmEYZepSeL2o1heNzpfGImSpSASFIKiotQlTWq9G4QvBlHDk3ow1TKBy+njwq3lDILNrW4eClA4nnbwEHCClLktsAIXHRcfxZPsgEEj5SBpoDzchv6QNeEWQTRyNxeGnzmN3h0T4EnHo3j+Lj6bM6bhJiE1SeNiPEPFCXdgzMX3rHVSZuogGM6PRMr8qtxr/ADDX1jRZfDJyfheYM5szHDkauDcQdONzVUEnZ2LaVhYvCrldhSSEk0NwS+h+nGM6fJYj2Y1VM4WmnTLYlZRmFHBobN/DFqVO7BdKiHAU1TuP76RlqBCX1eg7zeDS8QwYWPtxxgasRZRMUGHOgL2pVourmklIGgvxpSKGDABchxoDpS7PFtCQVUNANB/WIlQFvqT+pf8AqP3hQHqx+ryEKMwNPDS5mb5VhIUk0CmbMAVJcVNizWfaNnpObPQATikKK0jMgzEZqlVgpqUd9cwjPX0dqBI/+Og3v8xUYZWDmKIzzJK2YAKw0igAAABMoszND+THXZVoz8TgyBVUsBVQXUqooWKEl2jouiUg9FYpJU+WbKU4TQAzJRoFlLhjdxQxnS8HNQoFAw/zZsvUyGu7f9oU4RvdG46YmRPlZGUuUWKVBPaDlzl5CwF+ES5Ra0a4VbpHFdKoTOJMsusl1ZlABgAKB2bg9IsYbolCEhCldpKu0AaZqECttNKx0nRWAmrmGUcTNUEqT2lTyE5ClKigJKsxUVEp2ABOrRHFy5suaoALAOY5Umhtohw/EV1q0XJyrQKuzovhbFTMPKAEtRQtY0CVFxVZWW6whh48RHYdCzs656mIBWkh9siRTwjyvDoxJKE/vLuHzBitnq7jbeO16IXlUUqmdUVFKcuZWYBIpZQoXoNyd4rHJ+SZI3MRKfFpCkuhUmYkuHBBKHB5gGPE/i/oQ4PFLk1yfPLO8tROWupDFJ4pfUR6biQv8SlQUohKFVJmHRVEm1S1HjJ+M+hlYmQV3mygFo+Z1BX/AHJQzE7AgUqBuY0ZUHTo8+RNdGzeJjPnGrQdC6ONRA5KKvErR0yk3SCpFIlKVBkSSYivDERN2aU0WEqhs8Vc7Q3WRHE0+QuGZEFLit10TSqFQ+dh01jVEjPLbVqRlSaxpJnZQIVgYWPkkVgOHmvSNXp1soaxjmUKIMaw/ZHPkfCVo3MNiGLRu4YJUI5aQt6xt4BRAjOcTbHNtF2fIXlOV3FRseB5/aMbFYIYiWSAM9WplJbRQ0OnOOhwuNDVjF6QxARPWRRCmNNFEB/qe+Jh3oeSpL9jksmV3Bd2rd/bxclSDddD4ka2jdXLQoiaoZkgOsC2YOyjwNu+MfE9KzMxIUUkhjsQ7sRtSOhSs8qcODoPIkuA7OK8w1eTXeFNwc1PaMtQTd8pdT7bRRl4kpAqSNtKnXwi/g8dmJSdTckvxY6P5xErRIHKv9M3/SftCjfzq/xV+I+0KMP9H0HFm+Zyf0n/AFD6CGKxon/l/wCUHM+UBZXn9BDCdJuZZAYs5U5/lAIzelQ7RnTNOP2CzP8AlHn9SXhsKoqZNA4WCUgORVspZ7fm403iQxqHP7st+h3H+YlTq3agFKEh4P0bj+snolJlAFRYLISUp566tbWKi0jbC4xkmUZU4h2JAJDB2ZgNorY1ClEELUOan1Ae92eNX8axKRJlhjcBArbRL+xCGPW4bKDbj5CsTavsyaXszOi0mUvOlfbFiR9x7eNyVjMQpfWdUFqAAcIVo7WN6xQxHSU8JOVSHp8wURf+cbwTFyVgJWJqkFYObKwDgJDjMCxY7xUXW7FS7s2kdJYimbDHuLertB5vSSgAFSJof9LL8cpp3xyS0L/xpp/zn0DQCTh1kKUqbMKXCQCo3Ym4qbRosunsWil8S4IImkpSUomdtIIYhz2g38znvEZMgdqNHpwkM5Uaaknwc2jKlTmjWL5KzpjJUmaalsICqbA+tCtYFiVMg76QG7l5Kk2dWGMyKilQguNKOXkXErgqJsUOshCZCcSlko15c5ouKnAp+kYsqZFpC+zXSM3E3jkNCdMC5RBuKiOZz1i8MXQ1YbxnrylXZLg1EVjVGWaadUaGFUx4R0OAZiRHMSlNGxgphyltYnIjTDLwWEzu0RA8SRQqD1IPhCkhz3t4wulZV8tGLi+6Yxiv2NsktJEMMBlKAbuK8bfSOexGEUxJFizOHPFtY2cPI7TngRxvGuMATcJO1Y6Vd6OHOrpmN0fIH4WYPzEq8hSK3R96AA7fR3jfV0YuuXKBsBA/2XN0bwglFtGOhvwyeHgIeG/Zk7h4Qow+GXsqzoxL5DnU/YefOI9UHd3OpuT3m8DGImf+nPiIiZ03/B8//wBRzOLJ4MMZQ9/2i/0EAJwO2T/kCfSMnr53+D/uH/lEZGNnoWWljMxUKgskbV4QRiXijUrNbpCS02aGtMXv+oxXUlhYWe9YHPmYtS1KMl1Euflua6GGy4o2lJfZ0+HzQKAuFslNQGJaL+KSDKlvoT5gfaMXFTp6GExCUpUWcFJ14EtGsrDzVyE9SzpU5zP8rHgdWjRQ/VofDVFcSh7ESw6AZRGy38iIkjobFEOZksKL0Y0YchvtBsH8M4hIbrQAatkueJKj6QljaTBY6TOd+JcJ+7zp/Lflv3fWOTIJMerJ+HJhHamqqKhkADcVBfaOU6e+DlYd5qC8oNmGqCSwY/mS7Dg+otvhfFUy4x8HLmcluMPiZ4KW3g8/o7MMyaekZU1OSpq1o2VMt8o9jlW8CVSJpwM9VUyZta/Iq24paH/ZWI/wpn+kxdoxsFnhwqLJ6GxDP1SgOLD1ixK+G8SQCUBINiVJbyMTzj7FZRTOgwUVUFz70jawnwo1ZkwckAn/AHH7Rs4fo2UgMlJ56nmbxlLNFdFWYGC+F509LBSEDjUuaB2tGDiuj5uHmZJqWeoLuDo4I0j0SWnL8udPI/eK3SfRwnS8qgaOUqJcpP23hR/IXkh0cOlRasaWD6QIDNRmjPyEKKVBlAse6NHBYckvpGsqo2xN3o2PhxHWLqCwBJ9B6+UXemMMBQag/T7RHowKAVkoaO2oH94NiUK/M5ofvHL8i6o2cn8vFmJlsX0pxa/rHW4IAoTTTfbujlkYd0jmoeaY28OJoSADRqRq8ij2Rn6NZj7/ALQg/tozc0/ffURH99uYX+iPo5bNWu4hRk/v91eMPB/pXoDsE9HJSHVluKObOxd3h0yJQJ+TTuGosIwZeGzAmwOoUDXi4uBSGlYYWOcAlwXGUehEZ0vR1fGjfnzJYAAWgGth9jEBiZbsTNJP8C2oKuopyv3xiTAAQzKFr+dnPjDlTUUFMdnah+UtaHoagby8ZLplC6NUZQCwZuBirMxCf0KrRiSD/lrGOrLV3bgCe5qkxJcsgdnKW1Jr6DaEHB+yXTAC0MTlUO1WrtUAOYudF40olZhluL2tepG0ZM1SSTUggG5pY9xixgC8g7uPWFZMobLqumlKNFgaOAG5OxHnDS8XPZeaYGfskKS4D2+UcRFCVJmP8yyD3X1d4sfhVlhuHuHqWqNLQUUor2GOJmanxNfB4zOl1BUtaTlKsp5vcd9Iuq6IFe2updqADRrWif7PQw+YjQEuGrwPhC4fYvj32cJInskjSM3pZDjvjR6TwplzZiP0qpyLEeREUsSkqZg9RTehjpj3ZUncaO8wCiqUgioyJ1duyNNIIEHaBfD0pCsNJUwJysbvRRT9IuzMIQoEUu6coINeIp4xxyxb7M/hT8lHEh0K/lPoftD4KspIexI9IvIlJLhSSdCCVeYMQl4RKeylbWNWJ79+cTxai0L4Wo0CTL9loRTw9ItjDfxQvwiv1BucTwkZfHL0U/8AL5Q1bWi4rCq4E91eUMZKnZg+1foIODFwkcD8ZYAomCcBRdD/ADAa8wPIxSweKZo9ExfRxmIUhaUqSoNc+I4hqR5jjcGqTNXLN0KI5i4I5hjHbhfKPF+DSDcdnVdHYzKpJe/ZPf8A1aNjFoNSRv6Ry2CwhWljTX6j0jo8HietllnowNOTE7UjnnDi7OnLuSmijJkFjzjZw75RezWgKJRA7z6xYqBfyPKIyPSMM8rJhGsOYEFfxeWkSPP08njLkc1he4++6FEM3HzhQ+aFYpU6Yt3lH5qMcjBv1A9oc/ARZKZpomWBzUC/DcxbMtqvw+5doZTkApYjnXnQR2HfZVTImboD0uryDNeCfglfqVX9LDTYXgqQGoPEWrsa90GCiksK8966QaE2Z6MJwJ3BLF+4V1gv4JFzLBP8Tn/kaRYTiAXdsw5jw184kFgg+Fz3WPOEHIAgOGXLS3Bm/wBJrClYZI+Q5dWqA/eH8IOiebEApanPv7/tDmadhpxPffjADkgSUCpCvD70h05j8pYu3aAI5gPDS2PyhIbl6/SI5SdSOTMfJ/SFYuSJieXZwffpEZxULLCX317+D/Vt2lJI1JruTCUGPzF9r+QtD3Qcr8HKfFUn9+mzqlt3pJGw0aMGegpNmIUD4Ax2HxV0epaQuX80vMWq5BYltzSMrpnBZMBLxa/mmzRLSkhiGzKKlHiJZo2ojWFl8o8dl34UOaSQSQUzFGjUzdoEUOpMbhXMD9qjuKF7a1JPdGL8EkGWtQvmHgKj6xvqOpFu9oyktk2QROL/ADA8Pq19YRCVfpzJ4uRwL1txiRD+y8V1YZLijOQKV4jg0SDnQYoALlyrRg9+DecECDdwRxf1BPpAMyQPmIAIN+IpwETVik78i7wtD+UsIaoIHcX9+ETSsjXyNqPyjP8Axo4vajNW+jwMY027riFzgiHmRprXr5eHCPPv+oWG7aJ6fzdlQ1cVHk47o6tWNWzAs/HX36RTxnR/4hJllio/K9gqwdorHl/dJGbyKWjiMJ0iR2czC4Mdl8LSkIw7vVa1KrsCw7qeccdiejzmUGYpOUjYhwR5GOs6IdEpCWqEu/Mk3bjF55cVoucpRjs2VTUl2D9om+9YmrE/wiKAVu0Olx9+e9I5XJswlkbDzJ5PCBkE+w8Ik8KXLiJqJG9tPdDEcSOwWX3SFEusPswoXAVGyXAYKAejfTeBZauWO7gWpqNe6CLQSDUjjqPGBAMfmVpUsH8L1PCOxo6thHuQSD4jxa0Iqq7D+Z7d0AVMAJ19PF63iRngPYDh9t4QgqEjUXFxbvP3hkqu/cL047ecVRjQ1jXgA3OsMMcLEnKNtOfvWFyiCotpnk2SfZu72hCYM1HJ1qSBwYWimcWBUAl+7xtCVjiA9u8j07oOaFaLwWzmuwBoXqGre+kMmrODwq9PFmbd4ypmJzsqhIBY3HGgIB8IjLUokHMokVIADGhNhTV+4bQvlQuaNckkWDca1FWY0HvnETOy3uS1iQNrUaM84o7nyFgfdNoFPmi5J8zEvKDn6NM4lJ7LaiwYcv6xpfFfRoV0aqWAPyLHMksfEpjnZKqhyXzC/PR7Vj0XFYQLwC9VCUWr+ntAf7RHRhk5RYuZ530X0L+FlqUlZU4S7gAbFu8iEJ4NnAbh9I35OKl9WUk0II8Y5tKTZq0sRfg1IzzraaCTYczdjQnv7ogDlAFg1v6NfvgSAO+4sfCEJgszjnwp4fSOVsztiC8zOG5gV5NCUALvTg3fdoXWgW9GpEZk8ioA7gX9e6GBIJLOw504bWhdXUOXf3rASt1ORwAJoXuVcKawTz4vTXx8rwqFomU8fARZ6HS8xLO+YX5xRU93DttdvrF/AImUKBUF6VdtY1w/2io7ZmdJYEzMfjUoS+VlMA9uqzEbVKvGDypDJAZmAHlHTfB0uXLVPXOLzJxJLigSovlG4+0c9ilNMXXs51ZeT0EX+QumbZppqiGTbnwqOcNLp/b6wgyrv4epYRIBqB/ffaObZz0MZlNfQe7wgH9v4NEEqIqaDUNq2lbPE1LSdOIJfnTjDsBq+yr7wobr07jwhoNBoP8AiyaEl2rYA6WJPrEM4Ibs6P6a3iknBEh8w50HdERhVu9BxcNwik2zW2XRMSNQOX1tDCeB+YHnx2aKasMedND3UiP4dWz312hMTvyX1YkMapHsRA4pO9K1jPmSToH97Qhh1fpN+7ua0InkaH4oMTDLxCSfmLh+WlYpmRM0Dl6/UvElYdRuk8vdIaQ7LCsSNC/ID6mGRi0V+wFe6K/4LKxy8LgkNrwhLwj6OOQga2IKrEI0s1rna+ve8PKxiC7FXHewHhT0gKcNpTSjV9tA1J4uKaHybeFQUbHRsvPMShLE5gaCwFSf68o6jpJUzD5ZaplJgJAJ/Lq51/qI5joWaqSMyZiUk3dnoaAuS2pi909j+uSkKyLUn8zBwDcUoRrHTjkoR+zaONpW2Q6TlJyZ01a5pQUAIa8ZAmprr4eX2hpwplKkpSXsamloAJSOGo1NtQASXvGeSXN2jPJV6YdM5FqnvF++EZiX+Y7td+ZH3iMuSDYmhsxFHGh74dcivD+Wp3p46RlRAxxI/Kai9CBz+l4QnOwBfXYd8FkYMag8KfeAr6N/iU2wIa/ntDcQomhQoNqNeJKmFqQEYFIOp4sR/dn84ImTWpF21oT6aQvoRKSkE9pwNVG1/WOg6KxWQ0WgpLhmYhhQgiOeEsb67kub0vSsWMNiyhwADu4fg0a45qBpjkl2dN05LQnCpXJIUc4ClAvlBBamhJAHfHMIT46bweb0i4yhISGq2oux8PKKucMxZ+dfdInLkUpWhTavTCqSNrbu57t4hZ3owvVgOJLh4fOS17UrRz/TWBlDsDVLWaneD7tEEDJmpUHBBAcOGdxv7EOmXq16Wr4wsNhEIJEtIANSAGavdZ7GCTM1G5P43hNUxMnkG/vxhQsqv4fP7Qoex7IIlvem/toipKRdzyETzPoeZ9iEE7BjTwtvdnhFjJXXXx+0KWLsAK2JJ4U4l4lLQASCPC+14eXeg9a93j7MOh0RLNXwalA3dD0GzwyzYu5rRxTyr/WGAPBiwqH8W90EAaCMWptdm8oQ4mrcqvEEZXueR56PXe8I0L2J4D7wASUw1ppttbvhFIAFDTfTbhb3u/a0F92Hd72hlEtUUs3jcQgB5rJe/AsPu0RGYpNwDpccff8AaJKFnFKWPfQmHWsi6VEd1NhzgVD0IAtfwbnxiAw73fd9A5f3yglCKgnk/wBIaTMDMx43Yd5ufvBXsmkMFhyHSW7+PcO6GpYUatDZuFN7CJEc/KGSnmOLnjpCENlGw3dgajiIczWp2Q9gCoOxa7coUtIrmINA1/E1rp4Q4UBa2244jemsOxjpLvX6sRZhR0/aGWS1QC1tLbudYSJ4qLbUakOFAk5SDQgh9Hc+fpFeBEEzDY03DlX9NoLLAJYEUrQgexr4wNnFW5kej18NomEhLAig2oT/AGrCoWxlSypq04NUMCddvF4GtaQwU+woXa+z7xIrpZ7mu3IVN/WBKmqCg4BFGaluDv3QcUFCE1DdnlvyqDBFJBrXg/pzt5w3X7Bg929tWJO9UkU3r3v3xLSYqFnOgIHFtft3wlJpqNK140Ab2IdK6CnB3be7U/uIgs0YN7vDYUPNkA+LaE6CzsB4m8R6r9LWtUhrVAYUhlBtTevv6xNf9oAaJZFbn/fCiq44+EKC0FGkr83ImIyh2vfCFChvstdgJtxyPqYhvyPqIUKE/wCkPyQwyQ3v9SouH5FHXOkPwOkNCivJXkgtRcV0PoYnJUWPABuF7QoUSxLojM+Xk7cGNGizlGUnn/xEPCgRL6KUm6/8v1ixiL+P1hQoIkrsEQ4U9e0q/wDMYhiNeADcPnt4QoUUh+Aa/ofQRDCDtHkr6QoURLsCRFH/AIT/AMXiUhRzD+ZfklTeg8IUKCRLI4lRC1gGmZu7NLp5nxiWKoxFDmAfVqwoUN9DZOeGTSlBal3eAzVkMxIfM7asFX3tChQyl2CKy4qdYuzDR+A+kKFFvsF2LH0TT+HzUl4pA0PIesKFEPsQsxbuHqmEui/8r9+ZnhQoH0AaX9//ALQ5V/zh4UHgRe6hP6U+Ah4UKN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128" name="Picture 4" descr="http://upload.wikimedia.org/wikipedia/commons/thumb/8/80/Horse_head.jpg/768px-Horse_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67000"/>
            <a:ext cx="1752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http://quickanddirtytips.com/static/wheat_st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5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51" name="Picture 2" descr="http://www.sjcdslibrary.net/uploads/1/3/4/6/13461099/567934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Global Trade</a:t>
            </a:r>
          </a:p>
        </p:txBody>
      </p:sp>
      <p:sp>
        <p:nvSpPr>
          <p:cNvPr id="7171" name="Content Placeholder 9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324600"/>
          </a:xfrm>
        </p:spPr>
        <p:txBody>
          <a:bodyPr/>
          <a:lstStyle/>
          <a:p>
            <a:r>
              <a:rPr lang="en-US" altLang="en-US" smtClean="0"/>
              <a:t>Goods + Trade = </a:t>
            </a:r>
            <a:r>
              <a:rPr lang="en-US" altLang="en-US" u="sng" smtClean="0"/>
              <a:t>Wealth</a:t>
            </a:r>
          </a:p>
          <a:p>
            <a:pPr lvl="1"/>
            <a:r>
              <a:rPr lang="en-US" altLang="en-US" smtClean="0"/>
              <a:t>Roots of economic change in Europe</a:t>
            </a:r>
          </a:p>
          <a:p>
            <a:r>
              <a:rPr lang="en-US" altLang="en-US" u="sng" smtClean="0"/>
              <a:t>Capitalism</a:t>
            </a:r>
            <a:r>
              <a:rPr lang="en-US" altLang="en-US" smtClean="0"/>
              <a:t> – ownership &amp; investment for profit</a:t>
            </a:r>
          </a:p>
          <a:p>
            <a:r>
              <a:rPr lang="en-US" altLang="en-US" smtClean="0"/>
              <a:t>Governments no longer </a:t>
            </a:r>
            <a:r>
              <a:rPr lang="en-US" altLang="en-US" u="sng" smtClean="0"/>
              <a:t>sole owners</a:t>
            </a:r>
            <a:r>
              <a:rPr lang="en-US" altLang="en-US" smtClean="0"/>
              <a:t> of wealth</a:t>
            </a:r>
          </a:p>
          <a:p>
            <a:r>
              <a:rPr lang="en-US" altLang="en-US" u="sng" smtClean="0"/>
              <a:t>Merchants</a:t>
            </a:r>
            <a:r>
              <a:rPr lang="en-US" altLang="en-US" smtClean="0"/>
              <a:t> gain huge sources of wealth &amp; invest = growth of business</a:t>
            </a:r>
          </a:p>
          <a:p>
            <a:r>
              <a:rPr lang="en-US" altLang="en-US" smtClean="0"/>
              <a:t>Economic activity = rise in $ supply = </a:t>
            </a:r>
            <a:r>
              <a:rPr lang="en-US" altLang="en-US" u="sng" smtClean="0"/>
              <a:t>inflation</a:t>
            </a:r>
          </a:p>
        </p:txBody>
      </p:sp>
      <p:sp>
        <p:nvSpPr>
          <p:cNvPr id="7172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3" name="Picture 2" descr="http://img4.wikia.nocookie.net/__cb20120115230340/truecapitalist/images/0/0f/The_Faces_of_Capitalism_by_Pit_Ku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767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Joint-Stock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6400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Made up of a group of </a:t>
            </a:r>
            <a:r>
              <a:rPr lang="en-US" sz="3200" u="sng" dirty="0" smtClean="0"/>
              <a:t>investors</a:t>
            </a:r>
            <a:r>
              <a:rPr lang="en-US" sz="3200" dirty="0" smtClean="0"/>
              <a:t> for a common purpose/venture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1500-1600s: Goal was American </a:t>
            </a:r>
            <a:r>
              <a:rPr lang="en-US" sz="3200" u="sng" dirty="0" smtClean="0"/>
              <a:t>colonization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Need for lots of money = high </a:t>
            </a:r>
            <a:r>
              <a:rPr lang="en-US" sz="3200" u="sng" dirty="0" smtClean="0"/>
              <a:t>risk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 smtClean="0"/>
              <a:t>Joint-Stocks</a:t>
            </a:r>
            <a:r>
              <a:rPr lang="en-US" sz="3200" dirty="0" smtClean="0"/>
              <a:t> allow investors to only incur minimal risk &amp; huge </a:t>
            </a:r>
            <a:r>
              <a:rPr lang="en-US" sz="3200" u="sng" dirty="0" smtClean="0"/>
              <a:t>rewards</a:t>
            </a:r>
          </a:p>
        </p:txBody>
      </p:sp>
      <p:pic>
        <p:nvPicPr>
          <p:cNvPr id="8197" name="Picture 2" descr="http://img.tfd.com/WEAL/weal_06_img1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19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4" descr="File:British East India Company fla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99" name="Picture 6" descr="http://img4.wikia.nocookie.net/__cb20110723081354/pirates/images/6/6a/EITCo_fl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7909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Mercantilism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038600" cy="6324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Theory: Country’s </a:t>
            </a:r>
            <a:r>
              <a:rPr lang="en-US" u="sng" dirty="0" smtClean="0"/>
              <a:t>power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wealth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Wealth allows countries to build navies, armies, &amp; </a:t>
            </a:r>
            <a:r>
              <a:rPr lang="en-US" u="sng" dirty="0" smtClean="0">
                <a:sym typeface="Wingdings" pitchFamily="2" charset="2"/>
              </a:rPr>
              <a:t>buy</a:t>
            </a:r>
            <a:r>
              <a:rPr lang="en-US" dirty="0" smtClean="0">
                <a:sym typeface="Wingdings" pitchFamily="2" charset="2"/>
              </a:rPr>
              <a:t> goods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Goal: Get as much wealth as </a:t>
            </a:r>
            <a:r>
              <a:rPr lang="en-US" u="sng" dirty="0" smtClean="0">
                <a:sym typeface="Wingdings" pitchFamily="2" charset="2"/>
              </a:rPr>
              <a:t>possible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Increase wealth in two ways: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1) Gold &amp; Silver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2)</a:t>
            </a:r>
            <a:r>
              <a:rPr lang="en-US" u="sng" dirty="0" smtClean="0">
                <a:sym typeface="Wingdings" pitchFamily="2" charset="2"/>
              </a:rPr>
              <a:t>Balance of Trade</a:t>
            </a:r>
            <a:r>
              <a:rPr lang="en-US" dirty="0" smtClean="0">
                <a:sym typeface="Wingdings" pitchFamily="2" charset="2"/>
              </a:rPr>
              <a:t>: Sell more than buy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Ultimate Goal = </a:t>
            </a:r>
            <a:r>
              <a:rPr lang="en-US" u="sng" dirty="0" smtClean="0">
                <a:sym typeface="Wingdings" pitchFamily="2" charset="2"/>
              </a:rPr>
              <a:t>Self-Sufficiency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Colonization allows this to happen, or helps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9221" name="Picture 4" descr="http://withfriendship.com/images/c/10526/mercantilism-this-econo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72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fe867b.medialib.glogster.com/media/1c/1cfb8f57b1b48f75c09a1e412c1aee4afe2c9187b2aabc497f0355cb6fdab45e/balance-of-trades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767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5" name="Picture 2" descr="http://rushcanvas.pbworks.com/w/file/fetch/58828777/Mercanti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825"/>
            <a:ext cx="870585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353</Words>
  <Application>Microsoft Office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Wingdings</vt:lpstr>
      <vt:lpstr>Office Theme</vt:lpstr>
      <vt:lpstr>The Columbian Exchange</vt:lpstr>
      <vt:lpstr>Exchange</vt:lpstr>
      <vt:lpstr>New to Old</vt:lpstr>
      <vt:lpstr>Old to New</vt:lpstr>
      <vt:lpstr>PowerPoint Presentation</vt:lpstr>
      <vt:lpstr>Global Trade</vt:lpstr>
      <vt:lpstr>Joint-Stock</vt:lpstr>
      <vt:lpstr>Mercantilism</vt:lpstr>
      <vt:lpstr>PowerPoint Presentation</vt:lpstr>
      <vt:lpstr>Revolution &amp; Change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20.4 – The Columbian Exchange</dc:title>
  <dc:creator>Cory</dc:creator>
  <cp:lastModifiedBy>Artis Cummings</cp:lastModifiedBy>
  <cp:revision>14</cp:revision>
  <dcterms:created xsi:type="dcterms:W3CDTF">2014-04-18T20:42:29Z</dcterms:created>
  <dcterms:modified xsi:type="dcterms:W3CDTF">2015-12-16T18:42:44Z</dcterms:modified>
</cp:coreProperties>
</file>