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AC02-246C-4620-8D0C-CC1A82928A4E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AE69E-2733-4A21-A391-E2F2CC97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4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Figure 1.9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1FEBB-04A1-45DA-BDBC-634A735BE28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2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9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C6BD4-FC6E-4DA6-BBA1-F347181E6937}" type="datetimeFigureOut">
              <a:rPr lang="en-US" smtClean="0"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D4B9-728C-4E7D-896B-E3E9860F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 Human Geography</a:t>
            </a:r>
            <a:endParaRPr lang="en-US" dirty="0"/>
          </a:p>
        </p:txBody>
      </p:sp>
      <p:pic>
        <p:nvPicPr>
          <p:cNvPr id="1026" name="Picture 2" descr="http://education.nationalgeographic.com/media/photos/000/314/31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4" y="2667000"/>
            <a:ext cx="3578323" cy="26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rtmouth.edu/~geog/images/geog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667000"/>
            <a:ext cx="3619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ducation.nationalgeographic.com/media/photos/000/315/315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3829050" cy="21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Spatial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latin typeface="Bookman Old Style" pitchFamily="18" charset="0"/>
              </a:rPr>
              <a:t>Cholera: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Bookman Old Style" pitchFamily="18" charset="0"/>
              </a:rPr>
              <a:t>An ancient disease associated with diarrhea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latin typeface="Bookman Old Style" pitchFamily="18" charset="0"/>
              </a:rPr>
              <a:t>   and dehydration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Bookman Old Style" pitchFamily="18" charset="0"/>
              </a:rPr>
              <a:t>Was confined to India until 1816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Bookman Old Style" pitchFamily="18" charset="0"/>
              </a:rPr>
              <a:t>Spread to China, Japan, East Africa, and Mediterranean Europe in the first of several </a:t>
            </a:r>
            <a:r>
              <a:rPr lang="en-US" b="1" dirty="0">
                <a:latin typeface="Bookman Old Style" pitchFamily="18" charset="0"/>
              </a:rPr>
              <a:t>pandemics: </a:t>
            </a:r>
            <a:r>
              <a:rPr lang="en-US" dirty="0">
                <a:latin typeface="Bookman Old Style" pitchFamily="18" charset="0"/>
              </a:rPr>
              <a:t>worldwide outbreaks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Bookman Old Style" pitchFamily="18" charset="0"/>
              </a:rPr>
              <a:t>Second pandemic: 1826–1837: North America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Bookman Old Style" pitchFamily="18" charset="0"/>
              </a:rPr>
              <a:t>Third pandemic: 1842–1862: England and North America</a:t>
            </a:r>
            <a:endParaRPr lang="en-US" sz="2800" dirty="0">
              <a:latin typeface="Bookman Old Style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4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Spatial Perspective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84061" cy="4525963"/>
          </a:xfrm>
        </p:spPr>
        <p:txBody>
          <a:bodyPr>
            <a:normAutofit lnSpcReduction="10000"/>
          </a:bodyPr>
          <a:lstStyle/>
          <a:p>
            <a:pPr marL="285750" indent="-285750">
              <a:defRPr/>
            </a:pPr>
            <a:r>
              <a:rPr lang="en-US" dirty="0">
                <a:latin typeface="Bookman Old Style" pitchFamily="18" charset="0"/>
              </a:rPr>
              <a:t>Cholera has not been defeated completely.</a:t>
            </a:r>
          </a:p>
          <a:p>
            <a:pPr marL="285750" indent="-285750">
              <a:defRPr/>
            </a:pPr>
            <a:r>
              <a:rPr lang="en-US" dirty="0">
                <a:latin typeface="Bookman Old Style" pitchFamily="18" charset="0"/>
              </a:rPr>
              <a:t>We expect to find cholera in places that lack sanitary sewer systems and in places that are flood prone.</a:t>
            </a:r>
          </a:p>
          <a:p>
            <a:endParaRPr lang="en-US" dirty="0"/>
          </a:p>
        </p:txBody>
      </p:sp>
      <p:pic>
        <p:nvPicPr>
          <p:cNvPr id="4" name="Picture 3" descr="fou10e_fig_01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1261" y="1461655"/>
            <a:ext cx="420273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defRPr/>
            </a:pPr>
            <a:r>
              <a:rPr lang="en-US" dirty="0" smtClean="0"/>
              <a:t>Immanuel </a:t>
            </a:r>
            <a:r>
              <a:rPr lang="en-US" dirty="0"/>
              <a:t>Kant: We need disciplines focused not only on particular phenomena (such as economics and sociology) but also on the perspectives of time (history) and space (geography).</a:t>
            </a:r>
          </a:p>
          <a:p>
            <a:pPr marL="457200" indent="-457200">
              <a:defRPr/>
            </a:pPr>
            <a:r>
              <a:rPr lang="en-US" dirty="0"/>
              <a:t>The 5</a:t>
            </a:r>
            <a:r>
              <a:rPr lang="en-US" dirty="0" smtClean="0"/>
              <a:t> </a:t>
            </a:r>
            <a:r>
              <a:rPr lang="en-US" dirty="0"/>
              <a:t>themes of geography</a:t>
            </a:r>
          </a:p>
          <a:p>
            <a:pPr marL="457200" indent="-457200">
              <a:defRPr/>
            </a:pPr>
            <a:r>
              <a:rPr lang="en-US" dirty="0"/>
              <a:t>Cultural landscape</a:t>
            </a:r>
          </a:p>
        </p:txBody>
      </p:sp>
    </p:spTree>
    <p:extLst>
      <p:ext uri="{BB962C8B-B14F-4D97-AF65-F5344CB8AC3E}">
        <p14:creationId xmlns:p14="http://schemas.microsoft.com/office/powerpoint/2010/main" val="72936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Bookman Old Style"/>
                <a:cs typeface="Bookman Old Style"/>
              </a:rPr>
              <a:t>First theme: Location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Highlights how the geographical position of people and things on Earth’s surface affects what happens and why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Helps to establish the context within which events and processes are situated</a:t>
            </a:r>
          </a:p>
          <a:p>
            <a:endParaRPr lang="en-US" dirty="0"/>
          </a:p>
        </p:txBody>
      </p:sp>
      <p:pic>
        <p:nvPicPr>
          <p:cNvPr id="4098" name="Picture 2" descr="http://www.sudanmedicalrelief.org/images/project-lo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67541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2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Spatial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Bookman Old Style"/>
                <a:cs typeface="Bookman Old Style"/>
              </a:rPr>
              <a:t>Second theme:</a:t>
            </a:r>
            <a:br>
              <a:rPr lang="en-US" b="1" dirty="0" smtClean="0">
                <a:latin typeface="Bookman Old Style"/>
                <a:cs typeface="Bookman Old Style"/>
              </a:rPr>
            </a:br>
            <a:r>
              <a:rPr lang="en-US" b="1" dirty="0" smtClean="0">
                <a:latin typeface="Bookman Old Style"/>
                <a:cs typeface="Bookman Old Style"/>
              </a:rPr>
              <a:t>Human-environment interactions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A spatial perspective invites consideration of the relationship between humans and the physical world.</a:t>
            </a:r>
          </a:p>
          <a:p>
            <a:r>
              <a:rPr lang="en-US" dirty="0" smtClean="0">
                <a:latin typeface="Bookman Old Style"/>
                <a:cs typeface="Bookman Old Style"/>
              </a:rPr>
              <a:t>Asking locational questions often means looking at the reciprocal relationship between humans and environments.</a:t>
            </a:r>
          </a:p>
          <a:p>
            <a:endParaRPr lang="en-US" dirty="0"/>
          </a:p>
        </p:txBody>
      </p:sp>
      <p:pic>
        <p:nvPicPr>
          <p:cNvPr id="5122" name="Picture 2" descr="http://www.uni-kiel.de/ecology/users/fmueller/salzau2006/studentpages/Human_Environmental_Interactions/farm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048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6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Spatial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latin typeface="Bookman Old Style" pitchFamily="18" charset="0"/>
              </a:rPr>
              <a:t>Third theme: Region</a:t>
            </a:r>
          </a:p>
          <a:p>
            <a:pPr>
              <a:defRPr/>
            </a:pPr>
            <a:r>
              <a:rPr lang="en-US" dirty="0">
                <a:latin typeface="Bookman Old Style" pitchFamily="18" charset="0"/>
              </a:rPr>
              <a:t>Features of the Earth’s surface tend to be concentrated in particular areas, which we call regions</a:t>
            </a:r>
            <a:r>
              <a:rPr lang="en-US" dirty="0">
                <a:solidFill>
                  <a:srgbClr val="0FC9FF"/>
                </a:solidFill>
                <a:latin typeface="Bookman Old Style" pitchFamily="18" charset="0"/>
              </a:rPr>
              <a:t>.</a:t>
            </a:r>
          </a:p>
          <a:p>
            <a:pPr>
              <a:defRPr/>
            </a:pPr>
            <a:r>
              <a:rPr lang="en-US" dirty="0">
                <a:latin typeface="Bookman Old Style" pitchFamily="18" charset="0"/>
              </a:rPr>
              <a:t>Understanding the regional geography of a place allows us to make sense of much of the information we have about places.</a:t>
            </a:r>
          </a:p>
          <a:p>
            <a:endParaRPr lang="en-US" dirty="0"/>
          </a:p>
        </p:txBody>
      </p:sp>
      <p:pic>
        <p:nvPicPr>
          <p:cNvPr id="6146" name="Picture 2" descr="http://sites.epri.com/refcard/img/region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2556815" cy="163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7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Spatial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latin typeface="Bookman Old Style" pitchFamily="18" charset="0"/>
              </a:rPr>
              <a:t>Fourth theme: Place</a:t>
            </a:r>
          </a:p>
          <a:p>
            <a:pPr>
              <a:defRPr/>
            </a:pPr>
            <a:r>
              <a:rPr lang="en-US" dirty="0">
                <a:latin typeface="Bookman Old Style" pitchFamily="18" charset="0"/>
              </a:rPr>
              <a:t>People develop a </a:t>
            </a:r>
            <a:r>
              <a:rPr lang="en-US" b="1" dirty="0">
                <a:latin typeface="Bookman Old Style" pitchFamily="18" charset="0"/>
              </a:rPr>
              <a:t>sense of place </a:t>
            </a:r>
            <a:r>
              <a:rPr lang="en-US" dirty="0">
                <a:latin typeface="Bookman Old Style" pitchFamily="18" charset="0"/>
              </a:rPr>
              <a:t>by infusing a place with meaning and emotion.</a:t>
            </a:r>
          </a:p>
          <a:p>
            <a:pPr>
              <a:defRPr/>
            </a:pPr>
            <a:r>
              <a:rPr lang="en-US" dirty="0">
                <a:latin typeface="Bookman Old Style" pitchFamily="18" charset="0"/>
              </a:rPr>
              <a:t>We also develop </a:t>
            </a:r>
            <a:r>
              <a:rPr lang="en-US" b="1" dirty="0">
                <a:latin typeface="Bookman Old Style" pitchFamily="18" charset="0"/>
              </a:rPr>
              <a:t>perceptions of places </a:t>
            </a:r>
            <a:r>
              <a:rPr lang="en-US" dirty="0">
                <a:latin typeface="Bookman Old Style" pitchFamily="18" charset="0"/>
              </a:rPr>
              <a:t>where we have never been through books, movies, stories, and pictures.</a:t>
            </a:r>
          </a:p>
        </p:txBody>
      </p:sp>
      <p:pic>
        <p:nvPicPr>
          <p:cNvPr id="7170" name="Picture 2" descr="http://funver.com/images/stories/environment/Grand_place_brussel/Grand_place_brussels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273843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22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u10e_fig_01_0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75" y="317329"/>
            <a:ext cx="851745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2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u10e_fig_01_0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40359"/>
            <a:ext cx="85344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Spatial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800" b="1" dirty="0">
                <a:latin typeface="Bookman Old Style" pitchFamily="18" charset="0"/>
              </a:rPr>
              <a:t>Fifth theme: Movement</a:t>
            </a:r>
          </a:p>
          <a:p>
            <a:pPr marL="347663" indent="-347663">
              <a:defRPr/>
            </a:pPr>
            <a:r>
              <a:rPr lang="en-US" sz="2800" dirty="0">
                <a:latin typeface="Bookman Old Style" pitchFamily="18" charset="0"/>
              </a:rPr>
              <a:t>Movement refers to the mobility of people, goods, and ideas across the surface of the planet.</a:t>
            </a:r>
            <a:endParaRPr lang="en-US" sz="2800" dirty="0"/>
          </a:p>
          <a:p>
            <a:pPr marL="347663" indent="-347663">
              <a:defRPr/>
            </a:pPr>
            <a:r>
              <a:rPr lang="en-US" sz="2800" b="1" dirty="0">
                <a:latin typeface="Bookman Old Style" pitchFamily="18" charset="0"/>
              </a:rPr>
              <a:t>Spatial interaction </a:t>
            </a:r>
            <a:r>
              <a:rPr lang="en-US" sz="2800" dirty="0">
                <a:latin typeface="Bookman Old Style" pitchFamily="18" charset="0"/>
              </a:rPr>
              <a:t>between places depends on</a:t>
            </a:r>
            <a:r>
              <a:rPr lang="en-US" sz="2800" dirty="0"/>
              <a:t>:</a:t>
            </a:r>
          </a:p>
          <a:p>
            <a:pPr marL="747713" lvl="2" indent="-347663">
              <a:defRPr/>
            </a:pPr>
            <a:r>
              <a:rPr lang="en-US" sz="2800" dirty="0">
                <a:latin typeface="Bookman Old Style" pitchFamily="18" charset="0"/>
              </a:rPr>
              <a:t>The distances among places</a:t>
            </a:r>
          </a:p>
          <a:p>
            <a:pPr marL="747713" lvl="2" indent="-347663">
              <a:defRPr/>
            </a:pPr>
            <a:r>
              <a:rPr lang="en-US" sz="2800" dirty="0">
                <a:latin typeface="Bookman Old Style" pitchFamily="18" charset="0"/>
              </a:rPr>
              <a:t>The accessibility of places</a:t>
            </a:r>
          </a:p>
          <a:p>
            <a:pPr marL="747713" lvl="2" indent="-347663">
              <a:defRPr/>
            </a:pPr>
            <a:r>
              <a:rPr lang="en-US" sz="2800" dirty="0">
                <a:latin typeface="Bookman Old Style" pitchFamily="18" charset="0"/>
              </a:rPr>
              <a:t>The transportation and communication connectivity among places</a:t>
            </a:r>
          </a:p>
          <a:p>
            <a:endParaRPr lang="en-US" dirty="0"/>
          </a:p>
        </p:txBody>
      </p:sp>
      <p:pic>
        <p:nvPicPr>
          <p:cNvPr id="8194" name="Picture 2" descr="http://t0.gstatic.com/images?q=tbn:ANd9GcTb6NBeTaPkWv0LuMAiWmr7RwTLNIsK11M-GjsK6ICXD47IhKoo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23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Focuses on:</a:t>
            </a:r>
          </a:p>
          <a:p>
            <a:pPr lvl="1"/>
            <a:r>
              <a:rPr lang="en-US" dirty="0" smtClean="0"/>
              <a:t>How people make places.</a:t>
            </a:r>
          </a:p>
          <a:p>
            <a:pPr lvl="1"/>
            <a:r>
              <a:rPr lang="en-US" dirty="0" smtClean="0"/>
              <a:t>How people organize space and society.</a:t>
            </a:r>
          </a:p>
          <a:p>
            <a:pPr lvl="1"/>
            <a:r>
              <a:rPr lang="en-US" dirty="0" smtClean="0"/>
              <a:t>How people interact with each other in places and across space.</a:t>
            </a:r>
          </a:p>
          <a:p>
            <a:pPr lvl="1"/>
            <a:r>
              <a:rPr lang="en-US" dirty="0" smtClean="0"/>
              <a:t>How people make sense of others and themselves in localities, regions, and the world.</a:t>
            </a:r>
            <a:endParaRPr lang="en-US" dirty="0"/>
          </a:p>
        </p:txBody>
      </p:sp>
      <p:pic>
        <p:nvPicPr>
          <p:cNvPr id="2050" name="Picture 2" descr="http://www.units.muohio.edu/geography/wp-content/uploads/Dept_photoF07_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930401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the 5 themes, </a:t>
            </a:r>
            <a:r>
              <a:rPr lang="en-US" b="1" dirty="0" smtClean="0"/>
              <a:t>landscape</a:t>
            </a:r>
            <a:r>
              <a:rPr lang="en-US" dirty="0" smtClean="0"/>
              <a:t> is a core element of geography.</a:t>
            </a:r>
          </a:p>
          <a:p>
            <a:pPr lvl="1"/>
            <a:r>
              <a:rPr lang="en-US" dirty="0" smtClean="0"/>
              <a:t>The material character of a place, the complex of natural features, human structures, and other objects that give a place a particular form.</a:t>
            </a:r>
            <a:endParaRPr lang="en-US" dirty="0"/>
          </a:p>
        </p:txBody>
      </p:sp>
      <p:pic>
        <p:nvPicPr>
          <p:cNvPr id="1026" name="Picture 2" descr="http://www.esprit-bs.sk/stranka_data/oblasti_posobenia/2/1_f6ba770176b171f056b6a4ba688dd2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282346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nk.springer.com/static-content/images/884/chp%253A10.1007%252F978-90-481-9932-7_7/MediaObjects/978-90-481-9932-7_7_Figa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04421"/>
            <a:ext cx="3012210" cy="225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807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Visible imprint of human activity on a landscape.</a:t>
            </a:r>
          </a:p>
          <a:p>
            <a:endParaRPr lang="en-US" sz="1000" dirty="0"/>
          </a:p>
          <a:p>
            <a:r>
              <a:rPr lang="en-US" dirty="0" smtClean="0"/>
              <a:t>Layers of buildings, roads, memorials, churches, fields, homes, etc.</a:t>
            </a:r>
          </a:p>
          <a:p>
            <a:pPr lvl="1"/>
            <a:r>
              <a:rPr lang="en-US" dirty="0" smtClean="0"/>
              <a:t>Layers from gradual change over time.</a:t>
            </a:r>
            <a:endParaRPr lang="en-US" dirty="0"/>
          </a:p>
        </p:txBody>
      </p:sp>
      <p:pic>
        <p:nvPicPr>
          <p:cNvPr id="2050" name="Picture 2" descr="http://www.aphomeschoolers.com/humgeog_files/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0"/>
            <a:ext cx="289289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ebitage.net/humangeography/images/Manhat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72662"/>
            <a:ext cx="2632075" cy="19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7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342900" y="673100"/>
            <a:ext cx="84963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S</a:t>
            </a:r>
            <a:r>
              <a:rPr lang="en-US" sz="2400" b="1" dirty="0" smtClean="0"/>
              <a:t>equent </a:t>
            </a:r>
            <a:r>
              <a:rPr lang="en-US" sz="2400" b="1" dirty="0" err="1"/>
              <a:t>occupance</a:t>
            </a:r>
            <a:r>
              <a:rPr lang="en-US" sz="2400" b="1" dirty="0"/>
              <a:t> </a:t>
            </a:r>
            <a:r>
              <a:rPr lang="en-US" sz="2400" dirty="0"/>
              <a:t>refers to sequential imprints of occupants, whose impacts are </a:t>
            </a:r>
            <a:r>
              <a:rPr lang="en-US" sz="2400" u="sng" dirty="0"/>
              <a:t>layered</a:t>
            </a:r>
            <a:r>
              <a:rPr lang="en-US" sz="2400" dirty="0"/>
              <a:t> one on top of the other, each layer having some impacts on the </a:t>
            </a:r>
            <a:r>
              <a:rPr lang="en-US" sz="2400" dirty="0" smtClean="0"/>
              <a:t>next.</a:t>
            </a:r>
            <a:endParaRPr lang="en-US" sz="2400" dirty="0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30200" y="4969931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Bookman Old Style" pitchFamily="18" charset="0"/>
              </a:rPr>
              <a:t>Mumbai, India (left) and Dar-</a:t>
            </a:r>
            <a:r>
              <a:rPr lang="en-US" sz="1600" b="1" dirty="0" err="1">
                <a:latin typeface="Bookman Old Style" pitchFamily="18" charset="0"/>
              </a:rPr>
              <a:t>es</a:t>
            </a:r>
            <a:r>
              <a:rPr lang="en-US" sz="1600" b="1" dirty="0">
                <a:latin typeface="Bookman Old Style" pitchFamily="18" charset="0"/>
              </a:rPr>
              <a:t>-Salaam, Tanzania (right). </a:t>
            </a:r>
            <a:r>
              <a:rPr lang="en-US" sz="1600" dirty="0">
                <a:latin typeface="Bookman Old Style" pitchFamily="18" charset="0"/>
              </a:rPr>
              <a:t>Apartment buildings throughout Mumbai (formerly Bombay), India, are typically four stories with balconies. In Dar-</a:t>
            </a:r>
            <a:r>
              <a:rPr lang="en-US" sz="1600" dirty="0" err="1">
                <a:latin typeface="Bookman Old Style" pitchFamily="18" charset="0"/>
              </a:rPr>
              <a:t>es</a:t>
            </a:r>
            <a:r>
              <a:rPr lang="en-US" sz="1600" dirty="0">
                <a:latin typeface="Bookman Old Style" pitchFamily="18" charset="0"/>
              </a:rPr>
              <a:t>-Salaam, Tanzania, this four-story walkup with its laundry and other household items festooned on balconies and in doorways (right) stands where single-family African dwellings once stood, reflecting the sequential </a:t>
            </a:r>
            <a:r>
              <a:rPr lang="en-US" sz="1600" dirty="0" err="1">
                <a:latin typeface="Bookman Old Style" pitchFamily="18" charset="0"/>
              </a:rPr>
              <a:t>occupance</a:t>
            </a:r>
            <a:r>
              <a:rPr lang="en-US" sz="1600" dirty="0">
                <a:latin typeface="Bookman Old Style" pitchFamily="18" charset="0"/>
              </a:rPr>
              <a:t> of the city. © Alexander B. Murphy.</a:t>
            </a:r>
          </a:p>
        </p:txBody>
      </p:sp>
      <p:pic>
        <p:nvPicPr>
          <p:cNvPr id="6" name="Picture 5" descr="fou10e_fig_01_0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083" y="2057400"/>
            <a:ext cx="3625635" cy="2880939"/>
          </a:xfrm>
          <a:prstGeom prst="rect">
            <a:avLst/>
          </a:prstGeom>
        </p:spPr>
      </p:pic>
      <p:pic>
        <p:nvPicPr>
          <p:cNvPr id="7" name="Picture 6" descr="fou10e_fig_01_09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1400" y="2061467"/>
            <a:ext cx="3620516" cy="28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3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Necessary in geography</a:t>
            </a:r>
          </a:p>
          <a:p>
            <a:endParaRPr lang="en-US" dirty="0"/>
          </a:p>
          <a:p>
            <a:r>
              <a:rPr lang="en-US" b="1" dirty="0" smtClean="0"/>
              <a:t>Cartography: </a:t>
            </a:r>
            <a:r>
              <a:rPr lang="en-US" dirty="0" smtClean="0"/>
              <a:t>Art and science of making maps.</a:t>
            </a:r>
          </a:p>
          <a:p>
            <a:endParaRPr lang="en-US" b="1" dirty="0"/>
          </a:p>
          <a:p>
            <a:r>
              <a:rPr lang="en-US" dirty="0" smtClean="0"/>
              <a:t>Countless purposes</a:t>
            </a:r>
            <a:endParaRPr lang="en-US" dirty="0"/>
          </a:p>
        </p:txBody>
      </p:sp>
      <p:pic>
        <p:nvPicPr>
          <p:cNvPr id="3076" name="Picture 4" descr="http://d32ogoqmya1dw8.cloudfront.net/images/eyesinthesky2/week8/early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505075" cy="180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mathermather.files.wordpress.com/2012/05/great_cartograph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82501"/>
            <a:ext cx="262905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5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b="1" dirty="0" smtClean="0"/>
              <a:t>Reference maps: </a:t>
            </a:r>
            <a:r>
              <a:rPr lang="en-US" dirty="0" smtClean="0"/>
              <a:t>Show locations of places and geographic features.</a:t>
            </a:r>
          </a:p>
          <a:p>
            <a:r>
              <a:rPr lang="en-US" b="1" dirty="0" smtClean="0"/>
              <a:t>Thematic maps: </a:t>
            </a:r>
            <a:r>
              <a:rPr lang="en-US" dirty="0" smtClean="0"/>
              <a:t>Tell stories, typically showing the degree of some attribute or the movement of a geographic phenomenon.</a:t>
            </a:r>
            <a:endParaRPr lang="en-US" b="1" dirty="0"/>
          </a:p>
        </p:txBody>
      </p:sp>
      <p:pic>
        <p:nvPicPr>
          <p:cNvPr id="4098" name="Picture 2" descr="http://www.nationalatlas.gov/printable/images/preview/reference/pagegen_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3387005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reenmailservices.com/images/ch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89828"/>
            <a:ext cx="4648200" cy="28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57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Focus on accuracy.</a:t>
            </a:r>
          </a:p>
          <a:p>
            <a:endParaRPr lang="en-US" sz="1000" dirty="0"/>
          </a:p>
          <a:p>
            <a:r>
              <a:rPr lang="en-US" b="1" dirty="0" smtClean="0"/>
              <a:t>Absolute location </a:t>
            </a:r>
            <a:r>
              <a:rPr lang="en-US" dirty="0" smtClean="0"/>
              <a:t>of places using a coordinating system that allow for the precise plotting of where on Earth something is.</a:t>
            </a:r>
          </a:p>
          <a:p>
            <a:pPr lvl="1"/>
            <a:r>
              <a:rPr lang="en-US" dirty="0" smtClean="0"/>
              <a:t>Exact spot on a map. (Will never be moved)</a:t>
            </a:r>
            <a:endParaRPr lang="en-US" dirty="0"/>
          </a:p>
        </p:txBody>
      </p:sp>
      <p:pic>
        <p:nvPicPr>
          <p:cNvPr id="5122" name="Picture 2" descr="http://sse.katieshea.com/wp-content/uploads/2009/05/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67080"/>
            <a:ext cx="5000625" cy="26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29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Location of a place in relation to other human and physical features.</a:t>
            </a:r>
          </a:p>
          <a:p>
            <a:pPr lvl="1"/>
            <a:r>
              <a:rPr lang="en-US" dirty="0" smtClean="0"/>
              <a:t>“Next to…”</a:t>
            </a:r>
          </a:p>
          <a:p>
            <a:r>
              <a:rPr lang="en-US" dirty="0" smtClean="0"/>
              <a:t>Many people define their lives using relative location.</a:t>
            </a:r>
          </a:p>
          <a:p>
            <a:r>
              <a:rPr lang="en-US" dirty="0" smtClean="0"/>
              <a:t>Constantly modified and changed over time.</a:t>
            </a:r>
            <a:endParaRPr lang="en-US" dirty="0"/>
          </a:p>
        </p:txBody>
      </p:sp>
      <p:pic>
        <p:nvPicPr>
          <p:cNvPr id="6146" name="Picture 2" descr="http://exchangedownloads.smarttech.com/public/content/eb/ebf7666f-bfc3-488e-888a-6e9c444eb418/previews/medium/0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5" y="4191000"/>
            <a:ext cx="4412673" cy="398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481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Combination of places we have been and places we have heard of.</a:t>
            </a:r>
          </a:p>
          <a:p>
            <a:r>
              <a:rPr lang="en-US" b="1" dirty="0" smtClean="0"/>
              <a:t>Activity spaces</a:t>
            </a:r>
            <a:r>
              <a:rPr lang="en-US" dirty="0" smtClean="0"/>
              <a:t>: Places we travel to routinely in our rounds of daily activity.</a:t>
            </a:r>
          </a:p>
          <a:p>
            <a:r>
              <a:rPr lang="en-US" dirty="0" smtClean="0"/>
              <a:t>Geographers who study human-environment behavior have made extensive studies of how people develop mental maps.</a:t>
            </a:r>
            <a:endParaRPr lang="en-US" dirty="0"/>
          </a:p>
        </p:txBody>
      </p:sp>
      <p:pic>
        <p:nvPicPr>
          <p:cNvPr id="7170" name="Picture 2" descr="http://www.yproductions.com/imagebank/06_saarinen6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36" y="4682836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46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of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048"/>
            <a:ext cx="8229600" cy="4525963"/>
          </a:xfrm>
        </p:spPr>
        <p:txBody>
          <a:bodyPr/>
          <a:lstStyle/>
          <a:p>
            <a:r>
              <a:rPr lang="en-US" dirty="0" smtClean="0"/>
              <a:t>All maps simplify the world.</a:t>
            </a:r>
          </a:p>
          <a:p>
            <a:r>
              <a:rPr lang="en-US" dirty="0" smtClean="0"/>
              <a:t>Cartographers </a:t>
            </a:r>
            <a:r>
              <a:rPr lang="en-US" i="1" dirty="0" smtClean="0"/>
              <a:t>generalize </a:t>
            </a:r>
            <a:r>
              <a:rPr lang="en-US" dirty="0" smtClean="0"/>
              <a:t>maps as they cannot fit everything on one map.</a:t>
            </a:r>
          </a:p>
          <a:p>
            <a:r>
              <a:rPr lang="en-US" dirty="0" smtClean="0"/>
              <a:t>Generalized maps help us see trends.</a:t>
            </a:r>
          </a:p>
          <a:p>
            <a:pPr lvl="1"/>
            <a:r>
              <a:rPr lang="en-US" i="1" dirty="0" smtClean="0"/>
              <a:t>Example</a:t>
            </a:r>
            <a:r>
              <a:rPr lang="en-US" dirty="0" smtClean="0"/>
              <a:t>: Map specifically showing precipitation information.</a:t>
            </a:r>
            <a:endParaRPr lang="en-US" dirty="0"/>
          </a:p>
        </p:txBody>
      </p:sp>
      <p:pic>
        <p:nvPicPr>
          <p:cNvPr id="1026" name="Picture 2" descr="http://www.colorado.edu/geography/gcraft/notes/cartocom/gif/gener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46367"/>
            <a:ext cx="3810000" cy="291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46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Technology that gathers data at a distance from Earth’s surface.</a:t>
            </a:r>
          </a:p>
          <a:p>
            <a:r>
              <a:rPr lang="en-US" dirty="0" smtClean="0"/>
              <a:t>Date collected by satellites and aircraft and is often almost immediately available.</a:t>
            </a:r>
          </a:p>
          <a:p>
            <a:pPr lvl="1"/>
            <a:r>
              <a:rPr lang="en-US" dirty="0" smtClean="0"/>
              <a:t>Hurricanes, earthquake damage, etc.</a:t>
            </a:r>
          </a:p>
          <a:p>
            <a:pPr lvl="1"/>
            <a:r>
              <a:rPr lang="en-US" dirty="0" smtClean="0"/>
              <a:t>Google Earth</a:t>
            </a:r>
            <a:endParaRPr lang="en-US" dirty="0"/>
          </a:p>
        </p:txBody>
      </p:sp>
      <p:pic>
        <p:nvPicPr>
          <p:cNvPr id="2050" name="Picture 2" descr="http://www.nasa.gov/centers/langley/images/content/69904main_RemoteSnsg-fi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6243"/>
            <a:ext cx="4120857" cy="29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Geography?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30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/>
              <a:t>Advances in communication and transportation technologies are making places and people more interconnected.</a:t>
            </a:r>
          </a:p>
          <a:p>
            <a:pPr>
              <a:defRPr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dirty="0"/>
              <a:t>Economic globalization and the rapid diffusion of elements of popular culture, such as fashion and architecture, are making many people and places look more alike.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074" name="Picture 2" descr="http://www.danpontefract.com/wp-content/uploads/2014/05/inter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1934447" cy="145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moves.com/news/wp-content/uploads/2013/11/kaviar-gauche-autumn_winter-2012-runway-show-mercedes-benz-berlin-fashion-week_0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17075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can be incorporated in a map, and absolute locations can be studied over time by plotting change in remotely sensed imagery over time.</a:t>
            </a:r>
            <a:endParaRPr lang="en-US" dirty="0"/>
          </a:p>
        </p:txBody>
      </p:sp>
      <p:pic>
        <p:nvPicPr>
          <p:cNvPr id="3076" name="Picture 4" descr="http://geoinformatics.wp.st-andrews.ac.uk/files/2013/11/remote_sen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72" y="3276599"/>
            <a:ext cx="3646577" cy="354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9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Sensing and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b="1" dirty="0"/>
              <a:t>GIS (geographic information systems) </a:t>
            </a:r>
            <a:r>
              <a:rPr lang="en-US" dirty="0"/>
              <a:t>compare spatial data by creating digitized representations of the environment, combining layers of spatial data and creating maps in which patterns and processes are superimposed.</a:t>
            </a:r>
          </a:p>
          <a:p>
            <a:endParaRPr lang="en-US" dirty="0"/>
          </a:p>
        </p:txBody>
      </p:sp>
      <p:pic>
        <p:nvPicPr>
          <p:cNvPr id="4098" name="Picture 2" descr="http://education.nationalgeographic.com/media/photos/000/322/32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92799"/>
            <a:ext cx="3581399" cy="31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79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Geographers also use GIS data to analyze and give insights into geographic patterns and relationships.</a:t>
            </a:r>
          </a:p>
          <a:p>
            <a:r>
              <a:rPr lang="en-US" dirty="0" smtClean="0"/>
              <a:t>Used in both human and physical geographic research.</a:t>
            </a:r>
            <a:endParaRPr lang="en-US" dirty="0"/>
          </a:p>
        </p:txBody>
      </p:sp>
      <p:pic>
        <p:nvPicPr>
          <p:cNvPr id="5126" name="Picture 6" descr="http://2.bp.blogspot.com/-vqRkLRtxDgU/UoteVKh9kHI/AAAAAAAAAfg/EOM8ulIyiOY/s1600/Layers+last+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14272"/>
            <a:ext cx="3886200" cy="35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0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Globalization – </a:t>
            </a:r>
            <a:r>
              <a:rPr lang="en-US" dirty="0" smtClean="0"/>
              <a:t>A set of processes that are increasing interactions, deepening relationships, and accelerating interdependence across national borders.</a:t>
            </a:r>
          </a:p>
          <a:p>
            <a:pPr lvl="1"/>
            <a:r>
              <a:rPr lang="en-US" dirty="0" smtClean="0"/>
              <a:t>Also includes the outcomes from these.</a:t>
            </a:r>
            <a:endParaRPr lang="en-US" dirty="0"/>
          </a:p>
        </p:txBody>
      </p:sp>
      <p:pic>
        <p:nvPicPr>
          <p:cNvPr id="4098" name="Picture 2" descr="http://image.minyanville.com/assets/dailyfeed/uploadimage/070611/mcd_china_1309983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67200"/>
            <a:ext cx="4067175" cy="249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Human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Geographers employ the concept of </a:t>
            </a:r>
            <a:r>
              <a:rPr lang="en-US" b="1" dirty="0" smtClean="0"/>
              <a:t>scale </a:t>
            </a:r>
            <a:r>
              <a:rPr lang="en-US" dirty="0" smtClean="0"/>
              <a:t>to understand individual, local, regional, national, and global interrelationships.</a:t>
            </a:r>
          </a:p>
          <a:p>
            <a:endParaRPr lang="en-US" dirty="0" smtClean="0"/>
          </a:p>
          <a:p>
            <a:r>
              <a:rPr lang="en-US" dirty="0" smtClean="0"/>
              <a:t>What happens at the global scale affects the local, but it also affects the individual, regional, and national. Similarly, the processes at these scales influence the global.</a:t>
            </a:r>
          </a:p>
          <a:p>
            <a:endParaRPr lang="en-US" dirty="0"/>
          </a:p>
        </p:txBody>
      </p:sp>
      <p:pic>
        <p:nvPicPr>
          <p:cNvPr id="5124" name="Picture 4" descr="http://upload.wikimedia.org/wikipedia/commons/thumb/7/74/Maury_Geography_087A_South_America.jpg/550px-Maury_Geography_087A_South_Amer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11402"/>
            <a:ext cx="1149968" cy="141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Geographic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Geographers study:</a:t>
            </a:r>
          </a:p>
          <a:p>
            <a:pPr lvl="1"/>
            <a:r>
              <a:rPr lang="en-US" b="1" dirty="0" smtClean="0"/>
              <a:t>Human phenomena </a:t>
            </a:r>
            <a:r>
              <a:rPr lang="en-US" dirty="0" smtClean="0"/>
              <a:t>such as </a:t>
            </a:r>
            <a:r>
              <a:rPr lang="en-US" i="1" dirty="0" smtClean="0"/>
              <a:t>language, religion</a:t>
            </a:r>
            <a:r>
              <a:rPr lang="en-US" dirty="0" smtClean="0"/>
              <a:t>, and </a:t>
            </a:r>
            <a:r>
              <a:rPr lang="en-US" i="1" dirty="0" smtClean="0"/>
              <a:t>identity.</a:t>
            </a:r>
          </a:p>
          <a:p>
            <a:pPr lvl="1"/>
            <a:r>
              <a:rPr lang="en-US" b="1" dirty="0" smtClean="0"/>
              <a:t>Physical phenomena </a:t>
            </a:r>
            <a:r>
              <a:rPr lang="en-US" dirty="0" smtClean="0"/>
              <a:t>such as </a:t>
            </a:r>
            <a:r>
              <a:rPr lang="en-US" i="1" dirty="0" smtClean="0"/>
              <a:t>landforms, climate</a:t>
            </a:r>
            <a:r>
              <a:rPr lang="en-US" dirty="0" smtClean="0"/>
              <a:t>, and </a:t>
            </a:r>
            <a:r>
              <a:rPr lang="en-US" i="1" dirty="0" smtClean="0"/>
              <a:t>environmental change.</a:t>
            </a:r>
          </a:p>
          <a:p>
            <a:pPr lvl="1"/>
            <a:r>
              <a:rPr lang="en-US" i="1" dirty="0" smtClean="0"/>
              <a:t>Interactions between humans and environment.</a:t>
            </a:r>
            <a:endParaRPr lang="en-US" i="1" dirty="0"/>
          </a:p>
        </p:txBody>
      </p:sp>
      <p:pic>
        <p:nvPicPr>
          <p:cNvPr id="1026" name="Picture 2" descr="http://2glspd2t2a9zr20ie1z7bx8zbb.wpengine.netdna-cdn.com/wp-content/uploads/2013/01/Discussing-Freedom-of-Religion-or-Belie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200"/>
            <a:ext cx="2266950" cy="10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Geographic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Geography is the study of the </a:t>
            </a:r>
            <a:r>
              <a:rPr lang="en-US" u="sng" dirty="0" smtClean="0"/>
              <a:t>spatial </a:t>
            </a:r>
            <a:r>
              <a:rPr lang="en-US" dirty="0" smtClean="0"/>
              <a:t>and material characteristics of the human-made places and people found on Earth’s surface.</a:t>
            </a:r>
            <a:endParaRPr lang="en-US" dirty="0"/>
          </a:p>
        </p:txBody>
      </p:sp>
      <p:pic>
        <p:nvPicPr>
          <p:cNvPr id="2050" name="Picture 2" descr="http://www.fao.org/docrep/w8522e/Images/fig3.1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96799"/>
            <a:ext cx="2514600" cy="31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Studying spatial arrangement of places and phenomena.</a:t>
            </a:r>
          </a:p>
          <a:p>
            <a:pPr lvl="1"/>
            <a:r>
              <a:rPr lang="en-US" dirty="0" smtClean="0"/>
              <a:t>How they are laid out, organized, and arranged on Earth, and how they appear on the landscape.</a:t>
            </a:r>
          </a:p>
          <a:p>
            <a:pPr lvl="1"/>
            <a:r>
              <a:rPr lang="en-US" dirty="0" smtClean="0"/>
              <a:t>Studying distribution and patterns.</a:t>
            </a:r>
          </a:p>
        </p:txBody>
      </p:sp>
      <p:pic>
        <p:nvPicPr>
          <p:cNvPr id="3074" name="Picture 2" descr="http://blogs.agu.org/landslideblog/files/2010/10/bmp/08_12-US-mortality_b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514600" cy="19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Spatial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b="1" dirty="0" smtClean="0">
                <a:latin typeface="Bookman Old Style" pitchFamily="18" charset="0"/>
              </a:rPr>
              <a:t>Maps in the Time of Cholera Pandemics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Bookman Old Style" pitchFamily="18" charset="0"/>
              </a:rPr>
              <a:t>Medical </a:t>
            </a:r>
            <a:r>
              <a:rPr lang="en-US" dirty="0">
                <a:latin typeface="Bookman Old Style" pitchFamily="18" charset="0"/>
              </a:rPr>
              <a:t>geography: Mapping the distribution of a disease is the first step to finding its cause.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latin typeface="Bookman Old Style" pitchFamily="18" charset="0"/>
              </a:rPr>
              <a:t>Dr. John Snow, a noted anesthesiologist in London, mapped cases of cholera in London’s </a:t>
            </a:r>
            <a:r>
              <a:rPr lang="en-US" dirty="0" err="1">
                <a:latin typeface="Bookman Old Style" pitchFamily="18" charset="0"/>
              </a:rPr>
              <a:t>Soho</a:t>
            </a:r>
            <a:r>
              <a:rPr lang="en-US" dirty="0">
                <a:latin typeface="Bookman Old Style" pitchFamily="18" charset="0"/>
              </a:rPr>
              <a:t> District in 1854 and found a link to contaminated water.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1175</Words>
  <Application>Microsoft Office PowerPoint</Application>
  <PresentationFormat>On-screen Show (4:3)</PresentationFormat>
  <Paragraphs>123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Introduction to Human Geography</vt:lpstr>
      <vt:lpstr>What is Human Geography?</vt:lpstr>
      <vt:lpstr>What is Human Geography?</vt:lpstr>
      <vt:lpstr>What is Human Geography?</vt:lpstr>
      <vt:lpstr>What is Human Geography?</vt:lpstr>
      <vt:lpstr>What are Geographic Questions?</vt:lpstr>
      <vt:lpstr>What are Geographic Questions?</vt:lpstr>
      <vt:lpstr>Spatial Perspective</vt:lpstr>
      <vt:lpstr>EXAMPLE – Spatial Perspective</vt:lpstr>
      <vt:lpstr>EXAMPLE – Spatial Perspective</vt:lpstr>
      <vt:lpstr>EXAMPLE – Spatial Perspective </vt:lpstr>
      <vt:lpstr>Spatial Perspective</vt:lpstr>
      <vt:lpstr>Spatial Perspective</vt:lpstr>
      <vt:lpstr>Spatial Perspective</vt:lpstr>
      <vt:lpstr>Spatial Perspective</vt:lpstr>
      <vt:lpstr>Spatial Perspective</vt:lpstr>
      <vt:lpstr>PowerPoint Presentation</vt:lpstr>
      <vt:lpstr>PowerPoint Presentation</vt:lpstr>
      <vt:lpstr>Spatial Perspective</vt:lpstr>
      <vt:lpstr>Landscape</vt:lpstr>
      <vt:lpstr>Cultural Landscape</vt:lpstr>
      <vt:lpstr>PowerPoint Presentation</vt:lpstr>
      <vt:lpstr>Use of Maps</vt:lpstr>
      <vt:lpstr>Use of Maps</vt:lpstr>
      <vt:lpstr>Reference Maps</vt:lpstr>
      <vt:lpstr>Relative Location</vt:lpstr>
      <vt:lpstr>Mental Maps</vt:lpstr>
      <vt:lpstr>Generalization of Maps</vt:lpstr>
      <vt:lpstr>Remote Sensing</vt:lpstr>
      <vt:lpstr>Remote Sensing</vt:lpstr>
      <vt:lpstr>Remote Sensing and GIS</vt:lpstr>
      <vt:lpstr>GIS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acummings</dc:creator>
  <cp:lastModifiedBy>Artis Cumings</cp:lastModifiedBy>
  <cp:revision>28</cp:revision>
  <dcterms:created xsi:type="dcterms:W3CDTF">2014-08-22T03:09:31Z</dcterms:created>
  <dcterms:modified xsi:type="dcterms:W3CDTF">2014-08-26T14:44:21Z</dcterms:modified>
</cp:coreProperties>
</file>