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4" d="100"/>
          <a:sy n="74" d="100"/>
        </p:scale>
        <p:origin x="-173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DC4C0-F72C-43C7-B4DB-A62A4AA43E92}" type="slidenum">
              <a:rPr lang="en-US"/>
              <a:pPr>
                <a:defRPr/>
              </a:pPr>
              <a:t>‹#›</a:t>
            </a:fld>
            <a:endParaRPr lang="en-US"/>
          </a:p>
        </p:txBody>
      </p:sp>
    </p:spTree>
    <p:extLst>
      <p:ext uri="{BB962C8B-B14F-4D97-AF65-F5344CB8AC3E}">
        <p14:creationId xmlns:p14="http://schemas.microsoft.com/office/powerpoint/2010/main" val="167227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A889E-8351-4C4F-89D5-F3B4C7DC4E77}" type="slidenum">
              <a:rPr lang="en-US"/>
              <a:pPr>
                <a:defRPr/>
              </a:pPr>
              <a:t>‹#›</a:t>
            </a:fld>
            <a:endParaRPr lang="en-US"/>
          </a:p>
        </p:txBody>
      </p:sp>
    </p:spTree>
    <p:extLst>
      <p:ext uri="{BB962C8B-B14F-4D97-AF65-F5344CB8AC3E}">
        <p14:creationId xmlns:p14="http://schemas.microsoft.com/office/powerpoint/2010/main" val="311108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1897D7-9EBF-493C-93A6-A0DA80B91A6B}" type="slidenum">
              <a:rPr lang="en-US"/>
              <a:pPr>
                <a:defRPr/>
              </a:pPr>
              <a:t>‹#›</a:t>
            </a:fld>
            <a:endParaRPr lang="en-US"/>
          </a:p>
        </p:txBody>
      </p:sp>
    </p:spTree>
    <p:extLst>
      <p:ext uri="{BB962C8B-B14F-4D97-AF65-F5344CB8AC3E}">
        <p14:creationId xmlns:p14="http://schemas.microsoft.com/office/powerpoint/2010/main" val="324925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838DA5-50ED-449B-9EBB-A1B72CA22F5C}" type="slidenum">
              <a:rPr lang="en-US"/>
              <a:pPr>
                <a:defRPr/>
              </a:pPr>
              <a:t>‹#›</a:t>
            </a:fld>
            <a:endParaRPr lang="en-US"/>
          </a:p>
        </p:txBody>
      </p:sp>
    </p:spTree>
    <p:extLst>
      <p:ext uri="{BB962C8B-B14F-4D97-AF65-F5344CB8AC3E}">
        <p14:creationId xmlns:p14="http://schemas.microsoft.com/office/powerpoint/2010/main" val="410052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35DF65-6C0F-4AD6-B3D4-44A9EA63C46F}" type="slidenum">
              <a:rPr lang="en-US"/>
              <a:pPr>
                <a:defRPr/>
              </a:pPr>
              <a:t>‹#›</a:t>
            </a:fld>
            <a:endParaRPr lang="en-US"/>
          </a:p>
        </p:txBody>
      </p:sp>
    </p:spTree>
    <p:extLst>
      <p:ext uri="{BB962C8B-B14F-4D97-AF65-F5344CB8AC3E}">
        <p14:creationId xmlns:p14="http://schemas.microsoft.com/office/powerpoint/2010/main" val="55401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B38B50-1596-40FB-B4FE-9366E37530FC}" type="slidenum">
              <a:rPr lang="en-US"/>
              <a:pPr>
                <a:defRPr/>
              </a:pPr>
              <a:t>‹#›</a:t>
            </a:fld>
            <a:endParaRPr lang="en-US"/>
          </a:p>
        </p:txBody>
      </p:sp>
    </p:spTree>
    <p:extLst>
      <p:ext uri="{BB962C8B-B14F-4D97-AF65-F5344CB8AC3E}">
        <p14:creationId xmlns:p14="http://schemas.microsoft.com/office/powerpoint/2010/main" val="14010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B4B7C5-1846-4FF1-ABC6-E504C75BECD0}" type="slidenum">
              <a:rPr lang="en-US"/>
              <a:pPr>
                <a:defRPr/>
              </a:pPr>
              <a:t>‹#›</a:t>
            </a:fld>
            <a:endParaRPr lang="en-US"/>
          </a:p>
        </p:txBody>
      </p:sp>
    </p:spTree>
    <p:extLst>
      <p:ext uri="{BB962C8B-B14F-4D97-AF65-F5344CB8AC3E}">
        <p14:creationId xmlns:p14="http://schemas.microsoft.com/office/powerpoint/2010/main" val="138705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A8948E-FBE0-480F-B782-2EEE2576FDBC}" type="slidenum">
              <a:rPr lang="en-US"/>
              <a:pPr>
                <a:defRPr/>
              </a:pPr>
              <a:t>‹#›</a:t>
            </a:fld>
            <a:endParaRPr lang="en-US"/>
          </a:p>
        </p:txBody>
      </p:sp>
    </p:spTree>
    <p:extLst>
      <p:ext uri="{BB962C8B-B14F-4D97-AF65-F5344CB8AC3E}">
        <p14:creationId xmlns:p14="http://schemas.microsoft.com/office/powerpoint/2010/main" val="144228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67828E-B0D8-47C0-B651-3B6DD42D1998}" type="slidenum">
              <a:rPr lang="en-US"/>
              <a:pPr>
                <a:defRPr/>
              </a:pPr>
              <a:t>‹#›</a:t>
            </a:fld>
            <a:endParaRPr lang="en-US"/>
          </a:p>
        </p:txBody>
      </p:sp>
    </p:spTree>
    <p:extLst>
      <p:ext uri="{BB962C8B-B14F-4D97-AF65-F5344CB8AC3E}">
        <p14:creationId xmlns:p14="http://schemas.microsoft.com/office/powerpoint/2010/main" val="173657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958460-285F-4252-AE9F-9897997E62FA}" type="slidenum">
              <a:rPr lang="en-US"/>
              <a:pPr>
                <a:defRPr/>
              </a:pPr>
              <a:t>‹#›</a:t>
            </a:fld>
            <a:endParaRPr lang="en-US"/>
          </a:p>
        </p:txBody>
      </p:sp>
    </p:spTree>
    <p:extLst>
      <p:ext uri="{BB962C8B-B14F-4D97-AF65-F5344CB8AC3E}">
        <p14:creationId xmlns:p14="http://schemas.microsoft.com/office/powerpoint/2010/main" val="170783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1746FF-FDB6-4A2C-A2D8-D5630871572F}" type="slidenum">
              <a:rPr lang="en-US"/>
              <a:pPr>
                <a:defRPr/>
              </a:pPr>
              <a:t>‹#›</a:t>
            </a:fld>
            <a:endParaRPr lang="en-US"/>
          </a:p>
        </p:txBody>
      </p:sp>
    </p:spTree>
    <p:extLst>
      <p:ext uri="{BB962C8B-B14F-4D97-AF65-F5344CB8AC3E}">
        <p14:creationId xmlns:p14="http://schemas.microsoft.com/office/powerpoint/2010/main" val="375694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4974D86-5719-49CE-B0F1-8C89B345B2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Papyrus"/>
          <p:cNvSpPr>
            <a:spLocks noGrp="1" noChangeArrowheads="1"/>
          </p:cNvSpPr>
          <p:nvPr>
            <p:ph type="ctrTitle"/>
          </p:nvPr>
        </p:nvSpPr>
        <p:spPr>
          <a:xfrm>
            <a:off x="685800" y="1295400"/>
            <a:ext cx="7772400" cy="1143000"/>
          </a:xfrm>
          <a:blipFill dpi="0" rotWithShape="0">
            <a:blip r:embed="rId2"/>
            <a:srcRect/>
            <a:tile tx="0" ty="0" sx="100000" sy="100000" flip="none" algn="tl"/>
          </a:blipFill>
          <a:ln w="38100">
            <a:solidFill>
              <a:schemeClr val="tx1"/>
            </a:solidFill>
            <a:miter lim="800000"/>
            <a:headEnd/>
            <a:tailEnd/>
          </a:ln>
        </p:spPr>
        <p:txBody>
          <a:bodyPr/>
          <a:lstStyle/>
          <a:p>
            <a:r>
              <a:rPr lang="en-US" altLang="en-US" sz="6000" smtClean="0"/>
              <a:t>Babylonia and Assyria</a:t>
            </a:r>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descr="Bouquet"/>
          <p:cNvSpPr txBox="1">
            <a:spLocks noChangeArrowheads="1"/>
          </p:cNvSpPr>
          <p:nvPr/>
        </p:nvSpPr>
        <p:spPr bwMode="auto">
          <a:xfrm>
            <a:off x="1066800" y="228600"/>
            <a:ext cx="7010400" cy="739775"/>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4000"/>
              <a:t>Assyrian Learning</a:t>
            </a:r>
            <a:endParaRPr lang="en-US" altLang="en-US"/>
          </a:p>
        </p:txBody>
      </p:sp>
      <p:sp>
        <p:nvSpPr>
          <p:cNvPr id="11267" name="Text Box 3" descr="Parchment"/>
          <p:cNvSpPr txBox="1">
            <a:spLocks noChangeArrowheads="1"/>
          </p:cNvSpPr>
          <p:nvPr/>
        </p:nvSpPr>
        <p:spPr bwMode="auto">
          <a:xfrm>
            <a:off x="914400" y="1250950"/>
            <a:ext cx="4495800" cy="2862322"/>
          </a:xfrm>
          <a:prstGeom prst="rect">
            <a:avLst/>
          </a:prstGeom>
          <a:blipFill dpi="0" rotWithShape="0">
            <a:blip r:embed="rId3"/>
            <a:srcRect/>
            <a:tile tx="0" ty="0" sx="100000" sy="100000" flip="none" algn="tl"/>
          </a:blipFill>
          <a:ln w="38100">
            <a:solidFill>
              <a:schemeClr val="tx1"/>
            </a:solidFill>
            <a:miter lim="800000"/>
            <a:headEnd/>
            <a:tailEnd/>
          </a:ln>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smtClean="0"/>
              <a:t>Capital city: Nineveh</a:t>
            </a:r>
            <a:r>
              <a:rPr lang="en-US" altLang="en-US" dirty="0"/>
              <a:t>. </a:t>
            </a:r>
            <a:endParaRPr lang="en-US" altLang="en-US" dirty="0"/>
          </a:p>
          <a:p>
            <a:pPr marL="342900" indent="-342900">
              <a:spcBef>
                <a:spcPct val="50000"/>
              </a:spcBef>
              <a:buFont typeface="Arial" panose="020B0604020202020204" pitchFamily="34" charset="0"/>
              <a:buChar char="•"/>
            </a:pPr>
            <a:r>
              <a:rPr lang="en-US" altLang="en-US" dirty="0"/>
              <a:t>B</a:t>
            </a:r>
            <a:r>
              <a:rPr lang="en-US" altLang="en-US" dirty="0" smtClean="0"/>
              <a:t>ecame </a:t>
            </a:r>
            <a:r>
              <a:rPr lang="en-US" altLang="en-US" dirty="0"/>
              <a:t>a great city of </a:t>
            </a:r>
            <a:r>
              <a:rPr lang="en-US" altLang="en-US" dirty="0" smtClean="0"/>
              <a:t>learning </a:t>
            </a:r>
          </a:p>
          <a:p>
            <a:pPr marL="342900" indent="-342900">
              <a:spcBef>
                <a:spcPct val="50000"/>
              </a:spcBef>
              <a:buFont typeface="Arial" panose="020B0604020202020204" pitchFamily="34" charset="0"/>
              <a:buChar char="•"/>
            </a:pPr>
            <a:r>
              <a:rPr lang="en-US" altLang="en-US" dirty="0" smtClean="0"/>
              <a:t>Famous </a:t>
            </a:r>
            <a:r>
              <a:rPr lang="en-US" altLang="en-US" dirty="0"/>
              <a:t>library </a:t>
            </a:r>
            <a:endParaRPr lang="en-US" altLang="en-US" dirty="0" smtClean="0"/>
          </a:p>
          <a:p>
            <a:pPr marL="1085850" lvl="1" indent="-342900">
              <a:spcBef>
                <a:spcPct val="50000"/>
              </a:spcBef>
              <a:buFont typeface="Arial" panose="020B0604020202020204" pitchFamily="34" charset="0"/>
              <a:buChar char="•"/>
            </a:pPr>
            <a:r>
              <a:rPr lang="en-US" altLang="en-US" dirty="0"/>
              <a:t>H</a:t>
            </a:r>
            <a:r>
              <a:rPr lang="en-US" altLang="en-US" dirty="0" smtClean="0"/>
              <a:t>eld </a:t>
            </a:r>
            <a:r>
              <a:rPr lang="en-US" altLang="en-US" dirty="0"/>
              <a:t>thousands of clay tablets with writings from Sumer and Babylon</a:t>
            </a:r>
            <a:r>
              <a:rPr lang="en-US" altLang="en-US"/>
              <a:t>.  </a:t>
            </a:r>
            <a:endParaRPr lang="en-US" altLang="en-US" dirty="0"/>
          </a:p>
        </p:txBody>
      </p:sp>
      <p:pic>
        <p:nvPicPr>
          <p:cNvPr id="1126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143000"/>
            <a:ext cx="3308350" cy="370137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descr="Bouquet"/>
          <p:cNvSpPr txBox="1">
            <a:spLocks noChangeArrowheads="1"/>
          </p:cNvSpPr>
          <p:nvPr/>
        </p:nvSpPr>
        <p:spPr bwMode="auto">
          <a:xfrm>
            <a:off x="1143000" y="304800"/>
            <a:ext cx="7086600" cy="80010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4400"/>
              <a:t>Assyria Overthrown</a:t>
            </a:r>
            <a:endParaRPr lang="en-US" altLang="en-US"/>
          </a:p>
        </p:txBody>
      </p:sp>
      <p:sp>
        <p:nvSpPr>
          <p:cNvPr id="12291" name="Text Box 3" descr="Parchment"/>
          <p:cNvSpPr txBox="1">
            <a:spLocks noChangeArrowheads="1"/>
          </p:cNvSpPr>
          <p:nvPr/>
        </p:nvSpPr>
        <p:spPr bwMode="auto">
          <a:xfrm>
            <a:off x="685800" y="1447800"/>
            <a:ext cx="4648200" cy="4339650"/>
          </a:xfrm>
          <a:prstGeom prst="rect">
            <a:avLst/>
          </a:prstGeom>
          <a:blipFill dpi="0" rotWithShape="0">
            <a:blip r:embed="rId3"/>
            <a:srcRect/>
            <a:tile tx="0" ty="0" sx="100000" sy="100000" flip="none" algn="tl"/>
          </a:blipFill>
          <a:ln w="38100">
            <a:solidFill>
              <a:schemeClr val="tx1"/>
            </a:solidFill>
            <a:miter lim="800000"/>
            <a:headEnd/>
            <a:tailEnd/>
          </a:ln>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The people that the Assyrians conquered were constantly rebelling against Assyrian rule.  </a:t>
            </a:r>
            <a:endParaRPr lang="en-US" altLang="en-US" dirty="0" smtClean="0"/>
          </a:p>
          <a:p>
            <a:pPr marL="342900" indent="-342900">
              <a:spcBef>
                <a:spcPct val="50000"/>
              </a:spcBef>
              <a:buFont typeface="Arial" panose="020B0604020202020204" pitchFamily="34" charset="0"/>
              <a:buChar char="•"/>
            </a:pPr>
            <a:r>
              <a:rPr lang="en-US" altLang="en-US" dirty="0" smtClean="0"/>
              <a:t>Most </a:t>
            </a:r>
            <a:r>
              <a:rPr lang="en-US" altLang="en-US" dirty="0"/>
              <a:t>of the time, the Assyrians crushed the people who tried to fight them.  However</a:t>
            </a:r>
            <a:r>
              <a:rPr lang="en-US" altLang="en-US" dirty="0" smtClean="0"/>
              <a:t>,</a:t>
            </a:r>
          </a:p>
          <a:p>
            <a:pPr marL="342900" indent="-342900">
              <a:spcBef>
                <a:spcPct val="50000"/>
              </a:spcBef>
              <a:buFont typeface="Arial" panose="020B0604020202020204" pitchFamily="34" charset="0"/>
              <a:buChar char="•"/>
            </a:pPr>
            <a:r>
              <a:rPr lang="en-US" altLang="en-US" dirty="0" smtClean="0"/>
              <a:t>I</a:t>
            </a:r>
            <a:r>
              <a:rPr lang="en-US" altLang="en-US" dirty="0" smtClean="0"/>
              <a:t>n </a:t>
            </a:r>
            <a:r>
              <a:rPr lang="en-US" altLang="en-US" dirty="0"/>
              <a:t>612 B.C., two groups joined together to smash the Assyrian empire. </a:t>
            </a:r>
            <a:endParaRPr lang="en-US" altLang="en-US" dirty="0" smtClean="0"/>
          </a:p>
          <a:p>
            <a:pPr marL="1085850" lvl="1" indent="-342900">
              <a:spcBef>
                <a:spcPct val="50000"/>
              </a:spcBef>
              <a:buFont typeface="Arial" panose="020B0604020202020204" pitchFamily="34" charset="0"/>
              <a:buChar char="•"/>
            </a:pPr>
            <a:r>
              <a:rPr lang="en-US" altLang="en-US" dirty="0" smtClean="0"/>
              <a:t>Medes </a:t>
            </a:r>
            <a:r>
              <a:rPr lang="en-US" altLang="en-US" dirty="0"/>
              <a:t>and the Chaldeans.</a:t>
            </a: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262" y="1447800"/>
            <a:ext cx="2581176" cy="3352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descr="Bouquet"/>
          <p:cNvSpPr txBox="1">
            <a:spLocks noChangeArrowheads="1"/>
          </p:cNvSpPr>
          <p:nvPr/>
        </p:nvSpPr>
        <p:spPr bwMode="auto">
          <a:xfrm>
            <a:off x="1219200" y="304800"/>
            <a:ext cx="7315200" cy="739775"/>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4000"/>
              <a:t>The New Babylonian Empire</a:t>
            </a:r>
            <a:endParaRPr lang="en-US" altLang="en-US"/>
          </a:p>
        </p:txBody>
      </p:sp>
      <p:sp>
        <p:nvSpPr>
          <p:cNvPr id="13315" name="Text Box 3" descr="Parchment"/>
          <p:cNvSpPr txBox="1">
            <a:spLocks noChangeArrowheads="1"/>
          </p:cNvSpPr>
          <p:nvPr/>
        </p:nvSpPr>
        <p:spPr bwMode="auto">
          <a:xfrm>
            <a:off x="685800" y="1250950"/>
            <a:ext cx="4419600" cy="5078313"/>
          </a:xfrm>
          <a:prstGeom prst="rect">
            <a:avLst/>
          </a:prstGeom>
          <a:blipFill dpi="0" rotWithShape="0">
            <a:blip r:embed="rId3"/>
            <a:srcRect/>
            <a:tile tx="0" ty="0" sx="100000" sy="100000" flip="none" algn="tl"/>
          </a:blipFill>
          <a:ln w="38100">
            <a:solidFill>
              <a:schemeClr val="tx1"/>
            </a:solidFill>
            <a:miter lim="800000"/>
            <a:headEnd/>
            <a:tailEnd/>
          </a:ln>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The Chaldeans created a new empire, centered at Babylon after they defeated the Assyrians in 612 BC.  </a:t>
            </a:r>
            <a:endParaRPr lang="en-US" altLang="en-US" dirty="0" smtClean="0"/>
          </a:p>
          <a:p>
            <a:pPr marL="342900" indent="-342900">
              <a:spcBef>
                <a:spcPct val="50000"/>
              </a:spcBef>
              <a:buFont typeface="Arial" panose="020B0604020202020204" pitchFamily="34" charset="0"/>
              <a:buChar char="•"/>
            </a:pPr>
            <a:r>
              <a:rPr lang="en-US" altLang="en-US" dirty="0" smtClean="0"/>
              <a:t>G</a:t>
            </a:r>
            <a:r>
              <a:rPr lang="en-US" altLang="en-US" dirty="0" smtClean="0"/>
              <a:t>reatest </a:t>
            </a:r>
            <a:r>
              <a:rPr lang="en-US" altLang="en-US" dirty="0"/>
              <a:t>king of Babylon was Nebuchadnezzar II. </a:t>
            </a:r>
            <a:endParaRPr lang="en-US" altLang="en-US" dirty="0" smtClean="0"/>
          </a:p>
          <a:p>
            <a:pPr marL="1085850" lvl="1" indent="-342900">
              <a:spcBef>
                <a:spcPct val="50000"/>
              </a:spcBef>
              <a:buFont typeface="Arial" panose="020B0604020202020204" pitchFamily="34" charset="0"/>
              <a:buChar char="•"/>
            </a:pPr>
            <a:r>
              <a:rPr lang="en-US" altLang="en-US" dirty="0"/>
              <a:t>R</a:t>
            </a:r>
            <a:r>
              <a:rPr lang="en-US" altLang="en-US" dirty="0" smtClean="0"/>
              <a:t>ebuilt </a:t>
            </a:r>
            <a:r>
              <a:rPr lang="en-US" altLang="en-US" dirty="0"/>
              <a:t>Babylon </a:t>
            </a:r>
            <a:r>
              <a:rPr lang="en-US" altLang="en-US" dirty="0" smtClean="0"/>
              <a:t>with massive </a:t>
            </a:r>
            <a:r>
              <a:rPr lang="en-US" altLang="en-US" dirty="0"/>
              <a:t>walls around the city to protect it. </a:t>
            </a:r>
            <a:endParaRPr lang="en-US" altLang="en-US" dirty="0" smtClean="0"/>
          </a:p>
          <a:p>
            <a:pPr marL="1085850" lvl="1" indent="-342900">
              <a:spcBef>
                <a:spcPct val="50000"/>
              </a:spcBef>
              <a:buFont typeface="Arial" panose="020B0604020202020204" pitchFamily="34" charset="0"/>
              <a:buChar char="•"/>
            </a:pPr>
            <a:r>
              <a:rPr lang="en-US" altLang="en-US" dirty="0" smtClean="0"/>
              <a:t>He </a:t>
            </a:r>
            <a:r>
              <a:rPr lang="en-US" altLang="en-US" dirty="0"/>
              <a:t>also built a great palace with hanging gardens.</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3352800" cy="329958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descr="Bouquet"/>
          <p:cNvSpPr txBox="1">
            <a:spLocks noChangeArrowheads="1"/>
          </p:cNvSpPr>
          <p:nvPr/>
        </p:nvSpPr>
        <p:spPr bwMode="auto">
          <a:xfrm>
            <a:off x="1066800" y="228600"/>
            <a:ext cx="7620000" cy="739775"/>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4000"/>
              <a:t>A New Center for Learning</a:t>
            </a:r>
            <a:endParaRPr lang="en-US" altLang="en-US"/>
          </a:p>
        </p:txBody>
      </p:sp>
      <p:sp>
        <p:nvSpPr>
          <p:cNvPr id="14339" name="Text Box 3" descr="Parchment"/>
          <p:cNvSpPr txBox="1">
            <a:spLocks noChangeArrowheads="1"/>
          </p:cNvSpPr>
          <p:nvPr/>
        </p:nvSpPr>
        <p:spPr bwMode="auto">
          <a:xfrm>
            <a:off x="457200" y="1295400"/>
            <a:ext cx="4038600" cy="3970318"/>
          </a:xfrm>
          <a:prstGeom prst="rect">
            <a:avLst/>
          </a:prstGeom>
          <a:blipFill dpi="0" rotWithShape="0">
            <a:blip r:embed="rId3"/>
            <a:srcRect/>
            <a:tile tx="0" ty="0" sx="100000" sy="100000" flip="none" algn="tl"/>
          </a:blipFill>
          <a:ln w="38100">
            <a:solidFill>
              <a:schemeClr val="tx1"/>
            </a:solidFill>
            <a:miter lim="800000"/>
            <a:headEnd/>
            <a:tailEnd/>
          </a:ln>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Under the Chaldeans, the New Babylonian empire became a center of learning and science.  </a:t>
            </a:r>
            <a:endParaRPr lang="en-US" altLang="en-US" dirty="0"/>
          </a:p>
          <a:p>
            <a:pPr marL="342900" indent="-342900">
              <a:spcBef>
                <a:spcPct val="50000"/>
              </a:spcBef>
              <a:buFont typeface="Arial" panose="020B0604020202020204" pitchFamily="34" charset="0"/>
              <a:buChar char="•"/>
            </a:pPr>
            <a:r>
              <a:rPr lang="en-US" altLang="en-US" dirty="0" smtClean="0"/>
              <a:t>Charted stars  </a:t>
            </a:r>
          </a:p>
          <a:p>
            <a:pPr marL="342900" indent="-342900">
              <a:spcBef>
                <a:spcPct val="50000"/>
              </a:spcBef>
              <a:buFont typeface="Arial" panose="020B0604020202020204" pitchFamily="34" charset="0"/>
              <a:buChar char="•"/>
            </a:pPr>
            <a:r>
              <a:rPr lang="en-US" altLang="en-US" dirty="0"/>
              <a:t>M</a:t>
            </a:r>
            <a:r>
              <a:rPr lang="en-US" altLang="en-US" dirty="0" smtClean="0"/>
              <a:t>easured </a:t>
            </a:r>
            <a:r>
              <a:rPr lang="en-US" altLang="en-US" dirty="0"/>
              <a:t>the correct length of the </a:t>
            </a:r>
            <a:r>
              <a:rPr lang="en-US" altLang="en-US" dirty="0" smtClean="0"/>
              <a:t>year</a:t>
            </a:r>
          </a:p>
          <a:p>
            <a:pPr marL="342900" indent="-342900">
              <a:spcBef>
                <a:spcPct val="50000"/>
              </a:spcBef>
              <a:buFont typeface="Arial" panose="020B0604020202020204" pitchFamily="34" charset="0"/>
              <a:buChar char="•"/>
            </a:pPr>
            <a:r>
              <a:rPr lang="en-US" altLang="en-US" dirty="0" smtClean="0"/>
              <a:t>Many </a:t>
            </a:r>
            <a:r>
              <a:rPr lang="en-US" altLang="en-US" dirty="0"/>
              <a:t>people came to Babylon to share ideas and discoveries.</a:t>
            </a: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3471863" cy="4876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descr="Parchment"/>
          <p:cNvSpPr txBox="1">
            <a:spLocks noChangeArrowheads="1"/>
          </p:cNvSpPr>
          <p:nvPr/>
        </p:nvSpPr>
        <p:spPr bwMode="auto">
          <a:xfrm>
            <a:off x="4495800" y="6019800"/>
            <a:ext cx="3810000" cy="536575"/>
          </a:xfrm>
          <a:prstGeom prst="rect">
            <a:avLst/>
          </a:prstGeom>
          <a:blipFill dpi="0" rotWithShape="0">
            <a:blip r:embed="rId3"/>
            <a:srcRect/>
            <a:tile tx="0" ty="0" sx="100000" sy="100000" flip="none" algn="tl"/>
          </a:blipFill>
          <a:ln w="1905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1400"/>
              <a:t>This clay tablet shows the world that was known to the Babylonians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descr="Bouquet"/>
          <p:cNvSpPr txBox="1">
            <a:spLocks noChangeArrowheads="1"/>
          </p:cNvSpPr>
          <p:nvPr/>
        </p:nvSpPr>
        <p:spPr bwMode="auto">
          <a:xfrm>
            <a:off x="609600" y="381000"/>
            <a:ext cx="8229600" cy="67945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3600"/>
              <a:t>The Fall of the 2nd Babylonian Empire</a:t>
            </a:r>
            <a:endParaRPr lang="en-US" altLang="en-US" sz="1400"/>
          </a:p>
        </p:txBody>
      </p:sp>
      <p:sp>
        <p:nvSpPr>
          <p:cNvPr id="15363" name="Text Box 4" descr="Parchment"/>
          <p:cNvSpPr txBox="1">
            <a:spLocks noChangeArrowheads="1"/>
          </p:cNvSpPr>
          <p:nvPr/>
        </p:nvSpPr>
        <p:spPr bwMode="auto">
          <a:xfrm>
            <a:off x="762000" y="1447800"/>
            <a:ext cx="2590800" cy="48768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The second Babylonian empire came under attack and was defeated by the Persians, who were led by Cyrus, in 539 BC.  Though the Chaldeans were defeated, the city of Babylon was spared from destruction.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0"/>
            <a:ext cx="4876800" cy="4252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Bouquet"/>
          <p:cNvSpPr>
            <a:spLocks noGrp="1" noChangeArrowheads="1"/>
          </p:cNvSpPr>
          <p:nvPr>
            <p:ph type="title"/>
          </p:nvPr>
        </p:nvSpPr>
        <p:spPr>
          <a:xfrm>
            <a:off x="685800" y="609600"/>
            <a:ext cx="7924800" cy="1371600"/>
          </a:xfrm>
          <a:blipFill dpi="0" rotWithShape="0">
            <a:blip r:embed="rId2"/>
            <a:srcRect/>
            <a:tile tx="0" ty="0" sx="100000" sy="100000" flip="none" algn="tl"/>
          </a:blipFill>
          <a:ln w="38100">
            <a:solidFill>
              <a:schemeClr val="tx1"/>
            </a:solidFill>
            <a:miter lim="800000"/>
            <a:headEnd/>
            <a:tailEnd/>
          </a:ln>
        </p:spPr>
        <p:txBody>
          <a:bodyPr/>
          <a:lstStyle/>
          <a:p>
            <a:r>
              <a:rPr lang="en-US" altLang="en-US" smtClean="0">
                <a:latin typeface="Comic Sans MS" pitchFamily="66" charset="0"/>
              </a:rPr>
              <a:t>The Two Empires of Mesopotamia</a:t>
            </a:r>
            <a:endParaRPr lang="en-US" altLang="en-US" smtClean="0"/>
          </a:p>
        </p:txBody>
      </p:sp>
      <p:sp>
        <p:nvSpPr>
          <p:cNvPr id="3075" name="Text Box 3" descr="Stationery"/>
          <p:cNvSpPr txBox="1">
            <a:spLocks noChangeArrowheads="1"/>
          </p:cNvSpPr>
          <p:nvPr/>
        </p:nvSpPr>
        <p:spPr bwMode="auto">
          <a:xfrm>
            <a:off x="762000" y="2438400"/>
            <a:ext cx="7772400" cy="15906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After the Sumerians were defeated, Mesopotamia had two main </a:t>
            </a:r>
            <a:r>
              <a:rPr lang="en-US" altLang="en-US" b="1"/>
              <a:t>empires</a:t>
            </a:r>
            <a:r>
              <a:rPr lang="en-US" altLang="en-US"/>
              <a:t>: Babylonia and Assyria.  An empire is an area of many territories and people that are controlled by one government.</a:t>
            </a:r>
          </a:p>
        </p:txBody>
      </p:sp>
      <p:sp>
        <p:nvSpPr>
          <p:cNvPr id="3076" name="Text Box 5" descr="Stationery"/>
          <p:cNvSpPr txBox="1">
            <a:spLocks noChangeArrowheads="1"/>
          </p:cNvSpPr>
          <p:nvPr/>
        </p:nvSpPr>
        <p:spPr bwMode="auto">
          <a:xfrm>
            <a:off x="838200" y="4343400"/>
            <a:ext cx="7848600" cy="86042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The Babylonian empire lasted from around 1800 BC to 1600 BC.</a:t>
            </a:r>
          </a:p>
        </p:txBody>
      </p:sp>
      <p:sp>
        <p:nvSpPr>
          <p:cNvPr id="3077" name="Text Box 6" descr="Stationery"/>
          <p:cNvSpPr txBox="1">
            <a:spLocks noChangeArrowheads="1"/>
          </p:cNvSpPr>
          <p:nvPr/>
        </p:nvSpPr>
        <p:spPr bwMode="auto">
          <a:xfrm>
            <a:off x="838200" y="5410200"/>
            <a:ext cx="7848600" cy="4953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The Assyrian empire lasted from around 665 BC to 612 BC.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descr="Bouquet"/>
          <p:cNvSpPr txBox="1">
            <a:spLocks noChangeArrowheads="1"/>
          </p:cNvSpPr>
          <p:nvPr/>
        </p:nvSpPr>
        <p:spPr bwMode="auto">
          <a:xfrm>
            <a:off x="1295400" y="152400"/>
            <a:ext cx="7315200" cy="95250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5400"/>
              <a:t>Babylon - “Gate of God”</a:t>
            </a:r>
            <a:endParaRPr lang="en-US" altLang="en-US"/>
          </a:p>
        </p:txBody>
      </p:sp>
      <p:sp>
        <p:nvSpPr>
          <p:cNvPr id="4099" name="Text Box 4" descr="Parchment"/>
          <p:cNvSpPr txBox="1">
            <a:spLocks noChangeArrowheads="1"/>
          </p:cNvSpPr>
          <p:nvPr/>
        </p:nvSpPr>
        <p:spPr bwMode="auto">
          <a:xfrm>
            <a:off x="1295400" y="1219200"/>
            <a:ext cx="7315200" cy="15906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As we recall from earlier, the Sumerians were conquered by the Babylonians.  The king of Babylon was Hammurabi.  Hammurabi united the cities of Sumer and then expanded his empire all the way to Asia Minor</a:t>
            </a:r>
          </a:p>
        </p:txBody>
      </p:sp>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19400"/>
            <a:ext cx="4114800" cy="4051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descr="Bouquet"/>
          <p:cNvSpPr txBox="1">
            <a:spLocks noChangeArrowheads="1"/>
          </p:cNvSpPr>
          <p:nvPr/>
        </p:nvSpPr>
        <p:spPr bwMode="auto">
          <a:xfrm>
            <a:off x="990600" y="381000"/>
            <a:ext cx="7467600" cy="95250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5400"/>
              <a:t>A Crossroads of Trade</a:t>
            </a:r>
            <a:endParaRPr lang="en-US" altLang="en-US"/>
          </a:p>
        </p:txBody>
      </p:sp>
      <p:sp>
        <p:nvSpPr>
          <p:cNvPr id="5123" name="Text Box 3" descr="Parchment"/>
          <p:cNvSpPr txBox="1">
            <a:spLocks noChangeArrowheads="1"/>
          </p:cNvSpPr>
          <p:nvPr/>
        </p:nvSpPr>
        <p:spPr bwMode="auto">
          <a:xfrm>
            <a:off x="685800" y="1524000"/>
            <a:ext cx="7543800" cy="1955800"/>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Babylon’s location made it a good place for trade.  Groups of travelers, called </a:t>
            </a:r>
            <a:r>
              <a:rPr lang="en-US" altLang="en-US" b="1"/>
              <a:t>caravans</a:t>
            </a:r>
            <a:r>
              <a:rPr lang="en-US" altLang="en-US"/>
              <a:t>, traveled back and forth from the Sumerian cities in the south to the city of Akkad in the north.  Along the way, they always stopped in Babylon to trade.</a:t>
            </a:r>
          </a:p>
        </p:txBody>
      </p:sp>
      <p:sp>
        <p:nvSpPr>
          <p:cNvPr id="5124" name="Text Box 5" descr="Parchment"/>
          <p:cNvSpPr txBox="1">
            <a:spLocks noChangeArrowheads="1"/>
          </p:cNvSpPr>
          <p:nvPr/>
        </p:nvSpPr>
        <p:spPr bwMode="auto">
          <a:xfrm>
            <a:off x="685800" y="3581400"/>
            <a:ext cx="3276600" cy="30511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Babylon had special markets, called </a:t>
            </a:r>
            <a:r>
              <a:rPr lang="en-US" altLang="en-US" b="1"/>
              <a:t>bazaars</a:t>
            </a:r>
            <a:r>
              <a:rPr lang="en-US" altLang="en-US"/>
              <a:t>, that people could go to to buy cotton cloth from India. They could also buy spices from Egypt there.  Babylon became rich due to trade.</a:t>
            </a:r>
          </a:p>
        </p:txBody>
      </p:sp>
      <p:pic>
        <p:nvPicPr>
          <p:cNvPr id="51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733800"/>
            <a:ext cx="4972050" cy="285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descr="Bouquet"/>
          <p:cNvSpPr txBox="1">
            <a:spLocks noChangeArrowheads="1"/>
          </p:cNvSpPr>
          <p:nvPr/>
        </p:nvSpPr>
        <p:spPr bwMode="auto">
          <a:xfrm>
            <a:off x="914400" y="228600"/>
            <a:ext cx="7315200" cy="95250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5400"/>
              <a:t>Hammurabi’s Code</a:t>
            </a:r>
            <a:endParaRPr lang="en-US" altLang="en-US"/>
          </a:p>
        </p:txBody>
      </p:sp>
      <p:sp>
        <p:nvSpPr>
          <p:cNvPr id="6147" name="Text Box 4" descr="Parchment"/>
          <p:cNvSpPr txBox="1">
            <a:spLocks noChangeArrowheads="1"/>
          </p:cNvSpPr>
          <p:nvPr/>
        </p:nvSpPr>
        <p:spPr bwMode="auto">
          <a:xfrm>
            <a:off x="381000" y="1295400"/>
            <a:ext cx="3962400" cy="45116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Hammurabi was the king who united most of Mesopotamia and conquered the Sumerians. He developed a “code” of laws.  The laws were numbered from 1 to 282. Law number 196 states: </a:t>
            </a:r>
            <a:r>
              <a:rPr lang="en-US" altLang="en-US" i="1"/>
              <a:t>If a man put out the eye of another man, his eye shall be put out.</a:t>
            </a:r>
            <a:r>
              <a:rPr lang="en-US" altLang="en-US"/>
              <a:t> Some people summarize Hammurabi’s code by saying “an eye for an eye.”</a:t>
            </a:r>
          </a:p>
        </p:txBody>
      </p:sp>
      <p:sp>
        <p:nvSpPr>
          <p:cNvPr id="6148" name="Text Box 5" descr="Parchment"/>
          <p:cNvSpPr txBox="1">
            <a:spLocks noChangeArrowheads="1"/>
          </p:cNvSpPr>
          <p:nvPr/>
        </p:nvSpPr>
        <p:spPr bwMode="auto">
          <a:xfrm>
            <a:off x="4419600" y="1295400"/>
            <a:ext cx="3733800" cy="232092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Law number 195 states: </a:t>
            </a:r>
            <a:r>
              <a:rPr lang="en-US" altLang="en-US" i="1"/>
              <a:t>If a son strike his father, his hands shall be hewn off.</a:t>
            </a:r>
            <a:r>
              <a:rPr lang="en-US" altLang="en-US" i="1">
                <a:latin typeface="Arial" charset="0"/>
              </a:rPr>
              <a:t> </a:t>
            </a:r>
            <a:r>
              <a:rPr lang="en-US" altLang="en-US"/>
              <a:t>There are many, many more laws like this in Hammurabi’s Code. </a:t>
            </a:r>
          </a:p>
        </p:txBody>
      </p:sp>
      <p:pic>
        <p:nvPicPr>
          <p:cNvPr id="61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733800"/>
            <a:ext cx="2097088"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0" name="Text Box 7" descr="Parchment"/>
          <p:cNvSpPr txBox="1">
            <a:spLocks noChangeArrowheads="1"/>
          </p:cNvSpPr>
          <p:nvPr/>
        </p:nvSpPr>
        <p:spPr bwMode="auto">
          <a:xfrm>
            <a:off x="7010400" y="4876800"/>
            <a:ext cx="1295400" cy="61912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1600"/>
              <a:t>A statue of Hammurabi</a:t>
            </a:r>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533650" cy="64008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4" descr="Parchment"/>
          <p:cNvSpPr txBox="1">
            <a:spLocks noChangeArrowheads="1"/>
          </p:cNvSpPr>
          <p:nvPr/>
        </p:nvSpPr>
        <p:spPr bwMode="auto">
          <a:xfrm>
            <a:off x="3276600" y="457200"/>
            <a:ext cx="5562600" cy="10445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2000"/>
              <a:t>On the left is a </a:t>
            </a:r>
            <a:r>
              <a:rPr lang="en-US" altLang="en-US" sz="2000" b="1"/>
              <a:t>stela</a:t>
            </a:r>
            <a:r>
              <a:rPr lang="en-US" altLang="en-US" sz="2000"/>
              <a:t>, which has all 282 of Hammurabi’s laws engraved on it. This stela is located in the Louvre Museum in Paris, France.</a:t>
            </a:r>
            <a:endParaRPr lang="en-US" altLang="en-US"/>
          </a:p>
        </p:txBody>
      </p:sp>
      <p:sp>
        <p:nvSpPr>
          <p:cNvPr id="7172" name="Text Box 5" descr="Parchment"/>
          <p:cNvSpPr txBox="1">
            <a:spLocks noChangeArrowheads="1"/>
          </p:cNvSpPr>
          <p:nvPr/>
        </p:nvSpPr>
        <p:spPr bwMode="auto">
          <a:xfrm>
            <a:off x="3276600" y="1676400"/>
            <a:ext cx="5638800" cy="10445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2000"/>
              <a:t>The Hammurabi stela was discovered in 1909, in Susa, Elam, which is now Khuzestan. Khuzestan is a province of southern Iran.</a:t>
            </a:r>
            <a:endParaRPr lang="en-US" altLang="en-US"/>
          </a:p>
        </p:txBody>
      </p:sp>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95600"/>
            <a:ext cx="5486400" cy="36147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4" name="Text Box 7"/>
          <p:cNvSpPr txBox="1">
            <a:spLocks noChangeArrowheads="1"/>
          </p:cNvSpPr>
          <p:nvPr/>
        </p:nvSpPr>
        <p:spPr bwMode="auto">
          <a:xfrm>
            <a:off x="7239000" y="2971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Susa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descr="Bouquet"/>
          <p:cNvSpPr txBox="1">
            <a:spLocks noChangeArrowheads="1"/>
          </p:cNvSpPr>
          <p:nvPr/>
        </p:nvSpPr>
        <p:spPr bwMode="auto">
          <a:xfrm>
            <a:off x="914400" y="228600"/>
            <a:ext cx="7391400" cy="952500"/>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5400"/>
              <a:t>Babylonia is Conquered</a:t>
            </a:r>
            <a:endParaRPr lang="en-US" altLang="en-US"/>
          </a:p>
        </p:txBody>
      </p:sp>
      <p:sp>
        <p:nvSpPr>
          <p:cNvPr id="8195" name="Text Box 3" descr="Parchment"/>
          <p:cNvSpPr txBox="1">
            <a:spLocks noChangeArrowheads="1"/>
          </p:cNvSpPr>
          <p:nvPr/>
        </p:nvSpPr>
        <p:spPr bwMode="auto">
          <a:xfrm>
            <a:off x="838200" y="1295400"/>
            <a:ext cx="3657600" cy="53117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2000"/>
              <a:t>Hammurabi conquered many of the neighboring cities, and he kept expanding his empire.  Hammurabi would often go to war against his allies as well.  When the city of Elam attacked Larsa, Hammurabi helped Larsa defend themselves. Once Elam was conquered, Hammurabi turned right around and conquered Larsa!  Each time that Babylon would conquer another city, Hammurabi would take the city’s chariots, weapons, tools, and all their riches.  Trading helped Babylon get rich, and so did conquest.</a:t>
            </a:r>
            <a:endParaRPr lang="en-US" altLang="en-US"/>
          </a:p>
        </p:txBody>
      </p:sp>
      <p:sp>
        <p:nvSpPr>
          <p:cNvPr id="8196" name="Text Box 4" descr="Parchment"/>
          <p:cNvSpPr txBox="1">
            <a:spLocks noChangeArrowheads="1"/>
          </p:cNvSpPr>
          <p:nvPr/>
        </p:nvSpPr>
        <p:spPr bwMode="auto">
          <a:xfrm>
            <a:off x="4572000" y="1295400"/>
            <a:ext cx="4267200" cy="232092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Though Hammurabi formed a large and rich empire, the people that ruled after him could not keep it together.  The empire kept getting smaller and smaller until eventually it was destroyed.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descr="Bouquet"/>
          <p:cNvSpPr txBox="1">
            <a:spLocks noChangeArrowheads="1"/>
          </p:cNvSpPr>
          <p:nvPr/>
        </p:nvSpPr>
        <p:spPr bwMode="auto">
          <a:xfrm>
            <a:off x="838200" y="152400"/>
            <a:ext cx="7315200" cy="862013"/>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4800"/>
              <a:t>The Assyrians Rise to Power</a:t>
            </a:r>
            <a:endParaRPr lang="en-US" altLang="en-US"/>
          </a:p>
        </p:txBody>
      </p:sp>
      <p:sp>
        <p:nvSpPr>
          <p:cNvPr id="9219" name="Text Box 3" descr="Parchment"/>
          <p:cNvSpPr txBox="1">
            <a:spLocks noChangeArrowheads="1"/>
          </p:cNvSpPr>
          <p:nvPr/>
        </p:nvSpPr>
        <p:spPr bwMode="auto">
          <a:xfrm>
            <a:off x="609600" y="1066800"/>
            <a:ext cx="2895600" cy="524192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Assyria was a small kingdom of walled cities that was located north of Babylon.  Their city was located in open land that was easily attacked, and they had to constantly defend themselves against invaders.  Therefore, they became skilled warriors.</a:t>
            </a:r>
          </a:p>
        </p:txBody>
      </p:sp>
      <p:sp>
        <p:nvSpPr>
          <p:cNvPr id="9220" name="Text Box 4" descr="Parchment"/>
          <p:cNvSpPr txBox="1">
            <a:spLocks noChangeArrowheads="1"/>
          </p:cNvSpPr>
          <p:nvPr/>
        </p:nvSpPr>
        <p:spPr bwMode="auto">
          <a:xfrm>
            <a:off x="3581400" y="1066800"/>
            <a:ext cx="4648200" cy="226377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2000"/>
              <a:t>At around 1365 B.C., the Assyrians decided that the best defense they had was to attack other countries first, before they could attack them. By 650 B.C., Assyria had conquered a large empire. King Sargon II was a successful and ruthless Assyrian ruler.</a:t>
            </a:r>
            <a:endParaRPr lang="en-US" altLang="en-US"/>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06788"/>
            <a:ext cx="4114800" cy="3351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descr="Bouquet"/>
          <p:cNvSpPr txBox="1">
            <a:spLocks noChangeArrowheads="1"/>
          </p:cNvSpPr>
          <p:nvPr/>
        </p:nvSpPr>
        <p:spPr bwMode="auto">
          <a:xfrm>
            <a:off x="914400" y="228600"/>
            <a:ext cx="7467600" cy="739775"/>
          </a:xfrm>
          <a:prstGeom prst="rect">
            <a:avLst/>
          </a:prstGeom>
          <a:blipFill dpi="0" rotWithShape="0">
            <a:blip r:embed="rId2"/>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4000"/>
              <a:t>The Assyrian War Machine</a:t>
            </a:r>
            <a:endParaRPr lang="en-US" altLang="en-US"/>
          </a:p>
        </p:txBody>
      </p:sp>
      <p:sp>
        <p:nvSpPr>
          <p:cNvPr id="10243" name="Text Box 3" descr="Parchment"/>
          <p:cNvSpPr txBox="1">
            <a:spLocks noChangeArrowheads="1"/>
          </p:cNvSpPr>
          <p:nvPr/>
        </p:nvSpPr>
        <p:spPr bwMode="auto">
          <a:xfrm>
            <a:off x="381000" y="1066800"/>
            <a:ext cx="2971800" cy="5241925"/>
          </a:xfrm>
          <a:prstGeom prst="rect">
            <a:avLst/>
          </a:prstGeom>
          <a:blipFill dpi="0" rotWithShape="0">
            <a:blip r:embed="rId3"/>
            <a:srcRect/>
            <a:tile tx="0" ty="0" sx="100000" sy="100000" flip="none" algn="tl"/>
          </a:blipFill>
          <a:ln w="38100">
            <a:solidFill>
              <a:schemeClr val="tx1"/>
            </a:solidFill>
            <a:miter lim="800000"/>
            <a:headEnd/>
            <a:tailEnd/>
          </a:ln>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The Assyrians were geniuses at waging war.  They invented the battering ram, which they used to pound down city walls. </a:t>
            </a:r>
            <a:r>
              <a:rPr lang="en-US" altLang="en-US"/>
              <a:t>They used catapults to throw rocks at enemies, and </a:t>
            </a:r>
            <a:r>
              <a:rPr lang="en-US" altLang="en-US" smtClean="0"/>
              <a:t>they </a:t>
            </a:r>
            <a:r>
              <a:rPr lang="en-US" altLang="en-US"/>
              <a:t>protected their </a:t>
            </a:r>
            <a:r>
              <a:rPr lang="en-US" altLang="en-US" b="1"/>
              <a:t>archers</a:t>
            </a:r>
            <a:r>
              <a:rPr lang="en-US" altLang="en-US"/>
              <a:t> (people who use a bow and arrows) with helmets and armor.</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5229225" cy="533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303</TotalTime>
  <Words>875</Words>
  <Application>Microsoft Office PowerPoint</Application>
  <PresentationFormat>On-screen Show (4:3)</PresentationFormat>
  <Paragraphs>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Babylonia and Assyria</vt:lpstr>
      <vt:lpstr>The Two Empires of Mesopotamia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Fertile Crescent</dc:title>
  <dc:creator>Administrator</dc:creator>
  <cp:lastModifiedBy>Artis Cummings</cp:lastModifiedBy>
  <cp:revision>39</cp:revision>
  <dcterms:created xsi:type="dcterms:W3CDTF">2004-12-14T05:37:18Z</dcterms:created>
  <dcterms:modified xsi:type="dcterms:W3CDTF">2015-09-03T13:03:48Z</dcterms:modified>
</cp:coreProperties>
</file>