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3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6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2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6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1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3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66B4-66EA-4632-A38D-082D81695619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D06B-C880-4F59-8E84-13092CCD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1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568" y="3908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Cycles: </a:t>
            </a:r>
            <a:br>
              <a:rPr lang="en-US" dirty="0" smtClean="0"/>
            </a:br>
            <a:r>
              <a:rPr lang="en-US" dirty="0" smtClean="0"/>
              <a:t>The Ups and Downs of the Economy</a:t>
            </a:r>
            <a:endParaRPr lang="en-US" dirty="0"/>
          </a:p>
        </p:txBody>
      </p:sp>
      <p:pic>
        <p:nvPicPr>
          <p:cNvPr id="1026" name="Picture 2" descr="Image result for business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543" y="3342449"/>
            <a:ext cx="57340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83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causes business cycles?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factors (within the economy)</a:t>
            </a:r>
          </a:p>
          <a:p>
            <a:pPr lvl="1"/>
            <a:r>
              <a:rPr lang="en-US" dirty="0" smtClean="0"/>
              <a:t>Business spending/investment</a:t>
            </a:r>
          </a:p>
          <a:p>
            <a:pPr lvl="2"/>
            <a:r>
              <a:rPr lang="en-US" dirty="0" smtClean="0"/>
              <a:t>Investment causes expansion leading to jobs/profit</a:t>
            </a:r>
          </a:p>
          <a:p>
            <a:pPr lvl="3"/>
            <a:r>
              <a:rPr lang="en-US" dirty="0" smtClean="0"/>
              <a:t>Higher levels in business cycle</a:t>
            </a:r>
          </a:p>
          <a:p>
            <a:pPr lvl="2"/>
            <a:r>
              <a:rPr lang="en-US" dirty="0" smtClean="0"/>
              <a:t>When investment is declining, reverse occurs</a:t>
            </a:r>
          </a:p>
          <a:p>
            <a:pPr lvl="3"/>
            <a:r>
              <a:rPr lang="en-US" dirty="0" smtClean="0"/>
              <a:t>Pushes business cycle downward</a:t>
            </a:r>
          </a:p>
          <a:p>
            <a:pPr lvl="1"/>
            <a:r>
              <a:rPr lang="en-US" dirty="0" smtClean="0"/>
              <a:t>Government spending</a:t>
            </a:r>
          </a:p>
          <a:p>
            <a:pPr lvl="2"/>
            <a:r>
              <a:rPr lang="en-US" dirty="0" smtClean="0"/>
              <a:t>Federal, state, and local</a:t>
            </a:r>
          </a:p>
          <a:p>
            <a:pPr lvl="3"/>
            <a:r>
              <a:rPr lang="en-US" dirty="0" smtClean="0"/>
              <a:t>Increase adds to both business and consumer income (vice versa with decrease)</a:t>
            </a:r>
          </a:p>
          <a:p>
            <a:pPr lvl="1"/>
            <a:r>
              <a:rPr lang="en-US" dirty="0" smtClean="0"/>
              <a:t>Government policies</a:t>
            </a:r>
          </a:p>
          <a:p>
            <a:pPr lvl="1"/>
            <a:r>
              <a:rPr lang="en-US" dirty="0" smtClean="0"/>
              <a:t>Consumer spending</a:t>
            </a:r>
          </a:p>
          <a:p>
            <a:pPr lvl="1"/>
            <a:r>
              <a:rPr lang="en-US" dirty="0" smtClean="0"/>
              <a:t>Psychological factors</a:t>
            </a:r>
          </a:p>
          <a:p>
            <a:pPr lvl="2"/>
            <a:r>
              <a:rPr lang="en-US" dirty="0" smtClean="0"/>
              <a:t>Way individuals/groups think about the future</a:t>
            </a:r>
          </a:p>
        </p:txBody>
      </p:sp>
      <p:pic>
        <p:nvPicPr>
          <p:cNvPr id="9218" name="Picture 2" descr="Image result for business invest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279" y="1825625"/>
            <a:ext cx="3093847" cy="232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12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causes business cycles?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factors (outside the economy)</a:t>
            </a:r>
          </a:p>
          <a:p>
            <a:pPr lvl="1"/>
            <a:r>
              <a:rPr lang="en-US" dirty="0" smtClean="0"/>
              <a:t>Certain events</a:t>
            </a:r>
          </a:p>
          <a:p>
            <a:pPr lvl="2"/>
            <a:r>
              <a:rPr lang="en-US" dirty="0" smtClean="0"/>
              <a:t>Wars, attacks, embargoes, bad weather, etc.</a:t>
            </a:r>
            <a:endParaRPr lang="en-US" dirty="0"/>
          </a:p>
        </p:txBody>
      </p:sp>
      <p:pic>
        <p:nvPicPr>
          <p:cNvPr id="10242" name="Picture 2" descr="Image result for oil embar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51" y="3502152"/>
            <a:ext cx="4470968" cy="251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7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business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Highs and lows of the economy</a:t>
            </a:r>
          </a:p>
          <a:p>
            <a:endParaRPr lang="en-US" sz="1000" dirty="0"/>
          </a:p>
          <a:p>
            <a:r>
              <a:rPr lang="en-US" i="1" dirty="0" smtClean="0"/>
              <a:t>The periodic changes in the level of the nation’s business activity.</a:t>
            </a:r>
          </a:p>
          <a:p>
            <a:endParaRPr lang="en-US" sz="1000" i="1" dirty="0"/>
          </a:p>
          <a:p>
            <a:r>
              <a:rPr lang="en-US" u="sng" dirty="0" smtClean="0"/>
              <a:t>One business cycle </a:t>
            </a:r>
            <a:r>
              <a:rPr lang="en-US" dirty="0" smtClean="0"/>
              <a:t>includes a </a:t>
            </a:r>
            <a:r>
              <a:rPr lang="en-US" u="sng" dirty="0" smtClean="0"/>
              <a:t>period of economic expansion </a:t>
            </a:r>
            <a:r>
              <a:rPr lang="en-US" dirty="0" smtClean="0"/>
              <a:t>followed by a </a:t>
            </a:r>
            <a:r>
              <a:rPr lang="en-US" u="sng" dirty="0" smtClean="0"/>
              <a:t>period of economic decline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Image result for economic expan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79" y="3766149"/>
            <a:ext cx="3995929" cy="309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95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parts/phases</a:t>
            </a:r>
          </a:p>
          <a:p>
            <a:pPr lvl="1"/>
            <a:r>
              <a:rPr lang="en-US" dirty="0" smtClean="0"/>
              <a:t>Recession</a:t>
            </a:r>
          </a:p>
          <a:p>
            <a:pPr lvl="1"/>
            <a:r>
              <a:rPr lang="en-US" dirty="0" smtClean="0"/>
              <a:t>Trough (bottom)</a:t>
            </a:r>
          </a:p>
          <a:p>
            <a:pPr lvl="1"/>
            <a:r>
              <a:rPr lang="en-US" dirty="0" smtClean="0"/>
              <a:t>Expansion (recovery)</a:t>
            </a:r>
          </a:p>
          <a:p>
            <a:pPr lvl="1"/>
            <a:r>
              <a:rPr lang="en-US" dirty="0" smtClean="0"/>
              <a:t>Peak</a:t>
            </a:r>
          </a:p>
        </p:txBody>
      </p:sp>
      <p:pic>
        <p:nvPicPr>
          <p:cNvPr id="1026" name="Picture 2" descr="Image result for business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824" y="2807208"/>
            <a:ext cx="4823792" cy="35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49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" y="1027906"/>
            <a:ext cx="10515600" cy="53158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“Feed on themselves”</a:t>
            </a:r>
          </a:p>
          <a:p>
            <a:endParaRPr lang="en-US" sz="1000" dirty="0"/>
          </a:p>
          <a:p>
            <a:r>
              <a:rPr lang="en-US" dirty="0" smtClean="0"/>
              <a:t>Business people spend less than they once did.</a:t>
            </a:r>
          </a:p>
          <a:p>
            <a:pPr lvl="1"/>
            <a:r>
              <a:rPr lang="en-US" dirty="0" smtClean="0"/>
              <a:t>Since sales are falling during a recession, businesses do what they can do reduce their spending.</a:t>
            </a:r>
          </a:p>
          <a:p>
            <a:pPr lvl="2"/>
            <a:r>
              <a:rPr lang="en-US" dirty="0" smtClean="0"/>
              <a:t>Lay off workers</a:t>
            </a:r>
          </a:p>
          <a:p>
            <a:pPr lvl="2"/>
            <a:r>
              <a:rPr lang="en-US" dirty="0" smtClean="0"/>
              <a:t>Buy less merchandise</a:t>
            </a:r>
          </a:p>
          <a:p>
            <a:pPr lvl="2"/>
            <a:r>
              <a:rPr lang="en-US" dirty="0" smtClean="0"/>
              <a:t>Postpone plans to expand</a:t>
            </a:r>
          </a:p>
          <a:p>
            <a:pPr lvl="1"/>
            <a:r>
              <a:rPr lang="en-US" dirty="0" smtClean="0"/>
              <a:t>Suppliers also protect themselves</a:t>
            </a:r>
          </a:p>
          <a:p>
            <a:pPr lvl="2"/>
            <a:r>
              <a:rPr lang="en-US" dirty="0" smtClean="0"/>
              <a:t>Lay off workers</a:t>
            </a:r>
          </a:p>
          <a:p>
            <a:pPr lvl="2"/>
            <a:r>
              <a:rPr lang="en-US" dirty="0" smtClean="0"/>
              <a:t>Reduce spending</a:t>
            </a:r>
          </a:p>
          <a:p>
            <a:pPr lvl="2"/>
            <a:endParaRPr lang="en-US" sz="1000" dirty="0"/>
          </a:p>
          <a:p>
            <a:r>
              <a:rPr lang="en-US" dirty="0" smtClean="0"/>
              <a:t>Workers earn less, spend less, and business income/profits decline more.</a:t>
            </a:r>
          </a:p>
          <a:p>
            <a:pPr lvl="1"/>
            <a:r>
              <a:rPr lang="en-US" dirty="0" smtClean="0"/>
              <a:t>Laying off of more workers</a:t>
            </a:r>
          </a:p>
          <a:p>
            <a:pPr lvl="1"/>
            <a:r>
              <a:rPr lang="en-US" dirty="0" smtClean="0"/>
              <a:t>Economy continues to slide</a:t>
            </a:r>
            <a:endParaRPr lang="en-US" dirty="0"/>
          </a:p>
        </p:txBody>
      </p:sp>
      <p:pic>
        <p:nvPicPr>
          <p:cNvPr id="3074" name="Picture 2" descr="Image result for economic reces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619" y="2694113"/>
            <a:ext cx="2478388" cy="198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87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Trough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/>
          <a:lstStyle/>
          <a:p>
            <a:r>
              <a:rPr lang="en-US" dirty="0" smtClean="0"/>
              <a:t>Bottom of the cycle</a:t>
            </a:r>
          </a:p>
          <a:p>
            <a:endParaRPr lang="en-US" dirty="0"/>
          </a:p>
          <a:p>
            <a:r>
              <a:rPr lang="en-US" dirty="0" smtClean="0"/>
              <a:t>How long it remains in the trough can vary from a matter of weeks to many months.</a:t>
            </a:r>
            <a:endParaRPr lang="en-US" dirty="0"/>
          </a:p>
        </p:txBody>
      </p:sp>
      <p:pic>
        <p:nvPicPr>
          <p:cNvPr id="4098" name="Picture 2" descr="Image result for economic trou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599" y="3048000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26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recovery</a:t>
            </a:r>
          </a:p>
          <a:p>
            <a:endParaRPr lang="en-US" dirty="0"/>
          </a:p>
          <a:p>
            <a:r>
              <a:rPr lang="en-US" dirty="0" smtClean="0"/>
              <a:t>After some improvement…</a:t>
            </a:r>
          </a:p>
          <a:p>
            <a:pPr lvl="1"/>
            <a:r>
              <a:rPr lang="en-US" dirty="0" smtClean="0"/>
              <a:t>Hiring of more workers</a:t>
            </a:r>
          </a:p>
          <a:p>
            <a:pPr lvl="1"/>
            <a:r>
              <a:rPr lang="en-US" dirty="0" smtClean="0"/>
              <a:t>Increase of orders on materials from suppliers</a:t>
            </a:r>
          </a:p>
          <a:p>
            <a:pPr lvl="1"/>
            <a:r>
              <a:rPr lang="en-US" dirty="0" smtClean="0"/>
              <a:t>Increased orders lead to more production (rehire workers)</a:t>
            </a:r>
          </a:p>
          <a:p>
            <a:r>
              <a:rPr lang="en-US" dirty="0" smtClean="0"/>
              <a:t>More employment</a:t>
            </a:r>
          </a:p>
          <a:p>
            <a:pPr lvl="1"/>
            <a:r>
              <a:rPr lang="en-US" dirty="0" smtClean="0"/>
              <a:t>More consumer spending leads to more business activity and still more jobs</a:t>
            </a:r>
            <a:endParaRPr lang="en-US" dirty="0"/>
          </a:p>
        </p:txBody>
      </p:sp>
      <p:pic>
        <p:nvPicPr>
          <p:cNvPr id="5122" name="Picture 2" descr="Image result for economic expan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609" y="2039112"/>
            <a:ext cx="2689290" cy="17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3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/>
          <a:lstStyle/>
          <a:p>
            <a:r>
              <a:rPr lang="en-US" dirty="0" smtClean="0"/>
              <a:t>Business end upward climb</a:t>
            </a:r>
          </a:p>
          <a:p>
            <a:endParaRPr lang="en-US" sz="1000" dirty="0"/>
          </a:p>
          <a:p>
            <a:r>
              <a:rPr lang="en-US" dirty="0" smtClean="0"/>
              <a:t>Employment, consumer spending, and production hit highest levels</a:t>
            </a:r>
          </a:p>
          <a:p>
            <a:endParaRPr lang="en-US" sz="1000" dirty="0"/>
          </a:p>
          <a:p>
            <a:r>
              <a:rPr lang="en-US" dirty="0" smtClean="0"/>
              <a:t>Like a depression, can last a short time or a long period of time</a:t>
            </a:r>
          </a:p>
          <a:p>
            <a:pPr lvl="1"/>
            <a:r>
              <a:rPr lang="en-US" dirty="0" smtClean="0"/>
              <a:t>When a long time, it is called a period of </a:t>
            </a:r>
            <a:r>
              <a:rPr lang="en-US" i="1" dirty="0" smtClean="0"/>
              <a:t>prosperity</a:t>
            </a:r>
          </a:p>
          <a:p>
            <a:pPr lvl="1"/>
            <a:endParaRPr lang="en-US" sz="1000" i="1" dirty="0"/>
          </a:p>
          <a:p>
            <a:r>
              <a:rPr lang="en-US" dirty="0" smtClean="0"/>
              <a:t>One of the dangers of peak periods is inflation</a:t>
            </a:r>
          </a:p>
          <a:p>
            <a:pPr lvl="1"/>
            <a:r>
              <a:rPr lang="en-US" dirty="0" smtClean="0"/>
              <a:t>Higher demand leads to rising prices</a:t>
            </a:r>
          </a:p>
          <a:p>
            <a:pPr lvl="1"/>
            <a:r>
              <a:rPr lang="en-US" dirty="0" smtClean="0"/>
              <a:t>More available money</a:t>
            </a:r>
          </a:p>
        </p:txBody>
      </p:sp>
      <p:pic>
        <p:nvPicPr>
          <p:cNvPr id="6146" name="Picture 2" descr="Image result for economic pe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05" y="4407408"/>
            <a:ext cx="1605725" cy="16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42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Keep Track of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Economists ask the following questions:</a:t>
            </a:r>
          </a:p>
          <a:p>
            <a:endParaRPr lang="en-US" dirty="0"/>
          </a:p>
          <a:p>
            <a:pPr lvl="1"/>
            <a:r>
              <a:rPr lang="en-US" dirty="0" smtClean="0"/>
              <a:t>In what phase of the business cycle is our economy at the present time?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Where is the business cycle heading?</a:t>
            </a:r>
            <a:endParaRPr lang="en-US" dirty="0"/>
          </a:p>
        </p:txBody>
      </p:sp>
      <p:pic>
        <p:nvPicPr>
          <p:cNvPr id="7170" name="Picture 2" descr="Image result for ques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606" y="3739896"/>
            <a:ext cx="2275508" cy="145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20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statistics tell about:</a:t>
            </a:r>
          </a:p>
          <a:p>
            <a:pPr lvl="1"/>
            <a:r>
              <a:rPr lang="en-US" dirty="0" smtClean="0"/>
              <a:t>Business production</a:t>
            </a:r>
          </a:p>
          <a:p>
            <a:pPr lvl="1"/>
            <a:r>
              <a:rPr lang="en-US" dirty="0" smtClean="0"/>
              <a:t>Number of people who have jobs</a:t>
            </a:r>
          </a:p>
          <a:p>
            <a:pPr lvl="1"/>
            <a:r>
              <a:rPr lang="en-US" dirty="0" smtClean="0"/>
              <a:t>People’s earnings</a:t>
            </a:r>
          </a:p>
          <a:p>
            <a:pPr lvl="1"/>
            <a:r>
              <a:rPr lang="en-US" dirty="0" smtClean="0"/>
              <a:t>Other important economic factors</a:t>
            </a:r>
          </a:p>
          <a:p>
            <a:pPr lvl="2"/>
            <a:r>
              <a:rPr lang="en-US" dirty="0" smtClean="0"/>
              <a:t>GDP, personal income, stock market averages, unemployment rate, etc.</a:t>
            </a:r>
          </a:p>
        </p:txBody>
      </p:sp>
      <p:pic>
        <p:nvPicPr>
          <p:cNvPr id="8194" name="Picture 2" descr="Image result for economic indic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389" y="4702873"/>
            <a:ext cx="2145369" cy="160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427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Business Cycles:  The Ups and Downs of the Economy</vt:lpstr>
      <vt:lpstr>What is the business cycle?</vt:lpstr>
      <vt:lpstr>Parts of the Business Cycle</vt:lpstr>
      <vt:lpstr>Recession</vt:lpstr>
      <vt:lpstr>Trough </vt:lpstr>
      <vt:lpstr>Expansion</vt:lpstr>
      <vt:lpstr>Peak</vt:lpstr>
      <vt:lpstr>How to Keep Track of the Business Cycle</vt:lpstr>
      <vt:lpstr>Economic Indicators</vt:lpstr>
      <vt:lpstr>What causes business cycles?</vt:lpstr>
      <vt:lpstr>What causes business cycles?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Goals of Government (Fiscal Policy)</dc:title>
  <dc:creator>Artis Cummings</dc:creator>
  <cp:lastModifiedBy>Artis Cummings</cp:lastModifiedBy>
  <cp:revision>39</cp:revision>
  <dcterms:created xsi:type="dcterms:W3CDTF">2018-02-21T20:33:37Z</dcterms:created>
  <dcterms:modified xsi:type="dcterms:W3CDTF">2018-03-20T05:31:18Z</dcterms:modified>
</cp:coreProperties>
</file>