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3"/>
  </p:notesMasterIdLst>
  <p:handoutMasterIdLst>
    <p:handoutMasterId r:id="rId44"/>
  </p:handoutMasterIdLst>
  <p:sldIdLst>
    <p:sldId id="257" r:id="rId2"/>
    <p:sldId id="258" r:id="rId3"/>
    <p:sldId id="260" r:id="rId4"/>
    <p:sldId id="263" r:id="rId5"/>
    <p:sldId id="288" r:id="rId6"/>
    <p:sldId id="264" r:id="rId7"/>
    <p:sldId id="275" r:id="rId8"/>
    <p:sldId id="276" r:id="rId9"/>
    <p:sldId id="277" r:id="rId10"/>
    <p:sldId id="278" r:id="rId11"/>
    <p:sldId id="341" r:id="rId12"/>
    <p:sldId id="342"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72" r:id="rId35"/>
    <p:sldId id="365" r:id="rId36"/>
    <p:sldId id="366" r:id="rId37"/>
    <p:sldId id="367" r:id="rId38"/>
    <p:sldId id="368" r:id="rId39"/>
    <p:sldId id="369" r:id="rId40"/>
    <p:sldId id="370" r:id="rId41"/>
    <p:sldId id="371"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3" clrIdx="0"/>
  <p:cmAuthor id="1" name="Sumanas Inc" initials="SI" lastIdx="0" clrIdx="1"/>
  <p:cmAuthor id="2" name="William/Cheryl Ferguson" initials="CF" lastIdx="5" clrIdx="2"/>
  <p:cmAuthor id="3" name="DSessoms" initials="D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0534" autoAdjust="0"/>
  </p:normalViewPr>
  <p:slideViewPr>
    <p:cSldViewPr>
      <p:cViewPr>
        <p:scale>
          <a:sx n="100" d="100"/>
          <a:sy n="100" d="100"/>
        </p:scale>
        <p:origin x="-1092" y="6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2-02-09T15:19:49.445" idx="1">
    <p:pos x="2386" y="1842"/>
    <p:text>photo not in the book</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D415A3-7920-E949-80B9-5788CCEB985F}" type="datetimeFigureOut">
              <a:rPr lang="en-US" smtClean="0"/>
              <a:pPr/>
              <a:t>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DFF45-BD33-B541-989A-78B08662F085}" type="slidenum">
              <a:rPr lang="en-US" smtClean="0"/>
              <a:pPr/>
              <a:t>‹#›</a:t>
            </a:fld>
            <a:endParaRPr lang="en-US"/>
          </a:p>
        </p:txBody>
      </p:sp>
    </p:spTree>
    <p:extLst>
      <p:ext uri="{BB962C8B-B14F-4D97-AF65-F5344CB8AC3E}">
        <p14:creationId xmlns:p14="http://schemas.microsoft.com/office/powerpoint/2010/main" val="2619509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7C4E821-F61D-42CC-AA3E-651F765865B6}" type="slidenum">
              <a:rPr lang="en-US"/>
              <a:pPr>
                <a:defRPr/>
              </a:pPr>
              <a:t>‹#›</a:t>
            </a:fld>
            <a:endParaRPr lang="en-US"/>
          </a:p>
        </p:txBody>
      </p:sp>
    </p:spTree>
    <p:extLst>
      <p:ext uri="{BB962C8B-B14F-4D97-AF65-F5344CB8AC3E}">
        <p14:creationId xmlns:p14="http://schemas.microsoft.com/office/powerpoint/2010/main" val="545100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C9996DC2-DE5A-4E74-AF26-6B8A3F1B7374}"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US" b="1" dirty="0" smtClean="0"/>
              <a:t>Figure 4.14</a:t>
            </a:r>
          </a:p>
          <a:p>
            <a:r>
              <a:rPr lang="en-US" b="1" dirty="0" smtClean="0"/>
              <a:t>Beijing, China. </a:t>
            </a:r>
            <a:r>
              <a:rPr lang="en-US" dirty="0" err="1" smtClean="0"/>
              <a:t>RenRen</a:t>
            </a:r>
            <a:r>
              <a:rPr lang="en-US" dirty="0" smtClean="0"/>
              <a:t>, the Facebook of China, is a popular social network among college</a:t>
            </a:r>
            <a:r>
              <a:rPr lang="en-US" baseline="0" dirty="0" smtClean="0"/>
              <a:t> </a:t>
            </a:r>
            <a:r>
              <a:rPr lang="en-US" dirty="0" smtClean="0"/>
              <a:t>students. It now has over 165 million registered users. Wang Xing, who launched and sold </a:t>
            </a:r>
            <a:r>
              <a:rPr lang="en-US" dirty="0" err="1" smtClean="0"/>
              <a:t>Renren</a:t>
            </a:r>
            <a:r>
              <a:rPr lang="en-US" dirty="0" smtClean="0"/>
              <a:t>, has since launched Chinese versions of Twitter and </a:t>
            </a:r>
            <a:r>
              <a:rPr lang="en-US" dirty="0" err="1" smtClean="0"/>
              <a:t>Groupon</a:t>
            </a:r>
            <a:r>
              <a:rPr lang="en-US" dirty="0" smtClean="0"/>
              <a:t>. © </a:t>
            </a:r>
            <a:r>
              <a:rPr lang="en-US" dirty="0" err="1" smtClean="0"/>
              <a:t>Alamy</a:t>
            </a:r>
            <a:r>
              <a:rPr lang="en-US" dirty="0" smtClean="0"/>
              <a:t> Limited.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6E6B4FB-D0C0-487A-A0FF-A3808027A186}"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EC211C3-7FAB-4113-BA30-EB518C39E378}" type="slidenum">
              <a:rPr lang="en-US" smtClean="0"/>
              <a:pPr/>
              <a:t>11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AE55293A-BB00-4EB3-9229-35B31CDC7F3F}" type="slidenum">
              <a:rPr lang="en-US" smtClean="0"/>
              <a:pPr/>
              <a:t>12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4.6</a:t>
            </a:r>
          </a:p>
          <a:p>
            <a:r>
              <a:rPr lang="en-US" b="1" dirty="0" err="1" smtClean="0"/>
              <a:t>Neah</a:t>
            </a:r>
            <a:r>
              <a:rPr lang="en-US" b="1" dirty="0" smtClean="0"/>
              <a:t> Bay, Washington. </a:t>
            </a:r>
            <a:r>
              <a:rPr lang="en-US" dirty="0" smtClean="0"/>
              <a:t>Makah American Indians show their support for the return of the</a:t>
            </a:r>
          </a:p>
          <a:p>
            <a:r>
              <a:rPr lang="en-US" dirty="0" smtClean="0"/>
              <a:t>whale hunt. ©</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9780DD8-BF7F-4FA7-983A-6D9035BB0677}" type="slidenum">
              <a:rPr lang="en-US" smtClean="0"/>
              <a:pPr/>
              <a:t>13</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A27319AB-9D04-493B-9E76-9E5D1CB4BEDF}" type="slidenum">
              <a:rPr lang="en-US" smtClean="0"/>
              <a:pPr/>
              <a:t>14</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Credit: Steven M. Schnell, Kutztown</a:t>
            </a:r>
          </a:p>
          <a:p>
            <a:r>
              <a:rPr lang="en-US" dirty="0" smtClean="0"/>
              <a:t>University of Pennsylvania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5F50EB97-8624-4028-BF1F-DFB71C787CA8}" type="slidenum">
              <a:rPr lang="en-US" smtClean="0"/>
              <a:pPr/>
              <a:t>15</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z="1000" b="1" dirty="0" smtClean="0"/>
              <a:t>Figure 4.8</a:t>
            </a:r>
          </a:p>
          <a:p>
            <a:r>
              <a:rPr lang="en-US" sz="1000" b="1" dirty="0" smtClean="0"/>
              <a:t>Williamsburg, Brooklyn, New York. </a:t>
            </a:r>
            <a:r>
              <a:rPr lang="en-US" sz="1000" dirty="0" smtClean="0"/>
              <a:t>© Martha Cooper/Peter Arnold, Inc.</a:t>
            </a:r>
          </a:p>
        </p:txBody>
      </p:sp>
      <p:sp>
        <p:nvSpPr>
          <p:cNvPr id="29699" name="Slide Number Placeholder 3"/>
          <p:cNvSpPr>
            <a:spLocks noGrp="1"/>
          </p:cNvSpPr>
          <p:nvPr>
            <p:ph type="sldNum" sz="quarter" idx="5"/>
          </p:nvPr>
        </p:nvSpPr>
        <p:spPr>
          <a:noFill/>
        </p:spPr>
        <p:txBody>
          <a:bodyPr/>
          <a:lstStyle/>
          <a:p>
            <a:fld id="{8D100115-CB39-40D4-91C2-E9AD5ED0716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t>*Could be an audio file.</a:t>
            </a:r>
          </a:p>
        </p:txBody>
      </p:sp>
      <p:sp>
        <p:nvSpPr>
          <p:cNvPr id="32771" name="Slide Number Placeholder 3"/>
          <p:cNvSpPr>
            <a:spLocks noGrp="1"/>
          </p:cNvSpPr>
          <p:nvPr>
            <p:ph type="sldNum" sz="quarter" idx="5"/>
          </p:nvPr>
        </p:nvSpPr>
        <p:spPr>
          <a:noFill/>
        </p:spPr>
        <p:txBody>
          <a:bodyPr/>
          <a:lstStyle/>
          <a:p>
            <a:fld id="{1246B8A0-6CE3-4807-BC0F-BA1A3B6E69A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FAC1789-B347-463B-97BA-723204DEF3EA}"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b="1" dirty="0" smtClean="0"/>
              <a:t>Figure 4.1</a:t>
            </a:r>
          </a:p>
          <a:p>
            <a:r>
              <a:rPr lang="en-US" b="1" dirty="0" smtClean="0"/>
              <a:t>Hyderabad, India. </a:t>
            </a:r>
            <a:r>
              <a:rPr lang="en-US" dirty="0" smtClean="0"/>
              <a:t>A Tata Corporation building in Hyderabad, India.</a:t>
            </a:r>
          </a:p>
          <a:p>
            <a:r>
              <a:rPr lang="en-US" dirty="0" smtClean="0"/>
              <a:t>© Erin H. Fouberg.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1F6A06AC-4146-43A2-B8C7-ABD8861119F9}" type="slidenum">
              <a:rPr lang="en-US" smtClean="0"/>
              <a:pPr/>
              <a:t>21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fld id="{09AA9FF9-1F80-4DF6-A62F-770869960F2F}"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25603" name="Slide Number Placeholder 3"/>
          <p:cNvSpPr>
            <a:spLocks noGrp="1"/>
          </p:cNvSpPr>
          <p:nvPr>
            <p:ph type="sldNum" sz="quarter" idx="5"/>
          </p:nvPr>
        </p:nvSpPr>
        <p:spPr>
          <a:noFill/>
        </p:spPr>
        <p:txBody>
          <a:bodyPr/>
          <a:lstStyle/>
          <a:p>
            <a:fld id="{DABFE65A-369B-44E9-A1C4-27AF32A1DC7C}"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t>*Could be an audio file.</a:t>
            </a:r>
          </a:p>
        </p:txBody>
      </p:sp>
      <p:sp>
        <p:nvSpPr>
          <p:cNvPr id="27651" name="Slide Number Placeholder 3"/>
          <p:cNvSpPr>
            <a:spLocks noGrp="1"/>
          </p:cNvSpPr>
          <p:nvPr>
            <p:ph type="sldNum" sz="quarter" idx="5"/>
          </p:nvPr>
        </p:nvSpPr>
        <p:spPr>
          <a:noFill/>
        </p:spPr>
        <p:txBody>
          <a:bodyPr/>
          <a:lstStyle/>
          <a:p>
            <a:fld id="{86B8FB71-B0F3-4642-AE69-BD6D3D8DA28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542AA0EF-D3E7-449F-A904-B2600D0C2CC8}"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D39309E3-D260-43E9-A02E-7C5447E41499}"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4E0211DE-DAC8-4819-BE2D-300645B2A0D2}"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dirty="0" smtClean="0"/>
              <a:t>Credit: Richard </a:t>
            </a:r>
            <a:r>
              <a:rPr lang="en-US" dirty="0" err="1" smtClean="0"/>
              <a:t>Francaviglia</a:t>
            </a:r>
            <a:r>
              <a:rPr lang="en-US" dirty="0" smtClean="0"/>
              <a:t>, </a:t>
            </a:r>
            <a:r>
              <a:rPr lang="en-US" dirty="0" err="1" smtClean="0"/>
              <a:t>Geo.Graphic</a:t>
            </a:r>
            <a:r>
              <a:rPr lang="en-US" dirty="0" smtClean="0"/>
              <a:t> Designs, Salem, Oregon</a:t>
            </a:r>
          </a:p>
        </p:txBody>
      </p:sp>
      <p:sp>
        <p:nvSpPr>
          <p:cNvPr id="39939" name="Slide Number Placeholder 3"/>
          <p:cNvSpPr>
            <a:spLocks noGrp="1"/>
          </p:cNvSpPr>
          <p:nvPr>
            <p:ph type="sldNum" sz="quarter" idx="5"/>
          </p:nvPr>
        </p:nvSpPr>
        <p:spPr>
          <a:noFill/>
        </p:spPr>
        <p:txBody>
          <a:bodyPr/>
          <a:lstStyle/>
          <a:p>
            <a:fld id="{952D0A91-ACBD-43BF-B992-5957DBCF75C8}"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81D9D41-2E90-45DA-824D-5AB8DC40ACB3}"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6B4B90F4-0249-4005-A1CE-6B115F280B8C}" type="slidenum">
              <a:rPr lang="en-US" smtClean="0"/>
              <a:pPr/>
              <a:t>6</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CAA6351-D94F-4601-BF03-D6630CDBDD54}"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537EB7F1-E4ED-4FEB-BDF8-F0A83D360EA0}" type="slidenum">
              <a:rPr lang="en-US" smtClean="0"/>
              <a:pPr/>
              <a:t>8</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136B068-4171-467D-BC39-95EEABB0AEF3}" type="slidenum">
              <a:rPr lang="en-US" smtClean="0"/>
              <a:pPr/>
              <a:t>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05DEE60F-3323-4E64-8725-D833894656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922FDF5B-9D3D-4383-B29C-7BFF2CD35A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0C7E1B9B-CE33-4E92-8DD6-BC43584963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9E381D9E-CF0A-4A58-A7BB-2A0F4A5311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2A3DB719-4BE1-431D-BF69-830CC90053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C5B6CE4B-2BF6-4C87-A092-14C62A9AA4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9E0EF42B-B016-4D59-A57D-BA0F547467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p:txBody>
          <a:bodyPr/>
          <a:lstStyle>
            <a:lvl1pPr>
              <a:defRPr/>
            </a:lvl1pPr>
          </a:lstStyle>
          <a:p>
            <a:pPr>
              <a:defRPr/>
            </a:pPr>
            <a:fld id="{F7E38E12-4ADB-4DD0-8533-70B3CE09AB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p:txBody>
          <a:bodyPr/>
          <a:lstStyle>
            <a:lvl1pPr>
              <a:defRPr/>
            </a:lvl1pPr>
          </a:lstStyle>
          <a:p>
            <a:pPr>
              <a:defRPr/>
            </a:pPr>
            <a:fld id="{50E313D1-175C-4B14-B36E-B9778F32FB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p:txBody>
          <a:bodyPr/>
          <a:lstStyle>
            <a:lvl1pPr>
              <a:defRPr/>
            </a:lvl1pPr>
          </a:lstStyle>
          <a:p>
            <a:pPr>
              <a:defRPr/>
            </a:pPr>
            <a:fld id="{89D58853-F4C2-42FA-BC37-95066A6E28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BFDE90BA-89D9-4EE2-94E7-89177C8EE4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B5957CB1-F4EA-4088-ADA6-AC93F69943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095500" y="6492875"/>
            <a:ext cx="4953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FE8FB4-3D99-44AB-ABAA-B4E4EBB9B3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74"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nceptcaching.com/view_a_cache.php?cid=19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nceptcaching.com/view_a_cache.php?cid=57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rishpubcompany.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hutterites.org/" TargetMode="External"/><Relationship Id="rId5" Type="http://schemas.openxmlformats.org/officeDocument/2006/relationships/hyperlink" Target="http://www.lindsborg.org/" TargetMode="External"/><Relationship Id="rId4" Type="http://schemas.openxmlformats.org/officeDocument/2006/relationships/hyperlink" Target="http://www.makah.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152400"/>
            <a:ext cx="8229600" cy="1600200"/>
          </a:xfrm>
        </p:spPr>
        <p:txBody>
          <a:bodyPr/>
          <a:lstStyle/>
          <a:p>
            <a:pPr eaLnBrk="1" hangingPunct="1"/>
            <a:r>
              <a:rPr lang="en-US" sz="3600" dirty="0" smtClean="0">
                <a:latin typeface="Bookman Old Style" pitchFamily="18" charset="0"/>
              </a:rPr>
              <a:t>Local Culture, Popular Culture, and Cultural Landscapes</a:t>
            </a:r>
          </a:p>
        </p:txBody>
      </p:sp>
      <p:pic>
        <p:nvPicPr>
          <p:cNvPr id="2" name="Picture 1" descr="fou10e_fig_04_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95845"/>
            <a:ext cx="6902642" cy="4881155"/>
          </a:xfrm>
          <a:prstGeom prst="rect">
            <a:avLst/>
          </a:prstGeom>
        </p:spPr>
      </p:pic>
      <p:sp>
        <p:nvSpPr>
          <p:cNvPr id="4" name="Footer Placeholder 3"/>
          <p:cNvSpPr>
            <a:spLocks noGrp="1"/>
          </p:cNvSpPr>
          <p:nvPr>
            <p:ph type="ftr" sz="quarter" idx="11"/>
          </p:nvPr>
        </p:nvSpPr>
        <p:spPr>
          <a:xfrm>
            <a:off x="1847850" y="6492875"/>
            <a:ext cx="5448300" cy="365125"/>
          </a:xfrm>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260931"/>
            <a:ext cx="8763000" cy="3724097"/>
          </a:xfrm>
          <a:prstGeom prst="rect">
            <a:avLst/>
          </a:prstGeom>
          <a:noFill/>
        </p:spPr>
        <p:txBody>
          <a:bodyPr wrap="square">
            <a:spAutoFit/>
          </a:bodyPr>
          <a:lstStyle/>
          <a:p>
            <a:pPr marL="285750" indent="-285750">
              <a:spcBef>
                <a:spcPts val="1200"/>
              </a:spcBef>
              <a:buFont typeface="Arial" pitchFamily="34" charset="0"/>
              <a:buChar char="•"/>
              <a:defRPr/>
            </a:pPr>
            <a:r>
              <a:rPr lang="en-US" sz="2400" dirty="0">
                <a:latin typeface="Bookman Old Style" pitchFamily="18" charset="0"/>
              </a:rPr>
              <a:t>Local cultures are sustained through </a:t>
            </a:r>
            <a:r>
              <a:rPr lang="en-US" sz="2400" b="1" dirty="0">
                <a:latin typeface="Bookman Old Style" pitchFamily="18" charset="0"/>
              </a:rPr>
              <a:t>customs</a:t>
            </a:r>
            <a:r>
              <a:rPr lang="en-US" sz="2400" dirty="0">
                <a:latin typeface="Bookman Old Style" pitchFamily="18" charset="0"/>
              </a:rPr>
              <a:t>, </a:t>
            </a:r>
            <a:r>
              <a:rPr lang="en-US" sz="2400" i="1" dirty="0">
                <a:latin typeface="Bookman Old Style" pitchFamily="18" charset="0"/>
              </a:rPr>
              <a:t>practices that a group of people routinely </a:t>
            </a:r>
            <a:r>
              <a:rPr lang="en-US" sz="2400" i="1" dirty="0" smtClean="0">
                <a:latin typeface="Bookman Old Style" pitchFamily="18" charset="0"/>
              </a:rPr>
              <a:t>follow</a:t>
            </a:r>
            <a:r>
              <a:rPr lang="en-US" sz="2400" dirty="0" smtClean="0">
                <a:latin typeface="Bookman Old Style" pitchFamily="18" charset="0"/>
              </a:rPr>
              <a:t>.</a:t>
            </a:r>
            <a:endParaRPr lang="en-US" sz="2400" dirty="0">
              <a:latin typeface="Bookman Old Style" pitchFamily="18" charset="0"/>
            </a:endParaRPr>
          </a:p>
          <a:p>
            <a:pPr marL="285750" indent="-285750">
              <a:spcBef>
                <a:spcPts val="1200"/>
              </a:spcBef>
              <a:buFont typeface="Arial" pitchFamily="34" charset="0"/>
              <a:buChar char="•"/>
              <a:defRPr/>
            </a:pPr>
            <a:r>
              <a:rPr lang="en-US" sz="2400" dirty="0">
                <a:latin typeface="Bookman Old Style" pitchFamily="18" charset="0"/>
              </a:rPr>
              <a:t>A local culture can also work to avoid </a:t>
            </a:r>
            <a:r>
              <a:rPr lang="en-US" sz="2400" b="1" dirty="0">
                <a:latin typeface="Bookman Old Style" pitchFamily="18" charset="0"/>
              </a:rPr>
              <a:t>cultural appropriation</a:t>
            </a:r>
            <a:r>
              <a:rPr lang="en-US" sz="2400" dirty="0">
                <a:latin typeface="Bookman Old Style" pitchFamily="18" charset="0"/>
              </a:rPr>
              <a:t>, the </a:t>
            </a:r>
            <a:r>
              <a:rPr lang="en-US" sz="2400" i="1" dirty="0">
                <a:latin typeface="Bookman Old Style" pitchFamily="18" charset="0"/>
              </a:rPr>
              <a:t>process by which other cultures adopt customs and knowledge and use them for their own </a:t>
            </a:r>
            <a:r>
              <a:rPr lang="en-US" sz="2400" i="1" dirty="0" smtClean="0">
                <a:latin typeface="Bookman Old Style" pitchFamily="18" charset="0"/>
              </a:rPr>
              <a:t>benefit.</a:t>
            </a:r>
            <a:endParaRPr lang="en-US" sz="2400" i="1" dirty="0">
              <a:latin typeface="Bookman Old Style" pitchFamily="18" charset="0"/>
            </a:endParaRPr>
          </a:p>
          <a:p>
            <a:pPr marL="285750" indent="-285750">
              <a:spcBef>
                <a:spcPts val="1200"/>
              </a:spcBef>
              <a:buFont typeface="Arial" pitchFamily="34" charset="0"/>
              <a:buChar char="•"/>
              <a:defRPr/>
            </a:pPr>
            <a:r>
              <a:rPr lang="en-US" sz="2400" dirty="0" smtClean="0">
                <a:latin typeface="Bookman Old Style" pitchFamily="18" charset="0"/>
              </a:rPr>
              <a:t>Local </a:t>
            </a:r>
            <a:r>
              <a:rPr lang="en-US" sz="2400" dirty="0">
                <a:latin typeface="Bookman Old Style" pitchFamily="18" charset="0"/>
              </a:rPr>
              <a:t>cultures desire to keep popular culture out, keep their culture intact, and maintain control over customs and </a:t>
            </a:r>
            <a:r>
              <a:rPr lang="en-US" sz="2400" dirty="0" smtClean="0">
                <a:latin typeface="Bookman Old Style" pitchFamily="18" charset="0"/>
              </a:rPr>
              <a:t>knowledge.</a:t>
            </a:r>
            <a:endParaRPr lang="en-US" sz="24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81000" y="1066800"/>
            <a:ext cx="7772400" cy="914400"/>
          </a:xfrm>
        </p:spPr>
        <p:txBody>
          <a:bodyPr/>
          <a:lstStyle/>
          <a:p>
            <a:pPr algn="l" eaLnBrk="1" hangingPunct="1"/>
            <a:r>
              <a:rPr lang="en-US" sz="3200" b="1" dirty="0" smtClean="0">
                <a:latin typeface="Bookman Old Style" pitchFamily="18" charset="0"/>
              </a:rPr>
              <a:t>Rural Local Cultures</a:t>
            </a:r>
          </a:p>
        </p:txBody>
      </p:sp>
      <p:sp>
        <p:nvSpPr>
          <p:cNvPr id="15362" name="Rectangle 3"/>
          <p:cNvSpPr>
            <a:spLocks noGrp="1" noChangeArrowheads="1"/>
          </p:cNvSpPr>
          <p:nvPr>
            <p:ph idx="1"/>
          </p:nvPr>
        </p:nvSpPr>
        <p:spPr>
          <a:xfrm>
            <a:off x="381000" y="2057400"/>
            <a:ext cx="8382000" cy="4419600"/>
          </a:xfrm>
        </p:spPr>
        <p:txBody>
          <a:bodyPr/>
          <a:lstStyle/>
          <a:p>
            <a:pPr eaLnBrk="1" hangingPunct="1"/>
            <a:r>
              <a:rPr lang="en-US" sz="2400" dirty="0" smtClean="0">
                <a:latin typeface="Bookman Old Style" pitchFamily="18" charset="0"/>
              </a:rPr>
              <a:t>Members of local cultures in rural areas often have an easier time maintaining their cultures because of their isolation.</a:t>
            </a:r>
          </a:p>
          <a:p>
            <a:pPr eaLnBrk="1" hangingPunct="1"/>
            <a:r>
              <a:rPr lang="en-US" sz="2400" dirty="0" smtClean="0">
                <a:latin typeface="Bookman Old Style" pitchFamily="18" charset="0"/>
              </a:rPr>
              <a:t>When a local culture discontinues its major economic activity, it faces the challenge of maintaining the customs that depend on the economic activity and sustaining its culture.</a:t>
            </a:r>
          </a:p>
          <a:p>
            <a:pPr eaLnBrk="1" hangingPunct="1"/>
            <a:r>
              <a:rPr lang="en-US" sz="2400" dirty="0" smtClean="0">
                <a:latin typeface="Bookman Old Style" pitchFamily="18" charset="0"/>
              </a:rPr>
              <a:t>Today, when a local culture decides to reengage in a traditional economic activity or other cultural custom, it can no longer decide in isolation.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8600" y="1143000"/>
            <a:ext cx="6400800" cy="381000"/>
          </a:xfrm>
        </p:spPr>
        <p:txBody>
          <a:bodyPr/>
          <a:lstStyle/>
          <a:p>
            <a:pPr algn="l" eaLnBrk="1" hangingPunct="1"/>
            <a:r>
              <a:rPr lang="en-US" sz="2800" b="1" dirty="0" smtClean="0">
                <a:latin typeface="Bookman Old Style" pitchFamily="18" charset="0"/>
              </a:rPr>
              <a:t>The Makah American Indians</a:t>
            </a:r>
          </a:p>
        </p:txBody>
      </p:sp>
      <p:sp>
        <p:nvSpPr>
          <p:cNvPr id="17410" name="Content Placeholder 2"/>
          <p:cNvSpPr>
            <a:spLocks noGrp="1"/>
          </p:cNvSpPr>
          <p:nvPr>
            <p:ph idx="1"/>
          </p:nvPr>
        </p:nvSpPr>
        <p:spPr>
          <a:xfrm>
            <a:off x="228600" y="1600200"/>
            <a:ext cx="4114800" cy="4495800"/>
          </a:xfrm>
        </p:spPr>
        <p:txBody>
          <a:bodyPr/>
          <a:lstStyle/>
          <a:p>
            <a:pPr eaLnBrk="1" hangingPunct="1"/>
            <a:r>
              <a:rPr lang="en-US" sz="2400" dirty="0" smtClean="0">
                <a:latin typeface="Bookman Old Style" pitchFamily="18" charset="0"/>
              </a:rPr>
              <a:t>Hunted whales for 1,500 years, but the U.S. government stopped them in the 1920s; the gray whale had become endangered.</a:t>
            </a:r>
          </a:p>
          <a:p>
            <a:pPr eaLnBrk="1" hangingPunct="1"/>
            <a:r>
              <a:rPr lang="en-US" sz="2400" dirty="0" smtClean="0">
                <a:latin typeface="Bookman Old Style" pitchFamily="18" charset="0"/>
              </a:rPr>
              <a:t>1994, NOAA removed the eastern North Pacific gray whale from the endangered list.</a:t>
            </a:r>
          </a:p>
        </p:txBody>
      </p:sp>
      <p:pic>
        <p:nvPicPr>
          <p:cNvPr id="2" name="Picture 1" descr="fou10e_fig_04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752600"/>
            <a:ext cx="4720015" cy="3581400"/>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304800" y="1219200"/>
            <a:ext cx="6858000" cy="523220"/>
          </a:xfrm>
          <a:prstGeom prst="rect">
            <a:avLst/>
          </a:prstGeom>
          <a:noFill/>
          <a:ln w="9525">
            <a:noFill/>
            <a:miter lim="800000"/>
            <a:headEnd/>
            <a:tailEnd/>
          </a:ln>
        </p:spPr>
        <p:txBody>
          <a:bodyPr>
            <a:spAutoFit/>
          </a:bodyPr>
          <a:lstStyle/>
          <a:p>
            <a:r>
              <a:rPr lang="en-US" sz="2800" b="1" dirty="0">
                <a:latin typeface="Bookman Old Style" pitchFamily="18" charset="0"/>
              </a:rPr>
              <a:t>Little Sweden, USA</a:t>
            </a:r>
          </a:p>
        </p:txBody>
      </p:sp>
      <p:sp>
        <p:nvSpPr>
          <p:cNvPr id="3" name="TextBox 2"/>
          <p:cNvSpPr txBox="1"/>
          <p:nvPr/>
        </p:nvSpPr>
        <p:spPr>
          <a:xfrm>
            <a:off x="381000" y="1828800"/>
            <a:ext cx="8458200" cy="4093428"/>
          </a:xfrm>
          <a:prstGeom prst="rect">
            <a:avLst/>
          </a:prstGeom>
          <a:noFill/>
        </p:spPr>
        <p:txBody>
          <a:bodyPr>
            <a:spAutoFit/>
          </a:bodyPr>
          <a:lstStyle/>
          <a:p>
            <a:pPr marL="285750" indent="-285750">
              <a:spcBef>
                <a:spcPts val="1200"/>
              </a:spcBef>
              <a:buFont typeface="Arial" charset="0"/>
              <a:buChar char="•"/>
            </a:pPr>
            <a:r>
              <a:rPr lang="en-US" sz="2400" dirty="0">
                <a:latin typeface="Bookman Old Style" pitchFamily="18" charset="0"/>
              </a:rPr>
              <a:t>The residents of Lindsborg, Kansas, proclaim their town Little Sweden, U.S.A. </a:t>
            </a:r>
          </a:p>
          <a:p>
            <a:pPr marL="285750" indent="-285750">
              <a:spcBef>
                <a:spcPts val="1200"/>
              </a:spcBef>
              <a:buFont typeface="Arial" charset="0"/>
              <a:buChar char="•"/>
            </a:pPr>
            <a:r>
              <a:rPr lang="en-US" sz="2400" dirty="0">
                <a:latin typeface="Bookman Old Style" pitchFamily="18" charset="0"/>
              </a:rPr>
              <a:t>The townspeople began to celebrate their Swedish heritage in the 1950s, highlighting the “everyday existence” (the local culture) of the Swedes who immigrated to </a:t>
            </a:r>
            <a:r>
              <a:rPr lang="en-US" sz="2400" dirty="0" smtClean="0">
                <a:latin typeface="Bookman Old Style" pitchFamily="18" charset="0"/>
              </a:rPr>
              <a:t>Lindsborg.</a:t>
            </a:r>
            <a:endParaRPr lang="en-US" sz="2400" dirty="0">
              <a:latin typeface="Bookman Old Style" pitchFamily="18" charset="0"/>
            </a:endParaRPr>
          </a:p>
          <a:p>
            <a:pPr marL="285750" indent="-285750">
              <a:spcBef>
                <a:spcPts val="1200"/>
              </a:spcBef>
              <a:buFont typeface="Arial" charset="0"/>
              <a:buChar char="•"/>
            </a:pPr>
            <a:r>
              <a:rPr lang="en-US" sz="2400" dirty="0">
                <a:latin typeface="Bookman Old Style" pitchFamily="18" charset="0"/>
              </a:rPr>
              <a:t>Geographer James </a:t>
            </a:r>
            <a:r>
              <a:rPr lang="en-US" sz="2400" dirty="0" err="1">
                <a:latin typeface="Bookman Old Style" pitchFamily="18" charset="0"/>
              </a:rPr>
              <a:t>Shortridge</a:t>
            </a:r>
            <a:r>
              <a:rPr lang="en-US" sz="2400" dirty="0">
                <a:latin typeface="Bookman Old Style" pitchFamily="18" charset="0"/>
              </a:rPr>
              <a:t> refers to this as </a:t>
            </a:r>
            <a:r>
              <a:rPr lang="en-US" sz="2400" b="1" dirty="0" err="1">
                <a:latin typeface="Bookman Old Style" pitchFamily="18" charset="0"/>
              </a:rPr>
              <a:t>neolocalism</a:t>
            </a:r>
            <a:r>
              <a:rPr lang="en-US" sz="2400" dirty="0">
                <a:latin typeface="Bookman Old Style" pitchFamily="18" charset="0"/>
              </a:rPr>
              <a:t>, </a:t>
            </a:r>
            <a:r>
              <a:rPr lang="en-US" sz="2400" i="1" dirty="0">
                <a:latin typeface="Bookman Old Style" pitchFamily="18" charset="0"/>
              </a:rPr>
              <a:t>seeking out the regional culture and reinvigorating it in response to the uncertainty of the modern </a:t>
            </a:r>
            <a:r>
              <a:rPr lang="en-US" sz="2400" i="1" dirty="0" smtClean="0">
                <a:latin typeface="Bookman Old Style" pitchFamily="18" charset="0"/>
              </a:rPr>
              <a:t>world.</a:t>
            </a:r>
            <a:endParaRPr lang="en-US" sz="2400" i="1"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1524000" y="152400"/>
            <a:ext cx="5943600"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Note:</a:t>
            </a:r>
          </a:p>
          <a:p>
            <a:pPr algn="ctr"/>
            <a:r>
              <a:rPr lang="en-US" sz="3200" dirty="0">
                <a:latin typeface="Bookman Old Style" pitchFamily="18" charset="0"/>
              </a:rPr>
              <a:t>Lindsborg, Kansas</a:t>
            </a:r>
          </a:p>
        </p:txBody>
      </p:sp>
      <p:cxnSp>
        <p:nvCxnSpPr>
          <p:cNvPr id="6" name="Straight Connector 5"/>
          <p:cNvCxnSpPr/>
          <p:nvPr/>
        </p:nvCxnSpPr>
        <p:spPr>
          <a:xfrm>
            <a:off x="3048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555" name="TextBox 6"/>
          <p:cNvSpPr txBox="1">
            <a:spLocks noChangeArrowheads="1"/>
          </p:cNvSpPr>
          <p:nvPr/>
        </p:nvSpPr>
        <p:spPr bwMode="auto">
          <a:xfrm>
            <a:off x="228600" y="2286000"/>
            <a:ext cx="4343400" cy="2862322"/>
          </a:xfrm>
          <a:prstGeom prst="rect">
            <a:avLst/>
          </a:prstGeom>
          <a:noFill/>
          <a:ln w="9525">
            <a:noFill/>
            <a:miter lim="800000"/>
            <a:headEnd/>
            <a:tailEnd/>
          </a:ln>
        </p:spPr>
        <p:txBody>
          <a:bodyPr wrap="square">
            <a:spAutoFit/>
          </a:bodyPr>
          <a:lstStyle/>
          <a:p>
            <a:pPr algn="just"/>
            <a:r>
              <a:rPr lang="en-US" sz="2000" dirty="0" smtClean="0"/>
              <a:t>“</a:t>
            </a:r>
            <a:r>
              <a:rPr lang="en-US" sz="2000" dirty="0" smtClean="0">
                <a:latin typeface="Bookman Old Style" pitchFamily="18" charset="0"/>
              </a:rPr>
              <a:t>Lindsborg</a:t>
            </a:r>
            <a:r>
              <a:rPr lang="en-US" sz="2000" dirty="0">
                <a:latin typeface="Bookman Old Style" pitchFamily="18" charset="0"/>
              </a:rPr>
              <a:t>, Kansas, founded by Swedish Lutherans in 1869, has remade itself in recent decades as </a:t>
            </a:r>
            <a:r>
              <a:rPr lang="en-US" sz="2000" dirty="0" smtClean="0">
                <a:latin typeface="Bookman Old Style" pitchFamily="18" charset="0"/>
              </a:rPr>
              <a:t>‘Little </a:t>
            </a:r>
            <a:r>
              <a:rPr lang="en-US" sz="2000" dirty="0">
                <a:latin typeface="Bookman Old Style" pitchFamily="18" charset="0"/>
              </a:rPr>
              <a:t>Sweden, U.S.A</a:t>
            </a:r>
            <a:r>
              <a:rPr lang="en-US" sz="2000" dirty="0" smtClean="0">
                <a:latin typeface="Bookman Old Style" pitchFamily="18" charset="0"/>
              </a:rPr>
              <a:t>.’ </a:t>
            </a:r>
            <a:r>
              <a:rPr lang="en-US" sz="2000" dirty="0">
                <a:latin typeface="Bookman Old Style" pitchFamily="18" charset="0"/>
              </a:rPr>
              <a:t>Swedish gift </a:t>
            </a:r>
            <a:r>
              <a:rPr lang="en-US" sz="2000" dirty="0" smtClean="0">
                <a:latin typeface="Bookman Old Style" pitchFamily="18" charset="0"/>
              </a:rPr>
              <a:t>shops, restaurants</a:t>
            </a:r>
            <a:r>
              <a:rPr lang="en-US" sz="2000" dirty="0">
                <a:latin typeface="Bookman Old Style" pitchFamily="18" charset="0"/>
              </a:rPr>
              <a:t>, and ethnic festivals, along </a:t>
            </a:r>
            <a:r>
              <a:rPr lang="en-US" sz="2000" dirty="0" smtClean="0">
                <a:latin typeface="Bookman Old Style" pitchFamily="18" charset="0"/>
              </a:rPr>
              <a:t>with faux-Swedish </a:t>
            </a:r>
            <a:r>
              <a:rPr lang="en-US" sz="2000" dirty="0">
                <a:latin typeface="Bookman Old Style" pitchFamily="18" charset="0"/>
              </a:rPr>
              <a:t>storefronts, all attract visitors interested in the Swedish American heritage.”</a:t>
            </a:r>
          </a:p>
        </p:txBody>
      </p:sp>
      <p:pic>
        <p:nvPicPr>
          <p:cNvPr id="2" name="Picture 1" descr="fou10e_fig_04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524000"/>
            <a:ext cx="3797300" cy="4769121"/>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1143000"/>
            <a:ext cx="4800600" cy="503238"/>
          </a:xfrm>
        </p:spPr>
        <p:txBody>
          <a:bodyPr/>
          <a:lstStyle/>
          <a:p>
            <a:pPr algn="l" eaLnBrk="1" hangingPunct="1"/>
            <a:r>
              <a:rPr lang="en-US" sz="3200" b="1" dirty="0" smtClean="0">
                <a:latin typeface="Bookman Old Style" pitchFamily="18" charset="0"/>
              </a:rPr>
              <a:t>Urban Local Cultures</a:t>
            </a:r>
          </a:p>
        </p:txBody>
      </p:sp>
      <p:sp>
        <p:nvSpPr>
          <p:cNvPr id="2" name="Content Placeholder 1"/>
          <p:cNvSpPr>
            <a:spLocks noGrp="1"/>
          </p:cNvSpPr>
          <p:nvPr>
            <p:ph idx="1"/>
          </p:nvPr>
        </p:nvSpPr>
        <p:spPr>
          <a:xfrm>
            <a:off x="457200" y="1676400"/>
            <a:ext cx="8229600" cy="4221163"/>
          </a:xfrm>
        </p:spPr>
        <p:txBody>
          <a:bodyPr/>
          <a:lstStyle/>
          <a:p>
            <a:pPr eaLnBrk="1" hangingPunct="1">
              <a:defRPr/>
            </a:pPr>
            <a:r>
              <a:rPr lang="en-US" sz="2800" b="1" dirty="0" smtClean="0">
                <a:latin typeface="Bookman Old Style" pitchFamily="18" charset="0"/>
              </a:rPr>
              <a:t>Ethnic neighborhoods</a:t>
            </a:r>
          </a:p>
          <a:p>
            <a:pPr marL="0" indent="0" eaLnBrk="1" hangingPunct="1">
              <a:buFont typeface="Arial" charset="0"/>
              <a:buNone/>
              <a:defRPr/>
            </a:pPr>
            <a:endParaRPr lang="en-US" b="1" dirty="0">
              <a:latin typeface="Bookman Old Style" pitchFamily="18" charset="0"/>
            </a:endParaRPr>
          </a:p>
          <a:p>
            <a:pPr marL="0" indent="0" algn="ctr" eaLnBrk="1" hangingPunct="1">
              <a:buFont typeface="Arial" charset="0"/>
              <a:buNone/>
              <a:defRPr/>
            </a:pPr>
            <a:endParaRPr lang="en-US" dirty="0" smtClean="0">
              <a:latin typeface="Bookman Old Style" pitchFamily="18" charset="0"/>
            </a:endParaRPr>
          </a:p>
        </p:txBody>
      </p:sp>
      <p:sp>
        <p:nvSpPr>
          <p:cNvPr id="25604" name="TextBox 4"/>
          <p:cNvSpPr txBox="1">
            <a:spLocks noChangeArrowheads="1"/>
          </p:cNvSpPr>
          <p:nvPr/>
        </p:nvSpPr>
        <p:spPr bwMode="auto">
          <a:xfrm>
            <a:off x="3886200" y="2286000"/>
            <a:ext cx="3276600" cy="615950"/>
          </a:xfrm>
          <a:prstGeom prst="rect">
            <a:avLst/>
          </a:prstGeom>
          <a:noFill/>
          <a:ln w="9525">
            <a:noFill/>
            <a:miter lim="800000"/>
            <a:headEnd/>
            <a:tailEnd/>
          </a:ln>
        </p:spPr>
        <p:txBody>
          <a:bodyPr>
            <a:spAutoFit/>
          </a:bodyPr>
          <a:lstStyle/>
          <a:p>
            <a:r>
              <a:rPr lang="en-US" sz="1700" b="1" i="1">
                <a:solidFill>
                  <a:schemeClr val="bg1"/>
                </a:solidFill>
              </a:rPr>
              <a:t>Concept Caching: Washington Heights, NY</a:t>
            </a: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grpSp>
        <p:nvGrpSpPr>
          <p:cNvPr id="9" name="Group 8"/>
          <p:cNvGrpSpPr/>
          <p:nvPr/>
        </p:nvGrpSpPr>
        <p:grpSpPr>
          <a:xfrm>
            <a:off x="2133600" y="2263114"/>
            <a:ext cx="4495800" cy="4079107"/>
            <a:chOff x="2133600" y="2263114"/>
            <a:chExt cx="4495800" cy="4079107"/>
          </a:xfrm>
        </p:grpSpPr>
        <p:pic>
          <p:nvPicPr>
            <p:cNvPr id="25603" name="Picture 2">
              <a:hlinkClick r:id="rId3"/>
            </p:cNvPr>
            <p:cNvPicPr>
              <a:picLocks noChangeAspect="1" noChangeArrowheads="1"/>
            </p:cNvPicPr>
            <p:nvPr/>
          </p:nvPicPr>
          <p:blipFill>
            <a:blip r:embed="rId4" cstate="print"/>
            <a:srcRect/>
            <a:stretch>
              <a:fillRect/>
            </a:stretch>
          </p:blipFill>
          <p:spPr bwMode="auto">
            <a:xfrm>
              <a:off x="2133600" y="2263114"/>
              <a:ext cx="4495800" cy="3820649"/>
            </a:xfrm>
            <a:prstGeom prst="rect">
              <a:avLst/>
            </a:prstGeom>
            <a:noFill/>
            <a:ln w="9525">
              <a:noFill/>
              <a:miter lim="800000"/>
              <a:headEnd/>
              <a:tailEnd/>
            </a:ln>
          </p:spPr>
        </p:pic>
        <p:sp>
          <p:nvSpPr>
            <p:cNvPr id="8" name="TextBox 7"/>
            <p:cNvSpPr txBox="1"/>
            <p:nvPr/>
          </p:nvSpPr>
          <p:spPr>
            <a:xfrm>
              <a:off x="3886200" y="6096000"/>
              <a:ext cx="2743200" cy="246221"/>
            </a:xfrm>
            <a:prstGeom prst="rect">
              <a:avLst/>
            </a:prstGeom>
            <a:noFill/>
          </p:spPr>
          <p:txBody>
            <a:bodyPr wrap="square" rtlCol="0">
              <a:spAutoFit/>
            </a:bodyPr>
            <a:lstStyle/>
            <a:p>
              <a:pPr algn="r"/>
              <a:r>
                <a:rPr lang="en-US" sz="1000" dirty="0" smtClean="0"/>
                <a:t>© Ines </a:t>
              </a:r>
              <a:r>
                <a:rPr lang="en-US" sz="1000" dirty="0" err="1" smtClean="0"/>
                <a:t>Miyares</a:t>
              </a:r>
              <a:endParaRPr lang="en-US" sz="10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457200" y="1524000"/>
            <a:ext cx="8229600" cy="1143000"/>
          </a:xfrm>
        </p:spPr>
        <p:txBody>
          <a:bodyPr/>
          <a:lstStyle/>
          <a:p>
            <a:pPr algn="l" eaLnBrk="1" hangingPunct="1"/>
            <a:r>
              <a:rPr lang="en-US" sz="3200" b="1" dirty="0" smtClean="0">
                <a:latin typeface="Bookman Old Style" pitchFamily="18" charset="0"/>
              </a:rPr>
              <a:t>Local Cultures and Cultural Appropriation</a:t>
            </a:r>
          </a:p>
        </p:txBody>
      </p:sp>
      <p:sp>
        <p:nvSpPr>
          <p:cNvPr id="27650" name="Content Placeholder 1"/>
          <p:cNvSpPr>
            <a:spLocks noGrp="1"/>
          </p:cNvSpPr>
          <p:nvPr>
            <p:ph idx="1"/>
          </p:nvPr>
        </p:nvSpPr>
        <p:spPr>
          <a:xfrm>
            <a:off x="457200" y="2743200"/>
            <a:ext cx="8229600" cy="3535363"/>
          </a:xfrm>
        </p:spPr>
        <p:txBody>
          <a:bodyPr/>
          <a:lstStyle/>
          <a:p>
            <a:pPr eaLnBrk="1" hangingPunct="1"/>
            <a:r>
              <a:rPr lang="en-US" sz="2800" b="1" dirty="0" smtClean="0">
                <a:latin typeface="Bookman Old Style" pitchFamily="18" charset="0"/>
              </a:rPr>
              <a:t>Commodification </a:t>
            </a:r>
            <a:r>
              <a:rPr lang="en-US" sz="2800" dirty="0" smtClean="0">
                <a:latin typeface="Bookman Old Style" pitchFamily="18" charset="0"/>
              </a:rPr>
              <a:t>is the process through which something that previously was not regarded as an object to be bought or sold becomes an object that can be bought, sold, and traded in the world market.</a:t>
            </a:r>
            <a:endParaRPr lang="en-US" sz="2800" b="1" dirty="0" smtClean="0">
              <a:latin typeface="Bookman Old Style" pitchFamily="18" charset="0"/>
            </a:endParaRPr>
          </a:p>
          <a:p>
            <a:pPr eaLnBrk="1" hangingPunct="1"/>
            <a:r>
              <a:rPr lang="en-US" sz="2800" dirty="0" smtClean="0">
                <a:latin typeface="Bookman Old Style" pitchFamily="18" charset="0"/>
              </a:rPr>
              <a:t>Question of </a:t>
            </a:r>
            <a:r>
              <a:rPr lang="en-US" sz="2800" b="1" dirty="0" smtClean="0">
                <a:latin typeface="Bookman Old Style" pitchFamily="18" charset="0"/>
              </a:rPr>
              <a:t>authenticity </a:t>
            </a:r>
            <a:r>
              <a:rPr lang="en-US" sz="2800" dirty="0" smtClean="0">
                <a:latin typeface="Bookman Old Style" pitchFamily="18" charset="0"/>
              </a:rPr>
              <a:t>follows.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28673" name="Content Placeholder 1"/>
          <p:cNvSpPr>
            <a:spLocks noGrp="1"/>
          </p:cNvSpPr>
          <p:nvPr>
            <p:ph idx="4294967295"/>
          </p:nvPr>
        </p:nvSpPr>
        <p:spPr>
          <a:xfrm>
            <a:off x="457200" y="76200"/>
            <a:ext cx="8229600" cy="3657600"/>
          </a:xfrm>
        </p:spPr>
        <p:txBody>
          <a:bodyPr/>
          <a:lstStyle/>
          <a:p>
            <a:pPr marL="0" indent="0" algn="ctr" eaLnBrk="1" hangingPunct="1">
              <a:buFont typeface="Arial" charset="0"/>
              <a:buNone/>
            </a:pPr>
            <a:r>
              <a:rPr lang="en-US" sz="3600" dirty="0" smtClean="0">
                <a:latin typeface="Bookman Old Style" pitchFamily="18" charset="0"/>
              </a:rPr>
              <a:t>Field Note</a:t>
            </a:r>
          </a:p>
          <a:p>
            <a:pPr marL="0" indent="0" eaLnBrk="1" hangingPunct="1">
              <a:buFont typeface="Arial" charset="0"/>
              <a:buNone/>
            </a:pPr>
            <a:endParaRPr lang="en-US" sz="2400" dirty="0" smtClean="0">
              <a:latin typeface="Bookman Old Style" pitchFamily="18" charset="0"/>
            </a:endParaRPr>
          </a:p>
          <a:p>
            <a:pPr marL="0" indent="0" algn="just" eaLnBrk="1" hangingPunct="1">
              <a:buFont typeface="Arial" charset="0"/>
              <a:buNone/>
            </a:pPr>
            <a:r>
              <a:rPr lang="en-US" sz="1600" dirty="0" smtClean="0">
                <a:latin typeface="Bookman Old Style" pitchFamily="18" charset="0"/>
              </a:rPr>
              <a:t>“One of the most amazing aspects of running the New York City marathon is seeing the residents of New York’s many ethnic neighborhoods lining the streets of the race. Running through the Hasidic Jewish neighborhood in Williamsburg, Brooklyn was striking: even before noticing the traditional dress of the neighborhood’s residents, I noticed the crowd was much quieter—the people were not yelling, they were clapping and quietly cheering.”</a:t>
            </a:r>
          </a:p>
          <a:p>
            <a:pPr marL="0" indent="0" eaLnBrk="1" hangingPunct="1">
              <a:buFont typeface="Arial" charset="0"/>
              <a:buNone/>
            </a:pPr>
            <a:endParaRPr lang="en-US" sz="1600" dirty="0" smtClean="0">
              <a:latin typeface="Bookman Old Style" pitchFamily="18" charset="0"/>
            </a:endParaRPr>
          </a:p>
        </p:txBody>
      </p:sp>
      <p:cxnSp>
        <p:nvCxnSpPr>
          <p:cNvPr id="4" name="Straight Connector 3"/>
          <p:cNvCxnSpPr/>
          <p:nvPr/>
        </p:nvCxnSpPr>
        <p:spPr>
          <a:xfrm>
            <a:off x="609600" y="1066800"/>
            <a:ext cx="7772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4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895601"/>
            <a:ext cx="5105400" cy="36430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xfrm>
            <a:off x="228600" y="990600"/>
            <a:ext cx="5105400" cy="533400"/>
          </a:xfrm>
        </p:spPr>
        <p:txBody>
          <a:bodyPr/>
          <a:lstStyle/>
          <a:p>
            <a:pPr algn="l" eaLnBrk="1" hangingPunct="1"/>
            <a:r>
              <a:rPr lang="en-US" sz="3200" b="1" dirty="0" smtClean="0">
                <a:latin typeface="Bookman Old Style" pitchFamily="18" charset="0"/>
              </a:rPr>
              <a:t>Authenticity of Places</a:t>
            </a:r>
          </a:p>
        </p:txBody>
      </p:sp>
      <p:sp>
        <p:nvSpPr>
          <p:cNvPr id="2" name="Content Placeholder 1"/>
          <p:cNvSpPr>
            <a:spLocks noGrp="1"/>
          </p:cNvSpPr>
          <p:nvPr>
            <p:ph sz="half" idx="1"/>
          </p:nvPr>
        </p:nvSpPr>
        <p:spPr>
          <a:xfrm>
            <a:off x="228600" y="1600200"/>
            <a:ext cx="3733800" cy="533400"/>
          </a:xfrm>
        </p:spPr>
        <p:txBody>
          <a:bodyPr/>
          <a:lstStyle/>
          <a:p>
            <a:pPr eaLnBrk="1" hangingPunct="1">
              <a:defRPr/>
            </a:pPr>
            <a:r>
              <a:rPr lang="en-US" sz="2400" dirty="0" smtClean="0">
                <a:latin typeface="Bookman Old Style" pitchFamily="18" charset="0"/>
              </a:rPr>
              <a:t>The Lost City</a:t>
            </a: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30723" name="Content Placeholder 4"/>
          <p:cNvSpPr>
            <a:spLocks noGrp="1"/>
          </p:cNvSpPr>
          <p:nvPr>
            <p:ph sz="half" idx="2"/>
          </p:nvPr>
        </p:nvSpPr>
        <p:spPr>
          <a:xfrm>
            <a:off x="4746624" y="1295400"/>
            <a:ext cx="4168776" cy="838200"/>
          </a:xfrm>
        </p:spPr>
        <p:txBody>
          <a:bodyPr/>
          <a:lstStyle/>
          <a:p>
            <a:pPr eaLnBrk="1" hangingPunct="1"/>
            <a:r>
              <a:rPr lang="en-US" sz="2400" dirty="0" smtClean="0">
                <a:latin typeface="Bookman Old Style" pitchFamily="18" charset="0"/>
              </a:rPr>
              <a:t>Guinness and the Irish Pub Company</a:t>
            </a:r>
          </a:p>
        </p:txBody>
      </p:sp>
      <p:sp>
        <p:nvSpPr>
          <p:cNvPr id="30726" name="TextBox 5"/>
          <p:cNvSpPr txBox="1">
            <a:spLocks noChangeArrowheads="1"/>
          </p:cNvSpPr>
          <p:nvPr/>
        </p:nvSpPr>
        <p:spPr bwMode="auto">
          <a:xfrm>
            <a:off x="152400" y="5181600"/>
            <a:ext cx="4267200" cy="1230312"/>
          </a:xfrm>
          <a:prstGeom prst="rect">
            <a:avLst/>
          </a:prstGeom>
          <a:noFill/>
          <a:ln w="9525">
            <a:noFill/>
            <a:miter lim="800000"/>
            <a:headEnd/>
            <a:tailEnd/>
          </a:ln>
        </p:spPr>
        <p:txBody>
          <a:bodyPr wrap="square">
            <a:spAutoFit/>
          </a:bodyPr>
          <a:lstStyle/>
          <a:p>
            <a:r>
              <a:rPr lang="en-US" sz="1400" b="1" dirty="0"/>
              <a:t>Figure 4.9</a:t>
            </a:r>
          </a:p>
          <a:p>
            <a:r>
              <a:rPr lang="en-US" sz="1400" b="1" dirty="0"/>
              <a:t>Sun City, South Africa. </a:t>
            </a:r>
            <a:r>
              <a:rPr lang="en-US" sz="1400" dirty="0"/>
              <a:t>The Lost City resort in Sun City evokes the mystical images of Africa described in a legend</a:t>
            </a:r>
            <a:r>
              <a:rPr lang="en-US" sz="1400" dirty="0" smtClean="0"/>
              <a:t>. © </a:t>
            </a:r>
            <a:r>
              <a:rPr lang="en-US" sz="1400" dirty="0"/>
              <a:t>Lindsay </a:t>
            </a:r>
            <a:r>
              <a:rPr lang="en-US" sz="1400" dirty="0" err="1"/>
              <a:t>Hebberd</a:t>
            </a:r>
            <a:r>
              <a:rPr lang="en-US" sz="1400" dirty="0"/>
              <a:t>/Corbis</a:t>
            </a:r>
            <a:r>
              <a:rPr lang="en-US" dirty="0"/>
              <a:t>.</a:t>
            </a:r>
          </a:p>
        </p:txBody>
      </p:sp>
      <p:sp>
        <p:nvSpPr>
          <p:cNvPr id="30727" name="TextBox 6"/>
          <p:cNvSpPr txBox="1">
            <a:spLocks noChangeArrowheads="1"/>
          </p:cNvSpPr>
          <p:nvPr/>
        </p:nvSpPr>
        <p:spPr bwMode="auto">
          <a:xfrm>
            <a:off x="4724400" y="5181600"/>
            <a:ext cx="4191000" cy="954087"/>
          </a:xfrm>
          <a:prstGeom prst="rect">
            <a:avLst/>
          </a:prstGeom>
          <a:noFill/>
          <a:ln w="9525">
            <a:noFill/>
            <a:miter lim="800000"/>
            <a:headEnd/>
            <a:tailEnd/>
          </a:ln>
        </p:spPr>
        <p:txBody>
          <a:bodyPr wrap="square">
            <a:spAutoFit/>
          </a:bodyPr>
          <a:lstStyle/>
          <a:p>
            <a:r>
              <a:rPr lang="en-US" sz="1400" b="1" dirty="0"/>
              <a:t>Figure 4.10</a:t>
            </a:r>
          </a:p>
          <a:p>
            <a:r>
              <a:rPr lang="en-US" sz="1400" b="1" dirty="0"/>
              <a:t>Dubai, United Arab Emirates. </a:t>
            </a:r>
            <a:r>
              <a:rPr lang="en-US" sz="1400" dirty="0"/>
              <a:t>An old Irish truck marks the entrance to an Irish Pub Company pub in Dubai. © </a:t>
            </a:r>
            <a:r>
              <a:rPr lang="en-US" sz="1400" dirty="0" err="1"/>
              <a:t>Alamy</a:t>
            </a:r>
            <a:r>
              <a:rPr lang="en-US" sz="1400" i="1" dirty="0"/>
              <a:t>.</a:t>
            </a:r>
            <a:endParaRPr lang="en-US" sz="1400" dirty="0"/>
          </a:p>
        </p:txBody>
      </p:sp>
      <p:pic>
        <p:nvPicPr>
          <p:cNvPr id="3" name="Picture 2" descr="fou10e_fig_04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2108834"/>
            <a:ext cx="4191001" cy="2996566"/>
          </a:xfrm>
          <a:prstGeom prst="rect">
            <a:avLst/>
          </a:prstGeom>
        </p:spPr>
      </p:pic>
      <p:pic>
        <p:nvPicPr>
          <p:cNvPr id="4" name="Picture 3" descr="fou10e_fig_04_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103556"/>
            <a:ext cx="4114800" cy="3001844"/>
          </a:xfrm>
          <a:prstGeom prst="rect">
            <a:avLst/>
          </a:prstGeom>
        </p:spPr>
      </p:pic>
      <p:sp>
        <p:nvSpPr>
          <p:cNvPr id="9" name="Footer Placeholder 8"/>
          <p:cNvSpPr>
            <a:spLocks noGrp="1"/>
          </p:cNvSpPr>
          <p:nvPr>
            <p:ph type="ftr" sz="quarter" idx="11"/>
          </p:nvPr>
        </p:nvSpPr>
        <p:spPr/>
        <p:txBody>
          <a:bodyPr/>
          <a:lstStyle/>
          <a:p>
            <a:pPr>
              <a:defRPr/>
            </a:pPr>
            <a:r>
              <a:rPr lang="en-US" smtClean="0"/>
              <a:t>© 2012 John Wiley &amp; Sons, Inc. All rights reserved.</a:t>
            </a:r>
            <a:endParaRPr lang="en-US"/>
          </a:p>
        </p:txBody>
      </p:sp>
      <p:sp>
        <p:nvSpPr>
          <p:cNvPr id="10"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Mount Vesuvius</a:t>
            </a:r>
          </a:p>
        </p:txBody>
      </p:sp>
      <p:sp>
        <p:nvSpPr>
          <p:cNvPr id="31746" name="Title 6"/>
          <p:cNvSpPr>
            <a:spLocks noGrp="1"/>
          </p:cNvSpPr>
          <p:nvPr>
            <p:ph type="title"/>
          </p:nvPr>
        </p:nvSpPr>
        <p:spPr/>
        <p:txBody>
          <a:bodyPr/>
          <a:lstStyle/>
          <a:p>
            <a:pPr eaLnBrk="1" hangingPunct="1"/>
            <a:r>
              <a:rPr lang="en-US" sz="3600" dirty="0" smtClean="0">
                <a:latin typeface="Bookman Old Style" pitchFamily="18" charset="0"/>
              </a:rPr>
              <a:t>Field Note</a:t>
            </a:r>
          </a:p>
        </p:txBody>
      </p:sp>
      <p:sp>
        <p:nvSpPr>
          <p:cNvPr id="31747" name="Content Placeholder 7"/>
          <p:cNvSpPr>
            <a:spLocks noGrp="1"/>
          </p:cNvSpPr>
          <p:nvPr>
            <p:ph idx="1"/>
          </p:nvPr>
        </p:nvSpPr>
        <p:spPr>
          <a:xfrm>
            <a:off x="457200" y="1447800"/>
            <a:ext cx="8229600" cy="4525963"/>
          </a:xfrm>
        </p:spPr>
        <p:txBody>
          <a:bodyPr/>
          <a:lstStyle/>
          <a:p>
            <a:pPr marL="0" indent="0" algn="just" eaLnBrk="1" hangingPunct="1">
              <a:buFont typeface="Arial" charset="0"/>
              <a:buNone/>
            </a:pPr>
            <a:r>
              <a:rPr lang="en-US" sz="1800" dirty="0" smtClean="0">
                <a:latin typeface="Bookman Old Style" pitchFamily="18" charset="0"/>
              </a:rPr>
              <a:t>“The Dingle Peninsula in Ireland was long one of the more remote parts of the country, and even its largest town, Dingle, was primarily an agricultural village just a few decades ago. As I walked through the streets of town, I noticed the colorful inns and houses of the older town. The ‘Little Bridge Pub’ on the corner of this intersection in the older town is an ‘authentic’ pub, the kind that the Irish Pub Company works to replicate.”</a:t>
            </a:r>
          </a:p>
          <a:p>
            <a:pPr marL="0" indent="0" eaLnBrk="1" hangingPunct="1">
              <a:buFont typeface="Arial" charset="0"/>
              <a:buNone/>
            </a:pPr>
            <a:endParaRPr lang="en-US" sz="1800" dirty="0" smtClean="0">
              <a:latin typeface="Bookman Old Style" pitchFamily="18" charset="0"/>
            </a:endParaRPr>
          </a:p>
        </p:txBody>
      </p:sp>
      <p:cxnSp>
        <p:nvCxnSpPr>
          <p:cNvPr id="10" name="Straight Connector 9"/>
          <p:cNvCxnSpPr/>
          <p:nvPr/>
        </p:nvCxnSpPr>
        <p:spPr>
          <a:xfrm>
            <a:off x="457200" y="13716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1750" name="TextBox 10"/>
          <p:cNvSpPr txBox="1">
            <a:spLocks noChangeArrowheads="1"/>
          </p:cNvSpPr>
          <p:nvPr/>
        </p:nvSpPr>
        <p:spPr bwMode="auto">
          <a:xfrm>
            <a:off x="5162550" y="3679825"/>
            <a:ext cx="3505200" cy="923925"/>
          </a:xfrm>
          <a:prstGeom prst="rect">
            <a:avLst/>
          </a:prstGeom>
          <a:noFill/>
          <a:ln w="9525">
            <a:noFill/>
            <a:miter lim="800000"/>
            <a:headEnd/>
            <a:tailEnd/>
          </a:ln>
        </p:spPr>
        <p:txBody>
          <a:bodyPr>
            <a:spAutoFit/>
          </a:bodyPr>
          <a:lstStyle/>
          <a:p>
            <a:r>
              <a:rPr lang="en-US" b="1"/>
              <a:t>Figure 4.12</a:t>
            </a:r>
          </a:p>
          <a:p>
            <a:r>
              <a:rPr lang="en-US" b="1"/>
              <a:t>Dingle, Ireland </a:t>
            </a:r>
            <a:r>
              <a:rPr lang="en-US"/>
              <a:t>© Alexander B. Murphy.</a:t>
            </a:r>
          </a:p>
        </p:txBody>
      </p:sp>
      <p:pic>
        <p:nvPicPr>
          <p:cNvPr id="2" name="Picture 1" descr="fou10e_fig_04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505200"/>
            <a:ext cx="4495800" cy="3134214"/>
          </a:xfrm>
          <a:prstGeom prst="rect">
            <a:avLst/>
          </a:prstGeom>
        </p:spPr>
      </p:pic>
      <p:sp>
        <p:nvSpPr>
          <p:cNvPr id="8" name="Footer Placeholder 7"/>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Preserving Culture</a:t>
            </a:r>
            <a:endParaRPr lang="en-US" sz="4000" dirty="0">
              <a:latin typeface="Bookman Old Style" pitchFamily="18" charset="0"/>
            </a:endParaRP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387" name="Rectangle 1"/>
          <p:cNvSpPr>
            <a:spLocks noChangeArrowheads="1"/>
          </p:cNvSpPr>
          <p:nvPr/>
        </p:nvSpPr>
        <p:spPr bwMode="auto">
          <a:xfrm>
            <a:off x="3513138" y="1752600"/>
            <a:ext cx="5630862" cy="369888"/>
          </a:xfrm>
          <a:prstGeom prst="rect">
            <a:avLst/>
          </a:prstGeom>
          <a:noFill/>
          <a:ln w="9525">
            <a:noFill/>
            <a:miter lim="800000"/>
            <a:headEnd/>
            <a:tailEnd/>
          </a:ln>
        </p:spPr>
        <p:txBody>
          <a:bodyPr>
            <a:spAutoFit/>
          </a:bodyPr>
          <a:lstStyle/>
          <a:p>
            <a:r>
              <a:rPr lang="en-US">
                <a:latin typeface="Arial" charset="0"/>
              </a:rPr>
              <a:t>“</a:t>
            </a:r>
          </a:p>
        </p:txBody>
      </p:sp>
      <p:sp>
        <p:nvSpPr>
          <p:cNvPr id="16388" name="Rectangle 3"/>
          <p:cNvSpPr>
            <a:spLocks noChangeArrowheads="1"/>
          </p:cNvSpPr>
          <p:nvPr/>
        </p:nvSpPr>
        <p:spPr bwMode="auto">
          <a:xfrm>
            <a:off x="4800600" y="1600200"/>
            <a:ext cx="3810000" cy="4770537"/>
          </a:xfrm>
          <a:prstGeom prst="rect">
            <a:avLst/>
          </a:prstGeom>
          <a:noFill/>
          <a:ln w="9525">
            <a:noFill/>
            <a:miter lim="800000"/>
            <a:headEnd/>
            <a:tailEnd/>
          </a:ln>
        </p:spPr>
        <p:txBody>
          <a:bodyPr>
            <a:spAutoFit/>
          </a:bodyPr>
          <a:lstStyle/>
          <a:p>
            <a:pPr algn="just"/>
            <a:r>
              <a:rPr lang="en-US" sz="1600" dirty="0">
                <a:latin typeface="Bookman Old Style" pitchFamily="18" charset="0"/>
              </a:rPr>
              <a:t>“The signs with the Tata Corporation’s logo were everywhere on the landscape of the city of </a:t>
            </a:r>
            <a:r>
              <a:rPr lang="it-IT" sz="1600" dirty="0">
                <a:latin typeface="Bookman Old Style" pitchFamily="18" charset="0"/>
              </a:rPr>
              <a:t>Hyderabad in India (Fig. 4.1): </a:t>
            </a:r>
            <a:r>
              <a:rPr lang="en-US" sz="1600" dirty="0">
                <a:latin typeface="Bookman Old Style" pitchFamily="18" charset="0"/>
              </a:rPr>
              <a:t>a Tata corporate building across the street from our flat; Tata emblazoned on the grill of trucks through out the city; Tata sky satellite dishes bringing television into homes; Tata International consulting buildings in the high-tech district of the city. I asked my host what the Tata Corporation was and where the name came from. He explained, “Tata is a family name. The Tata family are members of the </a:t>
            </a:r>
            <a:r>
              <a:rPr lang="en-US" sz="1600" dirty="0" err="1">
                <a:latin typeface="Bookman Old Style" pitchFamily="18" charset="0"/>
              </a:rPr>
              <a:t>Parsi</a:t>
            </a:r>
            <a:r>
              <a:rPr lang="en-US" sz="1600" dirty="0">
                <a:latin typeface="Bookman Old Style" pitchFamily="18" charset="0"/>
              </a:rPr>
              <a:t> religion, and they own many businesses throughout India and the world.”</a:t>
            </a:r>
          </a:p>
        </p:txBody>
      </p:sp>
      <p:pic>
        <p:nvPicPr>
          <p:cNvPr id="2" name="Picture 1" descr="fou10e_fig_04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76400"/>
            <a:ext cx="3450566" cy="48768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476250" y="2133600"/>
            <a:ext cx="8229600" cy="4525963"/>
          </a:xfrm>
        </p:spPr>
        <p:txBody>
          <a:bodyPr/>
          <a:lstStyle/>
          <a:p>
            <a:pPr marL="0" indent="0" algn="just" eaLnBrk="1" hangingPunct="1">
              <a:buFont typeface="Arial" charset="0"/>
              <a:buNone/>
            </a:pPr>
            <a:r>
              <a:rPr lang="en-US" sz="2800" dirty="0" smtClean="0">
                <a:latin typeface="Bookman Old Style" pitchFamily="18" charset="0"/>
              </a:rPr>
              <a:t>What is the last place you went to or the last product you purchased that claimed to be “authentic?” What are the challenges of defending the authenticity of this place or product while refuting the authenticity of other similar places or products?</a:t>
            </a:r>
          </a:p>
        </p:txBody>
      </p:sp>
      <p:pic>
        <p:nvPicPr>
          <p:cNvPr id="33794" name="Picture 2"/>
          <p:cNvPicPr>
            <a:picLocks noChangeAspect="1" noChangeArrowheads="1"/>
          </p:cNvPicPr>
          <p:nvPr/>
        </p:nvPicPr>
        <p:blipFill>
          <a:blip r:embed="rId3" cstate="print"/>
          <a:srcRect/>
          <a:stretch>
            <a:fillRect/>
          </a:stretch>
        </p:blipFill>
        <p:spPr bwMode="auto">
          <a:xfrm>
            <a:off x="2309813" y="381000"/>
            <a:ext cx="4562475" cy="14382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152400"/>
            <a:ext cx="8229600" cy="1143000"/>
          </a:xfrm>
        </p:spPr>
        <p:txBody>
          <a:bodyPr/>
          <a:lstStyle/>
          <a:p>
            <a:pPr eaLnBrk="1" hangingPunct="1"/>
            <a:r>
              <a:rPr lang="en-US" dirty="0" smtClean="0">
                <a:latin typeface="Bookman Old Style" pitchFamily="18" charset="0"/>
              </a:rPr>
              <a:t>Key Question</a:t>
            </a:r>
          </a:p>
        </p:txBody>
      </p:sp>
      <p:sp>
        <p:nvSpPr>
          <p:cNvPr id="15362" name="TextBox 7"/>
          <p:cNvSpPr txBox="1">
            <a:spLocks noChangeArrowheads="1"/>
          </p:cNvSpPr>
          <p:nvPr/>
        </p:nvSpPr>
        <p:spPr bwMode="auto">
          <a:xfrm>
            <a:off x="533400" y="2306638"/>
            <a:ext cx="8382000" cy="707886"/>
          </a:xfrm>
          <a:prstGeom prst="rect">
            <a:avLst/>
          </a:prstGeom>
          <a:noFill/>
          <a:ln w="9525">
            <a:noFill/>
            <a:miter lim="800000"/>
            <a:headEnd/>
            <a:tailEnd/>
          </a:ln>
        </p:spPr>
        <p:txBody>
          <a:bodyPr wrap="square">
            <a:spAutoFit/>
          </a:bodyPr>
          <a:lstStyle/>
          <a:p>
            <a:pPr algn="ctr"/>
            <a:r>
              <a:rPr lang="en-US" sz="4000" dirty="0">
                <a:latin typeface="Bookman Old Style" pitchFamily="18" charset="0"/>
              </a:rPr>
              <a:t>How </a:t>
            </a:r>
            <a:r>
              <a:rPr lang="en-US" sz="4000" dirty="0" smtClean="0">
                <a:latin typeface="Bookman Old Style" pitchFamily="18" charset="0"/>
              </a:rPr>
              <a:t>is popular culture diffused?</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descr="fou10e_fig_04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08940"/>
            <a:ext cx="7848600" cy="60068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457200" y="1752600"/>
            <a:ext cx="8229600" cy="4373563"/>
          </a:xfrm>
        </p:spPr>
        <p:txBody>
          <a:bodyPr/>
          <a:lstStyle/>
          <a:p>
            <a:pPr marL="0" indent="0" eaLnBrk="1" hangingPunct="1">
              <a:buNone/>
            </a:pPr>
            <a:r>
              <a:rPr lang="en-US" sz="2800" dirty="0" smtClean="0">
                <a:latin typeface="Bookman Old Style" pitchFamily="18" charset="0"/>
              </a:rPr>
              <a:t>Distance decay vs. time-space compression:</a:t>
            </a:r>
          </a:p>
          <a:p>
            <a:pPr eaLnBrk="1" hangingPunct="1"/>
            <a:r>
              <a:rPr lang="en-US" sz="2800" dirty="0" smtClean="0">
                <a:latin typeface="Bookman Old Style" pitchFamily="18" charset="0"/>
              </a:rPr>
              <a:t>With </a:t>
            </a:r>
            <a:r>
              <a:rPr lang="en-US" sz="2800" b="1" dirty="0" smtClean="0">
                <a:latin typeface="Bookman Old Style" pitchFamily="18" charset="0"/>
              </a:rPr>
              <a:t>distance decay, </a:t>
            </a:r>
            <a:r>
              <a:rPr lang="en-US" sz="2800" dirty="0" smtClean="0">
                <a:latin typeface="Bookman Old Style" pitchFamily="18" charset="0"/>
              </a:rPr>
              <a:t>the likelihood of diffusion decreases as time and distance from the hearth increases.</a:t>
            </a:r>
          </a:p>
          <a:p>
            <a:pPr eaLnBrk="1" hangingPunct="1"/>
            <a:r>
              <a:rPr lang="en-US" sz="2800" dirty="0" smtClean="0">
                <a:latin typeface="Bookman Old Style" pitchFamily="18" charset="0"/>
              </a:rPr>
              <a:t>With </a:t>
            </a:r>
            <a:r>
              <a:rPr lang="en-US" sz="2800" b="1" dirty="0" smtClean="0">
                <a:latin typeface="Bookman Old Style" pitchFamily="18" charset="0"/>
              </a:rPr>
              <a:t>time–space compression, </a:t>
            </a:r>
            <a:r>
              <a:rPr lang="en-US" sz="2800" dirty="0" smtClean="0">
                <a:latin typeface="Bookman Old Style" pitchFamily="18" charset="0"/>
              </a:rPr>
              <a:t>the likelihood of diffusion depends on the connectedness (in communications and transportation technologies) among places (geographer David Harvey).</a:t>
            </a: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457200" y="914400"/>
            <a:ext cx="6553200" cy="533400"/>
          </a:xfrm>
        </p:spPr>
        <p:txBody>
          <a:bodyPr/>
          <a:lstStyle/>
          <a:p>
            <a:pPr algn="l" eaLnBrk="1" hangingPunct="1"/>
            <a:r>
              <a:rPr lang="en-US" sz="3200" b="1" dirty="0" smtClean="0">
                <a:latin typeface="Bookman Old Style" pitchFamily="18" charset="0"/>
              </a:rPr>
              <a:t>Hearths of Popular Culture</a:t>
            </a:r>
          </a:p>
        </p:txBody>
      </p:sp>
      <p:sp>
        <p:nvSpPr>
          <p:cNvPr id="5" name="Content Placeholder 4"/>
          <p:cNvSpPr>
            <a:spLocks noGrp="1"/>
          </p:cNvSpPr>
          <p:nvPr>
            <p:ph idx="1"/>
          </p:nvPr>
        </p:nvSpPr>
        <p:spPr>
          <a:xfrm>
            <a:off x="457200" y="1447800"/>
            <a:ext cx="8153400" cy="1371600"/>
          </a:xfrm>
        </p:spPr>
        <p:txBody>
          <a:bodyPr/>
          <a:lstStyle/>
          <a:p>
            <a:pPr marL="0" indent="0" eaLnBrk="1" hangingPunct="1">
              <a:buNone/>
              <a:defRPr/>
            </a:pPr>
            <a:r>
              <a:rPr lang="en-US" sz="2800" b="1" dirty="0" smtClean="0">
                <a:latin typeface="Bookman Old Style" pitchFamily="18" charset="0"/>
              </a:rPr>
              <a:t>Establishing a Hearth </a:t>
            </a:r>
          </a:p>
          <a:p>
            <a:pPr eaLnBrk="1" hangingPunct="1">
              <a:defRPr/>
            </a:pPr>
            <a:r>
              <a:rPr lang="en-US" sz="2400" dirty="0" smtClean="0">
                <a:latin typeface="Bookman Old Style" pitchFamily="18" charset="0"/>
              </a:rPr>
              <a:t>Contagious diffusion and hierarchical diffusion</a:t>
            </a:r>
          </a:p>
          <a:p>
            <a:pPr eaLnBrk="1" hangingPunct="1">
              <a:defRPr/>
            </a:pPr>
            <a:r>
              <a:rPr lang="en-US" sz="2400" dirty="0" smtClean="0">
                <a:latin typeface="Bookman Old Style" pitchFamily="18" charset="0"/>
              </a:rPr>
              <a:t>Ex.: the Dave Matthews Band</a:t>
            </a: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r>
              <a:rPr lang="en-US" dirty="0" smtClean="0">
                <a:latin typeface="Bookman Old Style" pitchFamily="18" charset="0"/>
              </a:rPr>
              <a:t>		</a:t>
            </a:r>
            <a:endParaRPr lang="en-US" b="1" dirty="0">
              <a:solidFill>
                <a:srgbClr val="FF0000"/>
              </a:solidFill>
              <a:latin typeface="Bookman Old Style" pitchFamily="18" charset="0"/>
            </a:endParaRPr>
          </a:p>
        </p:txBody>
      </p:sp>
      <p:pic>
        <p:nvPicPr>
          <p:cNvPr id="2" name="Picture 1" descr="fou10e_fig_04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819400"/>
            <a:ext cx="6553200" cy="3655749"/>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3840163"/>
          </a:xfrm>
        </p:spPr>
        <p:txBody>
          <a:bodyPr/>
          <a:lstStyle/>
          <a:p>
            <a:pPr marL="0" indent="0" eaLnBrk="1" hangingPunct="1">
              <a:buNone/>
            </a:pPr>
            <a:r>
              <a:rPr lang="en-US" sz="2800" b="1" dirty="0" smtClean="0">
                <a:latin typeface="Bookman Old Style" pitchFamily="18" charset="0"/>
              </a:rPr>
              <a:t>Manufacturing a Hearth</a:t>
            </a:r>
          </a:p>
          <a:p>
            <a:pPr algn="just" eaLnBrk="1" hangingPunct="1">
              <a:spcBef>
                <a:spcPts val="1200"/>
              </a:spcBef>
            </a:pPr>
            <a:r>
              <a:rPr lang="en-US" sz="2800" b="1" dirty="0" err="1" smtClean="0">
                <a:latin typeface="Bookman Old Style" pitchFamily="18" charset="0"/>
              </a:rPr>
              <a:t>Reterritorialization</a:t>
            </a:r>
            <a:r>
              <a:rPr lang="en-US" sz="2800" b="1" dirty="0" smtClean="0">
                <a:latin typeface="Bookman Old Style" pitchFamily="18" charset="0"/>
              </a:rPr>
              <a:t> </a:t>
            </a:r>
            <a:r>
              <a:rPr lang="en-US" sz="2800" dirty="0" smtClean="0">
                <a:latin typeface="Bookman Old Style" pitchFamily="18" charset="0"/>
              </a:rPr>
              <a:t>of popular culture: a term referring to a process in which people start to produce an aspect of popular culture themselves, doing so in the context of their local culture and place, and making it their own.</a:t>
            </a:r>
          </a:p>
          <a:p>
            <a:pPr eaLnBrk="1" hangingPunct="1">
              <a:spcBef>
                <a:spcPts val="1200"/>
              </a:spcBef>
            </a:pPr>
            <a:r>
              <a:rPr lang="en-US" sz="2800" dirty="0" smtClean="0">
                <a:latin typeface="Bookman Old Style" pitchFamily="18" charset="0"/>
              </a:rPr>
              <a:t>Ex.: </a:t>
            </a:r>
            <a:r>
              <a:rPr lang="en-US" sz="2800" dirty="0" err="1" smtClean="0">
                <a:latin typeface="Bookman Old Style" pitchFamily="18" charset="0"/>
              </a:rPr>
              <a:t>reterritorialization</a:t>
            </a:r>
            <a:r>
              <a:rPr lang="en-US" sz="2800" dirty="0" smtClean="0">
                <a:latin typeface="Bookman Old Style" pitchFamily="18" charset="0"/>
              </a:rPr>
              <a:t> of hip hop</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
        <p:nvSpPr>
          <p:cNvPr id="6" name="Title 2"/>
          <p:cNvSpPr>
            <a:spLocks noGrp="1"/>
          </p:cNvSpPr>
          <p:nvPr>
            <p:ph type="title"/>
          </p:nvPr>
        </p:nvSpPr>
        <p:spPr>
          <a:xfrm>
            <a:off x="381000" y="1219200"/>
            <a:ext cx="6553200" cy="533400"/>
          </a:xfrm>
        </p:spPr>
        <p:txBody>
          <a:bodyPr/>
          <a:lstStyle/>
          <a:p>
            <a:pPr algn="l" eaLnBrk="1" hangingPunct="1"/>
            <a:r>
              <a:rPr lang="en-US" sz="3200" b="1" dirty="0" smtClean="0">
                <a:latin typeface="Bookman Old Style" pitchFamily="18" charset="0"/>
              </a:rPr>
              <a:t>Hearths of Popular Culture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229600" cy="4267200"/>
          </a:xfrm>
        </p:spPr>
        <p:txBody>
          <a:bodyPr/>
          <a:lstStyle/>
          <a:p>
            <a:pPr eaLnBrk="1" hangingPunct="1">
              <a:defRPr/>
            </a:pPr>
            <a:r>
              <a:rPr lang="en-US" sz="2800" dirty="0" smtClean="0">
                <a:latin typeface="Bookman Old Style" pitchFamily="18" charset="0"/>
              </a:rPr>
              <a:t>The Big 3: Football, Basketball, Baseball</a:t>
            </a:r>
          </a:p>
          <a:p>
            <a:pPr marL="0" indent="0" eaLnBrk="1" hangingPunct="1">
              <a:buFont typeface="Arial" charset="0"/>
              <a:buNone/>
              <a:defRPr/>
            </a:pPr>
            <a:r>
              <a:rPr lang="en-US" sz="2800" dirty="0" smtClean="0">
                <a:latin typeface="Bookman Old Style" pitchFamily="18" charset="0"/>
              </a:rPr>
              <a:t>          Surfing  (1960s)</a:t>
            </a:r>
          </a:p>
          <a:p>
            <a:pPr marL="0" indent="0" eaLnBrk="1" hangingPunct="1">
              <a:buFont typeface="Arial" charset="0"/>
              <a:buNone/>
              <a:defRPr/>
            </a:pPr>
            <a:r>
              <a:rPr lang="en-US" sz="2800" dirty="0" smtClean="0">
                <a:latin typeface="Bookman Old Style" pitchFamily="18" charset="0"/>
              </a:rPr>
              <a:t>          Skateboarding (1970s)</a:t>
            </a:r>
          </a:p>
          <a:p>
            <a:pPr marL="0" indent="0" eaLnBrk="1" hangingPunct="1">
              <a:buFont typeface="Arial" charset="0"/>
              <a:buNone/>
              <a:defRPr/>
            </a:pPr>
            <a:r>
              <a:rPr lang="en-US" sz="2800" dirty="0" smtClean="0">
                <a:latin typeface="Bookman Old Style" pitchFamily="18" charset="0"/>
              </a:rPr>
              <a:t>          Snowboarding (1980s)</a:t>
            </a:r>
          </a:p>
          <a:p>
            <a:pPr marL="0" indent="0" eaLnBrk="1" hangingPunct="1">
              <a:buFont typeface="Arial" charset="0"/>
              <a:buNone/>
              <a:defRPr/>
            </a:pPr>
            <a:r>
              <a:rPr lang="en-US" sz="2800" dirty="0" smtClean="0">
                <a:latin typeface="Bookman Old Style" pitchFamily="18" charset="0"/>
              </a:rPr>
              <a:t>         </a:t>
            </a:r>
            <a:r>
              <a:rPr lang="en-US" sz="2800" dirty="0">
                <a:latin typeface="Bookman Old Style" pitchFamily="18" charset="0"/>
              </a:rPr>
              <a:t> </a:t>
            </a:r>
            <a:r>
              <a:rPr lang="en-US" sz="2800" dirty="0" smtClean="0">
                <a:latin typeface="Bookman Old Style" pitchFamily="18" charset="0"/>
              </a:rPr>
              <a:t>Ultimate Fighting (1990s)</a:t>
            </a:r>
          </a:p>
          <a:p>
            <a:pPr eaLnBrk="1" hangingPunct="1">
              <a:spcBef>
                <a:spcPts val="1200"/>
              </a:spcBef>
              <a:defRPr/>
            </a:pPr>
            <a:r>
              <a:rPr lang="en-US" sz="2800" dirty="0" smtClean="0">
                <a:latin typeface="Bookman Old Style" pitchFamily="18" charset="0"/>
              </a:rPr>
              <a:t>Corporations must </a:t>
            </a:r>
            <a:r>
              <a:rPr lang="en-US" sz="2800" dirty="0">
                <a:latin typeface="Bookman Old Style" pitchFamily="18" charset="0"/>
              </a:rPr>
              <a:t>create the “new” so that they </a:t>
            </a:r>
            <a:r>
              <a:rPr lang="en-US" sz="2800" dirty="0" smtClean="0">
                <a:latin typeface="Bookman Old Style" pitchFamily="18" charset="0"/>
              </a:rPr>
              <a:t>have something </a:t>
            </a:r>
            <a:r>
              <a:rPr lang="en-US" sz="2800" dirty="0">
                <a:latin typeface="Bookman Old Style" pitchFamily="18" charset="0"/>
              </a:rPr>
              <a:t>to sell that is “socially </a:t>
            </a:r>
            <a:r>
              <a:rPr lang="en-US" sz="2800" dirty="0" smtClean="0">
                <a:latin typeface="Bookman Old Style" pitchFamily="18" charset="0"/>
              </a:rPr>
              <a:t>desirable.”</a:t>
            </a:r>
            <a:endParaRPr lang="en-US" sz="2800" dirty="0">
              <a:latin typeface="Bookman Old Style" pitchFamily="18" charset="0"/>
            </a:endParaRPr>
          </a:p>
          <a:p>
            <a:pPr marL="0" indent="0" eaLnBrk="1" hangingPunct="1">
              <a:buFont typeface="Arial" charset="0"/>
              <a:buNone/>
              <a:defRPr/>
            </a:pPr>
            <a:r>
              <a:rPr lang="en-US" dirty="0" smtClean="0">
                <a:latin typeface="Bookman Old Style" pitchFamily="18" charset="0"/>
              </a:rPr>
              <a:t>                     </a:t>
            </a:r>
            <a:endParaRPr lang="en-US" dirty="0">
              <a:latin typeface="Bookman Old Style" pitchFamily="18" charset="0"/>
            </a:endParaRPr>
          </a:p>
          <a:p>
            <a:pPr marL="0" indent="0" eaLnBrk="1" hangingPunct="1">
              <a:buFont typeface="Arial" charset="0"/>
              <a:buNone/>
              <a:defRPr/>
            </a:pPr>
            <a:r>
              <a:rPr lang="en-US" dirty="0" smtClean="0">
                <a:latin typeface="Bookman Old Style" pitchFamily="18" charset="0"/>
              </a:rPr>
              <a:t>                </a:t>
            </a:r>
          </a:p>
        </p:txBody>
      </p:sp>
      <p:sp>
        <p:nvSpPr>
          <p:cNvPr id="21506" name="TextBox 1"/>
          <p:cNvSpPr txBox="1">
            <a:spLocks noChangeArrowheads="1"/>
          </p:cNvSpPr>
          <p:nvPr/>
        </p:nvSpPr>
        <p:spPr bwMode="auto">
          <a:xfrm>
            <a:off x="152400" y="980182"/>
            <a:ext cx="8839200" cy="1046440"/>
          </a:xfrm>
          <a:prstGeom prst="rect">
            <a:avLst/>
          </a:prstGeom>
          <a:noFill/>
          <a:ln w="9525">
            <a:noFill/>
            <a:miter lim="800000"/>
            <a:headEnd/>
            <a:tailEnd/>
          </a:ln>
        </p:spPr>
        <p:txBody>
          <a:bodyPr wrap="square">
            <a:spAutoFit/>
          </a:bodyPr>
          <a:lstStyle/>
          <a:p>
            <a:r>
              <a:rPr lang="en-US" sz="3100" b="1" dirty="0">
                <a:latin typeface="Bookman Old Style" pitchFamily="18" charset="0"/>
              </a:rPr>
              <a:t>Replacing Old Hearths with New: </a:t>
            </a:r>
            <a:r>
              <a:rPr lang="en-US" sz="3100" b="1" dirty="0" smtClean="0">
                <a:latin typeface="Bookman Old Style" pitchFamily="18" charset="0"/>
              </a:rPr>
              <a:t>Beating out </a:t>
            </a:r>
            <a:r>
              <a:rPr lang="en-US" sz="3100" b="1" dirty="0">
                <a:latin typeface="Bookman Old Style" pitchFamily="18" charset="0"/>
              </a:rPr>
              <a:t>the </a:t>
            </a:r>
            <a:r>
              <a:rPr lang="en-US" sz="3100" b="1" dirty="0" smtClean="0">
                <a:latin typeface="Bookman Old Style" pitchFamily="18" charset="0"/>
              </a:rPr>
              <a:t>Big Three in </a:t>
            </a:r>
            <a:r>
              <a:rPr lang="en-US" sz="3100" b="1" dirty="0">
                <a:latin typeface="Bookman Old Style" pitchFamily="18" charset="0"/>
              </a:rPr>
              <a:t>Popular Sports</a:t>
            </a:r>
          </a:p>
        </p:txBody>
      </p:sp>
      <p:sp>
        <p:nvSpPr>
          <p:cNvPr id="6" name="Right Arrow 5"/>
          <p:cNvSpPr/>
          <p:nvPr/>
        </p:nvSpPr>
        <p:spPr>
          <a:xfrm>
            <a:off x="762000" y="291465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762000" y="34290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762000" y="39624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762000" y="44196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ooter Placeholder 9"/>
          <p:cNvSpPr>
            <a:spLocks noGrp="1"/>
          </p:cNvSpPr>
          <p:nvPr>
            <p:ph type="ftr" sz="quarter" idx="11"/>
          </p:nvPr>
        </p:nvSpPr>
        <p:spPr/>
        <p:txBody>
          <a:bodyPr/>
          <a:lstStyle/>
          <a:p>
            <a:pPr>
              <a:defRPr/>
            </a:pPr>
            <a:r>
              <a:rPr lang="en-US" smtClean="0"/>
              <a:t>© 2012 John Wiley &amp; Sons, Inc. All rights reserved.</a:t>
            </a:r>
            <a:endParaRPr lang="en-US"/>
          </a:p>
        </p:txBody>
      </p:sp>
      <p:sp>
        <p:nvSpPr>
          <p:cNvPr id="11"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noGrp="1"/>
          </p:cNvSpPr>
          <p:nvPr>
            <p:ph type="title"/>
          </p:nvPr>
        </p:nvSpPr>
        <p:spPr/>
        <p:txBody>
          <a:bodyPr/>
          <a:lstStyle/>
          <a:p>
            <a:pPr algn="l" eaLnBrk="1" hangingPunct="1"/>
            <a:r>
              <a:rPr lang="en-US" sz="3200" b="1" dirty="0" smtClean="0">
                <a:latin typeface="Bookman Old Style" pitchFamily="18" charset="0"/>
              </a:rPr>
              <a:t>Stemming the Tide of Popular Culture—Losing the Local?</a:t>
            </a:r>
            <a:r>
              <a:rPr lang="en-US" sz="3600" dirty="0" smtClean="0">
                <a:latin typeface="Bookman Old Style" pitchFamily="18" charset="0"/>
              </a:rPr>
              <a:t/>
            </a:r>
            <a:br>
              <a:rPr lang="en-US" sz="3600" dirty="0" smtClean="0">
                <a:latin typeface="Bookman Old Style" pitchFamily="18" charset="0"/>
              </a:rPr>
            </a:br>
            <a:endParaRPr lang="en-US" sz="3600" dirty="0" smtClean="0"/>
          </a:p>
        </p:txBody>
      </p:sp>
      <p:sp>
        <p:nvSpPr>
          <p:cNvPr id="4" name="Content Placeholder 3"/>
          <p:cNvSpPr>
            <a:spLocks noGrp="1"/>
          </p:cNvSpPr>
          <p:nvPr>
            <p:ph idx="1"/>
          </p:nvPr>
        </p:nvSpPr>
        <p:spPr>
          <a:xfrm>
            <a:off x="457200" y="1295400"/>
            <a:ext cx="8229600" cy="4953000"/>
          </a:xfrm>
        </p:spPr>
        <p:txBody>
          <a:bodyPr/>
          <a:lstStyle/>
          <a:p>
            <a:pPr eaLnBrk="1" hangingPunct="1">
              <a:defRPr/>
            </a:pPr>
            <a:r>
              <a:rPr lang="en-US" sz="2400" dirty="0">
                <a:latin typeface="Bookman Old Style" pitchFamily="18" charset="0"/>
              </a:rPr>
              <a:t>At </a:t>
            </a:r>
            <a:r>
              <a:rPr lang="en-US" sz="2400" dirty="0" smtClean="0">
                <a:latin typeface="Bookman Old Style" pitchFamily="18" charset="0"/>
              </a:rPr>
              <a:t>the global </a:t>
            </a:r>
            <a:r>
              <a:rPr lang="en-US" sz="2400" dirty="0">
                <a:latin typeface="Bookman Old Style" pitchFamily="18" charset="0"/>
              </a:rPr>
              <a:t>scale, North America, western Europe, Japan</a:t>
            </a:r>
            <a:r>
              <a:rPr lang="en-US" sz="2400" dirty="0" smtClean="0">
                <a:latin typeface="Bookman Old Style" pitchFamily="18" charset="0"/>
              </a:rPr>
              <a:t>, </a:t>
            </a:r>
            <a:r>
              <a:rPr lang="en-US" sz="2400" dirty="0">
                <a:latin typeface="Bookman Old Style" pitchFamily="18" charset="0"/>
              </a:rPr>
              <a:t>India, and South Korea exert the greatest </a:t>
            </a:r>
            <a:r>
              <a:rPr lang="en-US" sz="2400" dirty="0" smtClean="0">
                <a:latin typeface="Bookman Old Style" pitchFamily="18" charset="0"/>
              </a:rPr>
              <a:t>influence on popular </a:t>
            </a:r>
            <a:r>
              <a:rPr lang="en-US" sz="2400" dirty="0">
                <a:latin typeface="Bookman Old Style" pitchFamily="18" charset="0"/>
              </a:rPr>
              <a:t>culture at </a:t>
            </a:r>
            <a:r>
              <a:rPr lang="en-US" sz="2400" dirty="0" smtClean="0">
                <a:latin typeface="Bookman Old Style" pitchFamily="18" charset="0"/>
              </a:rPr>
              <a:t>present</a:t>
            </a:r>
          </a:p>
          <a:p>
            <a:pPr eaLnBrk="1" hangingPunct="1">
              <a:defRPr/>
            </a:pPr>
            <a:r>
              <a:rPr lang="en-US" sz="2400" dirty="0" smtClean="0">
                <a:latin typeface="Bookman Old Style" pitchFamily="18" charset="0"/>
              </a:rPr>
              <a:t>North America: </a:t>
            </a:r>
            <a:r>
              <a:rPr lang="en-US" sz="2400" dirty="0">
                <a:latin typeface="Bookman Old Style" pitchFamily="18" charset="0"/>
              </a:rPr>
              <a:t>movies, </a:t>
            </a:r>
            <a:r>
              <a:rPr lang="en-US" sz="2400" dirty="0" smtClean="0">
                <a:latin typeface="Bookman Old Style" pitchFamily="18" charset="0"/>
              </a:rPr>
              <a:t>television, music</a:t>
            </a:r>
            <a:r>
              <a:rPr lang="en-US" sz="2400" dirty="0">
                <a:latin typeface="Bookman Old Style" pitchFamily="18" charset="0"/>
              </a:rPr>
              <a:t>, sports, and fast </a:t>
            </a:r>
            <a:r>
              <a:rPr lang="en-US" sz="2400" dirty="0" smtClean="0">
                <a:latin typeface="Bookman Old Style" pitchFamily="18" charset="0"/>
              </a:rPr>
              <a:t>food</a:t>
            </a:r>
          </a:p>
          <a:p>
            <a:pPr eaLnBrk="1" hangingPunct="1">
              <a:defRPr/>
            </a:pPr>
            <a:r>
              <a:rPr lang="en-US" sz="2400" dirty="0" smtClean="0">
                <a:latin typeface="Bookman Old Style" pitchFamily="18" charset="0"/>
              </a:rPr>
              <a:t>Japan: </a:t>
            </a:r>
            <a:r>
              <a:rPr lang="en-US" sz="2400" dirty="0">
                <a:latin typeface="Bookman Old Style" pitchFamily="18" charset="0"/>
              </a:rPr>
              <a:t>children’s television programs, electronic </a:t>
            </a:r>
            <a:r>
              <a:rPr lang="en-US" sz="2400" dirty="0" smtClean="0">
                <a:latin typeface="Bookman Old Style" pitchFamily="18" charset="0"/>
              </a:rPr>
              <a:t>games, and </a:t>
            </a:r>
            <a:r>
              <a:rPr lang="en-US" sz="2400" dirty="0">
                <a:latin typeface="Bookman Old Style" pitchFamily="18" charset="0"/>
              </a:rPr>
              <a:t>new entertainment </a:t>
            </a:r>
            <a:r>
              <a:rPr lang="en-US" sz="2400" dirty="0" smtClean="0">
                <a:latin typeface="Bookman Old Style" pitchFamily="18" charset="0"/>
              </a:rPr>
              <a:t>technologies</a:t>
            </a:r>
          </a:p>
          <a:p>
            <a:pPr eaLnBrk="1" hangingPunct="1">
              <a:defRPr/>
            </a:pPr>
            <a:r>
              <a:rPr lang="en-US" sz="2400" dirty="0" smtClean="0">
                <a:latin typeface="Bookman Old Style" pitchFamily="18" charset="0"/>
              </a:rPr>
              <a:t>Western Europe: fashion</a:t>
            </a:r>
            <a:r>
              <a:rPr lang="en-US" sz="2400" dirty="0">
                <a:latin typeface="Bookman Old Style" pitchFamily="18" charset="0"/>
              </a:rPr>
              <a:t>, television, art, and </a:t>
            </a:r>
            <a:r>
              <a:rPr lang="en-US" sz="2400" dirty="0" smtClean="0">
                <a:latin typeface="Bookman Old Style" pitchFamily="18" charset="0"/>
              </a:rPr>
              <a:t>philosophy</a:t>
            </a:r>
          </a:p>
          <a:p>
            <a:pPr eaLnBrk="1" hangingPunct="1">
              <a:defRPr/>
            </a:pPr>
            <a:r>
              <a:rPr lang="en-US" sz="2400" dirty="0" smtClean="0">
                <a:latin typeface="Bookman Old Style" pitchFamily="18" charset="0"/>
              </a:rPr>
              <a:t>South Korea: </a:t>
            </a:r>
            <a:r>
              <a:rPr lang="en-US" sz="2400" dirty="0">
                <a:latin typeface="Bookman Old Style" pitchFamily="18" charset="0"/>
              </a:rPr>
              <a:t>television dramas, </a:t>
            </a:r>
            <a:r>
              <a:rPr lang="en-US" sz="2400" dirty="0" smtClean="0">
                <a:latin typeface="Bookman Old Style" pitchFamily="18" charset="0"/>
              </a:rPr>
              <a:t>movies, and </a:t>
            </a:r>
            <a:r>
              <a:rPr lang="en-US" sz="2400" dirty="0">
                <a:latin typeface="Bookman Old Style" pitchFamily="18" charset="0"/>
              </a:rPr>
              <a:t>popular </a:t>
            </a:r>
            <a:r>
              <a:rPr lang="en-US" sz="2400" dirty="0" smtClean="0">
                <a:latin typeface="Bookman Old Style" pitchFamily="18" charset="0"/>
              </a:rPr>
              <a:t>music</a:t>
            </a:r>
          </a:p>
          <a:p>
            <a:pPr eaLnBrk="1" hangingPunct="1">
              <a:defRPr/>
            </a:pPr>
            <a:r>
              <a:rPr lang="en-US" sz="2400" dirty="0" smtClean="0">
                <a:latin typeface="Bookman Old Style" pitchFamily="18" charset="0"/>
              </a:rPr>
              <a:t>India: movies</a:t>
            </a:r>
            <a:endParaRPr lang="en-US" sz="2400" dirty="0">
              <a:latin typeface="Bookman Old Style" pitchFamily="18" charset="0"/>
            </a:endParaRPr>
          </a:p>
          <a:p>
            <a:pPr marL="0" indent="0" algn="ctr" eaLnBrk="1" hangingPunct="1">
              <a:buFont typeface="Arial" charset="0"/>
              <a:buNone/>
              <a:defRPr/>
            </a:pPr>
            <a:endParaRPr lang="en-US" b="1" dirty="0" smtClean="0">
              <a:solidFill>
                <a:srgbClr val="FF0000"/>
              </a:solidFill>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198906"/>
            <a:ext cx="8458200" cy="4278094"/>
          </a:xfrm>
          <a:prstGeom prst="rect">
            <a:avLst/>
          </a:prstGeom>
          <a:noFill/>
        </p:spPr>
        <p:txBody>
          <a:bodyPr>
            <a:spAutoFit/>
          </a:bodyPr>
          <a:lstStyle/>
          <a:p>
            <a:pPr marL="457200" indent="-457200">
              <a:spcBef>
                <a:spcPts val="1200"/>
              </a:spcBef>
              <a:buFont typeface="Arial" pitchFamily="34" charset="0"/>
              <a:buChar char="•"/>
              <a:defRPr/>
            </a:pPr>
            <a:r>
              <a:rPr lang="en-US" sz="2800" dirty="0">
                <a:latin typeface="Bookman Old Style" pitchFamily="18" charset="0"/>
              </a:rPr>
              <a:t>The rapid diffusion of popular culture can cause consumers to lose track of the hearth of a good or </a:t>
            </a:r>
            <a:r>
              <a:rPr lang="en-US" sz="2800" dirty="0" smtClean="0">
                <a:latin typeface="Bookman Old Style" pitchFamily="18" charset="0"/>
              </a:rPr>
              <a:t>idea.</a:t>
            </a:r>
            <a:endParaRPr lang="en-US" sz="2800" b="1" dirty="0">
              <a:latin typeface="Bookman Old Style" pitchFamily="18" charset="0"/>
            </a:endParaRPr>
          </a:p>
          <a:p>
            <a:pPr marL="457200" indent="-457200">
              <a:spcBef>
                <a:spcPts val="1200"/>
              </a:spcBef>
              <a:buFont typeface="Arial" pitchFamily="34" charset="0"/>
              <a:buChar char="•"/>
              <a:defRPr/>
            </a:pPr>
            <a:r>
              <a:rPr lang="en-US" sz="2800" dirty="0">
                <a:latin typeface="Bookman Old Style" pitchFamily="18" charset="0"/>
              </a:rPr>
              <a:t>When popular culture displaces or replaces local culture, it will usually be met with </a:t>
            </a:r>
            <a:r>
              <a:rPr lang="en-US" sz="2800" dirty="0" smtClean="0">
                <a:latin typeface="Bookman Old Style" pitchFamily="18" charset="0"/>
              </a:rPr>
              <a:t>resistance.</a:t>
            </a:r>
            <a:endParaRPr lang="en-US" sz="2800" dirty="0">
              <a:latin typeface="Bookman Old Style" pitchFamily="18" charset="0"/>
            </a:endParaRPr>
          </a:p>
          <a:p>
            <a:pPr marL="457200" indent="-457200">
              <a:spcBef>
                <a:spcPts val="1200"/>
              </a:spcBef>
              <a:buFont typeface="Arial" pitchFamily="34" charset="0"/>
              <a:buChar char="•"/>
              <a:defRPr/>
            </a:pPr>
            <a:r>
              <a:rPr lang="en-US" sz="2800" dirty="0">
                <a:latin typeface="Bookman Old Style" pitchFamily="18" charset="0"/>
              </a:rPr>
              <a:t>Geographers realize that local cultures will interpret, choose, and reshape the influx of popular </a:t>
            </a:r>
            <a:r>
              <a:rPr lang="en-US" sz="2800" dirty="0" smtClean="0">
                <a:latin typeface="Bookman Old Style" pitchFamily="18" charset="0"/>
              </a:rPr>
              <a:t>culture.</a:t>
            </a: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
        <p:nvSpPr>
          <p:cNvPr id="2" name="Rectangle 1"/>
          <p:cNvSpPr/>
          <p:nvPr/>
        </p:nvSpPr>
        <p:spPr>
          <a:xfrm>
            <a:off x="381000" y="990600"/>
            <a:ext cx="7924800" cy="1077218"/>
          </a:xfrm>
          <a:prstGeom prst="rect">
            <a:avLst/>
          </a:prstGeom>
        </p:spPr>
        <p:txBody>
          <a:bodyPr wrap="square">
            <a:spAutoFit/>
          </a:bodyPr>
          <a:lstStyle/>
          <a:p>
            <a:r>
              <a:rPr lang="en-US" sz="3200" b="1" dirty="0">
                <a:latin typeface="Bookman Old Style" pitchFamily="18" charset="0"/>
              </a:rPr>
              <a:t>Stemming the Tide of Popular Culture—Losing the Local?</a:t>
            </a:r>
            <a:endParaRPr lang="en-US" sz="3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228600" y="914400"/>
            <a:ext cx="4800600" cy="4724400"/>
          </a:xfrm>
        </p:spPr>
        <p:txBody>
          <a:bodyPr/>
          <a:lstStyle/>
          <a:p>
            <a:pPr eaLnBrk="1" hangingPunct="1">
              <a:buNone/>
            </a:pPr>
            <a:r>
              <a:rPr lang="en-US" sz="1600" dirty="0" smtClean="0">
                <a:latin typeface="Bookman Old Style" pitchFamily="18" charset="0"/>
              </a:rPr>
              <a:t>   “Just days before the Japanese tsunami in 2011, I walked out of the enormous </a:t>
            </a:r>
            <a:r>
              <a:rPr lang="en-US" sz="1600" dirty="0" err="1" smtClean="0">
                <a:latin typeface="Bookman Old Style" pitchFamily="18" charset="0"/>
              </a:rPr>
              <a:t>Lotte</a:t>
            </a:r>
            <a:r>
              <a:rPr lang="en-US" sz="1600" dirty="0" smtClean="0">
                <a:latin typeface="Bookman Old Style" pitchFamily="18" charset="0"/>
              </a:rPr>
              <a:t> department store in Seoul, South Korea and asked a local where to find a marketplace with handcrafted goods. She pointed me in the direction of the </a:t>
            </a:r>
            <a:r>
              <a:rPr lang="en-US" sz="1600" dirty="0" err="1" smtClean="0">
                <a:latin typeface="Bookman Old Style" pitchFamily="18" charset="0"/>
              </a:rPr>
              <a:t>Insa</a:t>
            </a:r>
            <a:r>
              <a:rPr lang="en-US" sz="1600" dirty="0" smtClean="0">
                <a:latin typeface="Bookman Old Style" pitchFamily="18" charset="0"/>
              </a:rPr>
              <a:t>-dong traditional market street. When I noticed a Starbuck’s sign written in Korean instead of English, I knew I must be getting close to the traditional market. A block later, I arrived on </a:t>
            </a:r>
            <a:r>
              <a:rPr lang="en-US" sz="1600" dirty="0" err="1" smtClean="0">
                <a:latin typeface="Bookman Old Style" pitchFamily="18" charset="0"/>
              </a:rPr>
              <a:t>Insadong</a:t>
            </a:r>
            <a:r>
              <a:rPr lang="en-US" sz="1600" dirty="0" smtClean="0">
                <a:latin typeface="Bookman Old Style" pitchFamily="18" charset="0"/>
              </a:rPr>
              <a:t>. I found quaint tea shops and boutiques with handcrafted goods, but the market still sold plenty of bulk made goods, including souvenirs like Korean drums, chopsticks, and items sporting </a:t>
            </a:r>
            <a:r>
              <a:rPr lang="en-US" sz="1600" dirty="0" err="1" smtClean="0">
                <a:latin typeface="Bookman Old Style" pitchFamily="18" charset="0"/>
              </a:rPr>
              <a:t>Hallyu</a:t>
            </a:r>
            <a:r>
              <a:rPr lang="en-US" sz="1600" dirty="0" smtClean="0">
                <a:latin typeface="Bookman Old Style" pitchFamily="18" charset="0"/>
              </a:rPr>
              <a:t> stars. Posters, </a:t>
            </a:r>
            <a:r>
              <a:rPr lang="en-US" sz="1600" dirty="0" err="1" smtClean="0">
                <a:latin typeface="Bookman Old Style" pitchFamily="18" charset="0"/>
              </a:rPr>
              <a:t>mugs,and</a:t>
            </a:r>
            <a:r>
              <a:rPr lang="en-US" sz="1600" dirty="0" smtClean="0">
                <a:latin typeface="Bookman Old Style" pitchFamily="18" charset="0"/>
              </a:rPr>
              <a:t> even socks adorned with the faces of members of Super Junior smiled at the shoppers along </a:t>
            </a:r>
            <a:r>
              <a:rPr lang="en-US" sz="1600" dirty="0" err="1" smtClean="0">
                <a:latin typeface="Bookman Old Style" pitchFamily="18" charset="0"/>
              </a:rPr>
              <a:t>Insa</a:t>
            </a:r>
            <a:r>
              <a:rPr lang="en-US" sz="1600" dirty="0" smtClean="0">
                <a:latin typeface="Bookman Old Style" pitchFamily="18" charset="0"/>
              </a:rPr>
              <a:t>-dong.”</a:t>
            </a:r>
          </a:p>
        </p:txBody>
      </p:sp>
      <p:sp>
        <p:nvSpPr>
          <p:cNvPr id="26626" name="TextBox 1"/>
          <p:cNvSpPr txBox="1">
            <a:spLocks noChangeArrowheads="1"/>
          </p:cNvSpPr>
          <p:nvPr/>
        </p:nvSpPr>
        <p:spPr bwMode="auto">
          <a:xfrm>
            <a:off x="1219200" y="228600"/>
            <a:ext cx="6781800" cy="646113"/>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7" name="Straight Connector 6"/>
          <p:cNvCxnSpPr/>
          <p:nvPr/>
        </p:nvCxnSpPr>
        <p:spPr>
          <a:xfrm>
            <a:off x="228600" y="874713"/>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629" name="TextBox 7"/>
          <p:cNvSpPr txBox="1">
            <a:spLocks noChangeArrowheads="1"/>
          </p:cNvSpPr>
          <p:nvPr/>
        </p:nvSpPr>
        <p:spPr bwMode="auto">
          <a:xfrm>
            <a:off x="5638800" y="4953000"/>
            <a:ext cx="3048000" cy="646331"/>
          </a:xfrm>
          <a:prstGeom prst="rect">
            <a:avLst/>
          </a:prstGeom>
          <a:noFill/>
          <a:ln w="9525">
            <a:noFill/>
            <a:miter lim="800000"/>
            <a:headEnd/>
            <a:tailEnd/>
          </a:ln>
        </p:spPr>
        <p:txBody>
          <a:bodyPr wrap="square">
            <a:spAutoFit/>
          </a:bodyPr>
          <a:lstStyle/>
          <a:p>
            <a:r>
              <a:rPr lang="en-US" b="1" dirty="0"/>
              <a:t>Figure 4.21</a:t>
            </a:r>
          </a:p>
          <a:p>
            <a:r>
              <a:rPr lang="en-US" b="1" dirty="0"/>
              <a:t>Seoul, South </a:t>
            </a:r>
            <a:r>
              <a:rPr lang="en-US" b="1" dirty="0" smtClean="0"/>
              <a:t>Korea</a:t>
            </a:r>
            <a:endParaRPr lang="en-US" dirty="0"/>
          </a:p>
        </p:txBody>
      </p:sp>
      <p:pic>
        <p:nvPicPr>
          <p:cNvPr id="2" name="Picture 1" descr="fou10e_fig_04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752600"/>
            <a:ext cx="3886200" cy="3090302"/>
          </a:xfrm>
          <a:prstGeom prst="rect">
            <a:avLst/>
          </a:prstGeom>
        </p:spPr>
      </p:pic>
      <p:sp>
        <p:nvSpPr>
          <p:cNvPr id="8" name="Footer Placeholder 7"/>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latin typeface="Bookman Old Style" pitchFamily="18" charset="0"/>
              </a:rPr>
              <a:t>Key Question</a:t>
            </a:r>
          </a:p>
        </p:txBody>
      </p:sp>
      <p:sp>
        <p:nvSpPr>
          <p:cNvPr id="18434" name="Rectangle 3"/>
          <p:cNvSpPr>
            <a:spLocks noGrp="1" noChangeArrowheads="1"/>
          </p:cNvSpPr>
          <p:nvPr>
            <p:ph idx="1"/>
          </p:nvPr>
        </p:nvSpPr>
        <p:spPr/>
        <p:txBody>
          <a:bodyPr/>
          <a:lstStyle/>
          <a:p>
            <a:pPr algn="ctr" eaLnBrk="1" hangingPunct="1"/>
            <a:endParaRPr lang="en-US" sz="4400" dirty="0" smtClean="0">
              <a:latin typeface="Bookman Old Style" pitchFamily="18" charset="0"/>
            </a:endParaRPr>
          </a:p>
          <a:p>
            <a:pPr marL="0" indent="0" algn="ctr" eaLnBrk="1" hangingPunct="1">
              <a:buNone/>
            </a:pPr>
            <a:r>
              <a:rPr lang="en-US" sz="4000" dirty="0" smtClean="0">
                <a:latin typeface="Bookman Old Style" pitchFamily="18" charset="0"/>
              </a:rPr>
              <a:t>What are local and popular cultures?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57200" y="1600200"/>
            <a:ext cx="8229600" cy="5029200"/>
          </a:xfrm>
        </p:spPr>
        <p:txBody>
          <a:bodyPr/>
          <a:lstStyle/>
          <a:p>
            <a:pPr marL="0" indent="0" eaLnBrk="1" hangingPunct="1">
              <a:buFont typeface="Arial" charset="0"/>
              <a:buNone/>
            </a:pPr>
            <a:endParaRPr lang="en-US" sz="3600" dirty="0" smtClean="0">
              <a:latin typeface="Bookman Old Style" pitchFamily="18" charset="0"/>
            </a:endParaRPr>
          </a:p>
          <a:p>
            <a:pPr marL="0" indent="0" eaLnBrk="1" hangingPunct="1">
              <a:buFont typeface="Arial" charset="0"/>
              <a:buNone/>
            </a:pPr>
            <a:r>
              <a:rPr lang="en-US" sz="2800" dirty="0" smtClean="0">
                <a:latin typeface="Bookman Old Style" pitchFamily="18" charset="0"/>
              </a:rPr>
              <a:t>Think about your local community (your college campus, your neighborhood, or your town). Determine how your local community takes one aspect of popular culture and makes it your own.</a:t>
            </a:r>
          </a:p>
        </p:txBody>
      </p:sp>
      <p:pic>
        <p:nvPicPr>
          <p:cNvPr id="28674" name="Picture 2"/>
          <p:cNvPicPr>
            <a:picLocks noChangeAspect="1" noChangeArrowheads="1"/>
          </p:cNvPicPr>
          <p:nvPr/>
        </p:nvPicPr>
        <p:blipFill>
          <a:blip r:embed="rId3" cstate="print"/>
          <a:srcRect/>
          <a:stretch>
            <a:fillRect/>
          </a:stretch>
        </p:blipFill>
        <p:spPr bwMode="auto">
          <a:xfrm>
            <a:off x="2286000" y="3048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29698" name="Content Placeholder 2"/>
          <p:cNvSpPr>
            <a:spLocks noGrp="1"/>
          </p:cNvSpPr>
          <p:nvPr>
            <p:ph idx="1"/>
          </p:nvPr>
        </p:nvSpPr>
        <p:spPr>
          <a:xfrm>
            <a:off x="457200" y="1295400"/>
            <a:ext cx="8229600" cy="54102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can local and popular cultures be seen in the cultural landscape?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4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904" y="2286000"/>
            <a:ext cx="4284696" cy="3039073"/>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3"/>
          <p:cNvSpPr txBox="1"/>
          <p:nvPr/>
        </p:nvSpPr>
        <p:spPr>
          <a:xfrm>
            <a:off x="228600" y="2245817"/>
            <a:ext cx="4419600" cy="4154983"/>
          </a:xfrm>
          <a:prstGeom prst="rect">
            <a:avLst/>
          </a:prstGeom>
          <a:noFill/>
        </p:spPr>
        <p:txBody>
          <a:bodyPr wrap="square" rtlCol="0">
            <a:spAutoFit/>
          </a:bodyPr>
          <a:lstStyle/>
          <a:p>
            <a:pPr marL="457200" indent="-457200">
              <a:buFont typeface="Arial"/>
              <a:buChar char="•"/>
            </a:pPr>
            <a:r>
              <a:rPr lang="en-US" sz="2400" b="1" dirty="0">
                <a:latin typeface="Bookman Old Style" pitchFamily="18" charset="0"/>
              </a:rPr>
              <a:t>Cultural landscape</a:t>
            </a:r>
            <a:r>
              <a:rPr lang="en-US" sz="2400" dirty="0">
                <a:latin typeface="Bookman Old Style" pitchFamily="18" charset="0"/>
              </a:rPr>
              <a:t>: </a:t>
            </a:r>
            <a:r>
              <a:rPr lang="en-US" sz="2400" dirty="0" smtClean="0">
                <a:latin typeface="Bookman Old Style" pitchFamily="18" charset="0"/>
              </a:rPr>
              <a:t>visible </a:t>
            </a:r>
            <a:r>
              <a:rPr lang="en-US" sz="2400" dirty="0">
                <a:latin typeface="Bookman Old Style" pitchFamily="18" charset="0"/>
              </a:rPr>
              <a:t>imprint of human activity on the </a:t>
            </a:r>
            <a:r>
              <a:rPr lang="en-US" sz="2400" dirty="0" smtClean="0">
                <a:latin typeface="Bookman Old Style" pitchFamily="18" charset="0"/>
              </a:rPr>
              <a:t>landscape.</a:t>
            </a:r>
          </a:p>
          <a:p>
            <a:pPr marL="457200" indent="-457200">
              <a:buFont typeface="Arial"/>
              <a:buChar char="•"/>
            </a:pPr>
            <a:r>
              <a:rPr lang="en-US" sz="2400" dirty="0" smtClean="0">
                <a:latin typeface="Bookman Old Style" pitchFamily="18" charset="0"/>
              </a:rPr>
              <a:t>Edward </a:t>
            </a:r>
            <a:r>
              <a:rPr lang="en-US" sz="2400" dirty="0" err="1">
                <a:latin typeface="Bookman Old Style" pitchFamily="18" charset="0"/>
              </a:rPr>
              <a:t>Relph</a:t>
            </a:r>
            <a:r>
              <a:rPr lang="en-US" sz="2400" dirty="0">
                <a:latin typeface="Bookman Old Style" pitchFamily="18" charset="0"/>
              </a:rPr>
              <a:t> coined the word </a:t>
            </a:r>
            <a:r>
              <a:rPr lang="en-US" sz="2400" b="1" dirty="0" err="1">
                <a:latin typeface="Bookman Old Style" pitchFamily="18" charset="0"/>
              </a:rPr>
              <a:t>placelessness</a:t>
            </a:r>
            <a:r>
              <a:rPr lang="en-US" sz="2400" b="1" dirty="0">
                <a:latin typeface="Bookman Old Style" pitchFamily="18" charset="0"/>
              </a:rPr>
              <a:t> </a:t>
            </a:r>
            <a:r>
              <a:rPr lang="en-US" sz="2400" dirty="0">
                <a:latin typeface="Bookman Old Style" pitchFamily="18" charset="0"/>
              </a:rPr>
              <a:t>to describe </a:t>
            </a:r>
            <a:r>
              <a:rPr lang="en-US" sz="2400" dirty="0" smtClean="0">
                <a:latin typeface="Bookman Old Style" pitchFamily="18" charset="0"/>
              </a:rPr>
              <a:t>loss </a:t>
            </a:r>
            <a:r>
              <a:rPr lang="en-US" sz="2400" dirty="0">
                <a:latin typeface="Bookman Old Style" pitchFamily="18" charset="0"/>
              </a:rPr>
              <a:t>of uniqueness of place in the cultural landscape to the point that one place looks like the next</a:t>
            </a:r>
            <a:r>
              <a:rPr lang="en-US" sz="2400" dirty="0" smtClean="0">
                <a:latin typeface="Bookman Old Style" pitchFamily="18" charset="0"/>
              </a:rPr>
              <a:t>.</a:t>
            </a:r>
            <a:endParaRPr lang="en-US" dirty="0"/>
          </a:p>
        </p:txBody>
      </p:sp>
      <p:sp>
        <p:nvSpPr>
          <p:cNvPr id="6" name="TextBox 5"/>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
        <p:nvSpPr>
          <p:cNvPr id="7" name="TextBox 6"/>
          <p:cNvSpPr txBox="1"/>
          <p:nvPr/>
        </p:nvSpPr>
        <p:spPr>
          <a:xfrm>
            <a:off x="4724400" y="5373469"/>
            <a:ext cx="3962400" cy="646331"/>
          </a:xfrm>
          <a:prstGeom prst="rect">
            <a:avLst/>
          </a:prstGeom>
          <a:noFill/>
        </p:spPr>
        <p:txBody>
          <a:bodyPr wrap="square" rtlCol="0">
            <a:spAutoFit/>
          </a:bodyPr>
          <a:lstStyle/>
          <a:p>
            <a:r>
              <a:rPr lang="en-US" b="1" dirty="0" smtClean="0">
                <a:latin typeface="Verdana"/>
                <a:cs typeface="Verdana"/>
              </a:rPr>
              <a:t>Figure 4.22 </a:t>
            </a:r>
          </a:p>
          <a:p>
            <a:r>
              <a:rPr lang="en-US" b="1" dirty="0" smtClean="0">
                <a:latin typeface="Verdana"/>
                <a:cs typeface="Verdana"/>
              </a:rPr>
              <a:t>Roseville, MN</a:t>
            </a:r>
            <a:endParaRPr lang="en-US" b="1" dirty="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153400" cy="1676400"/>
          </a:xfrm>
        </p:spPr>
        <p:txBody>
          <a:bodyPr/>
          <a:lstStyle/>
          <a:p>
            <a:pPr eaLnBrk="1" hangingPunct="1">
              <a:buFont typeface="Arial" charset="0"/>
              <a:buNone/>
            </a:pPr>
            <a:endParaRPr lang="en-US" sz="2800" dirty="0" smtClean="0">
              <a:latin typeface="Bookman Old Style" pitchFamily="18" charset="0"/>
            </a:endParaRPr>
          </a:p>
          <a:p>
            <a:pPr eaLnBrk="1" hangingPunct="1">
              <a:buFont typeface="Arial" charset="0"/>
              <a:buNone/>
            </a:pPr>
            <a:r>
              <a:rPr lang="en-US" sz="2800" dirty="0" smtClean="0">
                <a:latin typeface="Bookman Old Style" pitchFamily="18" charset="0"/>
              </a:rPr>
              <a:t>	</a:t>
            </a:r>
            <a:endParaRPr lang="en-US" sz="2800" b="1" dirty="0" smtClean="0">
              <a:solidFill>
                <a:srgbClr val="FF0000"/>
              </a:solidFill>
              <a:latin typeface="Bookman Old Style" pitchFamily="18" charset="0"/>
            </a:endParaRPr>
          </a:p>
          <a:p>
            <a:pPr eaLnBrk="1" hangingPunct="1">
              <a:buFont typeface="Arial" charset="0"/>
              <a:buNone/>
            </a:pPr>
            <a:endParaRPr lang="en-US" sz="2800" dirty="0" smtClean="0">
              <a:latin typeface="Bookman Old Style" pitchFamily="18" charset="0"/>
            </a:endParaRPr>
          </a:p>
          <a:p>
            <a:pPr eaLnBrk="1" hangingPunct="1">
              <a:buFont typeface="Arial" charset="0"/>
              <a:buNone/>
            </a:pPr>
            <a:endParaRPr lang="en-US" sz="2800" dirty="0" smtClean="0">
              <a:latin typeface="Bookman Old Style" pitchFamily="18" charset="0"/>
            </a:endParaRPr>
          </a:p>
        </p:txBody>
      </p:sp>
      <p:pic>
        <p:nvPicPr>
          <p:cNvPr id="2" name="Picture 1" descr="fou10e_fig_04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87662"/>
            <a:ext cx="8077200" cy="4465538"/>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pPr marL="0" indent="0" eaLnBrk="1" hangingPunct="1">
              <a:buNone/>
            </a:pPr>
            <a:r>
              <a:rPr lang="en-US" sz="2400" dirty="0">
                <a:latin typeface="Bookman Old Style" pitchFamily="18" charset="0"/>
              </a:rPr>
              <a:t>Cultural landscapes blend together in three dimensions:</a:t>
            </a:r>
          </a:p>
          <a:p>
            <a:pPr marL="514350" indent="-514350" eaLnBrk="1" hangingPunct="1">
              <a:buAutoNum type="arabicPeriod"/>
            </a:pPr>
            <a:r>
              <a:rPr lang="en-US" sz="2400" dirty="0" smtClean="0">
                <a:latin typeface="Bookman Old Style" pitchFamily="18" charset="0"/>
              </a:rPr>
              <a:t>Particular </a:t>
            </a:r>
            <a:r>
              <a:rPr lang="en-US" sz="2400" dirty="0">
                <a:latin typeface="Bookman Old Style" pitchFamily="18" charset="0"/>
              </a:rPr>
              <a:t>architectural forms and planning ideas have diffused around the </a:t>
            </a:r>
            <a:r>
              <a:rPr lang="en-US" sz="2400" dirty="0" smtClean="0">
                <a:latin typeface="Bookman Old Style" pitchFamily="18" charset="0"/>
              </a:rPr>
              <a:t>world.</a:t>
            </a:r>
          </a:p>
          <a:p>
            <a:pPr marL="514350" indent="-514350" eaLnBrk="1" hangingPunct="1">
              <a:buFont typeface="Arial" charset="0"/>
              <a:buAutoNum type="arabicPeriod"/>
            </a:pPr>
            <a:r>
              <a:rPr lang="en-US" sz="2400" dirty="0" smtClean="0">
                <a:latin typeface="Bookman Old Style" pitchFamily="18" charset="0"/>
              </a:rPr>
              <a:t>Individual </a:t>
            </a:r>
            <a:r>
              <a:rPr lang="en-US" sz="2400" dirty="0">
                <a:latin typeface="Bookman Old Style" pitchFamily="18" charset="0"/>
              </a:rPr>
              <a:t>businesses and products have become so widespread that they now leave distinctive landscape stamp on far-flung </a:t>
            </a:r>
            <a:r>
              <a:rPr lang="en-US" sz="2400" dirty="0" smtClean="0">
                <a:latin typeface="Bookman Old Style" pitchFamily="18" charset="0"/>
              </a:rPr>
              <a:t>places.</a:t>
            </a:r>
          </a:p>
          <a:p>
            <a:pPr marL="514350" indent="-514350" eaLnBrk="1" hangingPunct="1">
              <a:buFont typeface="Arial" charset="0"/>
              <a:buAutoNum type="arabicPeriod"/>
            </a:pPr>
            <a:r>
              <a:rPr lang="en-US" sz="2400" dirty="0">
                <a:latin typeface="Bookman Old Style" pitchFamily="18" charset="0"/>
              </a:rPr>
              <a:t>The wholesale borrowing of idealized landscape </a:t>
            </a:r>
            <a:r>
              <a:rPr lang="en-US" sz="2400" dirty="0" smtClean="0">
                <a:latin typeface="Bookman Old Style" pitchFamily="18" charset="0"/>
              </a:rPr>
              <a:t>images promotes </a:t>
            </a:r>
            <a:r>
              <a:rPr lang="en-US" sz="2400" dirty="0">
                <a:latin typeface="Bookman Old Style" pitchFamily="18" charset="0"/>
              </a:rPr>
              <a:t>a blurring of place distinctiveness.</a:t>
            </a:r>
          </a:p>
          <a:p>
            <a:pPr marL="514350" indent="-514350" eaLnBrk="1" hangingPunct="1">
              <a:buFont typeface="Arial" charset="0"/>
              <a:buAutoNum type="arabicPeriod"/>
            </a:pPr>
            <a:endParaRPr lang="en-US" sz="2400" dirty="0">
              <a:latin typeface="Bookman Old Style" pitchFamily="18" charset="0"/>
            </a:endParaRPr>
          </a:p>
          <a:p>
            <a:pPr marL="514350" indent="-514350" eaLnBrk="1" hangingPunct="1">
              <a:buAutoNum type="arabicPeriod"/>
            </a:pPr>
            <a:endParaRPr lang="en-US" sz="2800" dirty="0">
              <a:solidFill>
                <a:srgbClr val="4BACC6"/>
              </a:solidFill>
              <a:latin typeface="Bookman Old Style" pitchFamily="18" charset="0"/>
            </a:endParaRP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4"/>
          <p:cNvSpPr txBox="1">
            <a:spLocks noGrp="1"/>
          </p:cNvSpPr>
          <p:nvPr>
            <p:ph type="title"/>
          </p:nvPr>
        </p:nvSpPr>
        <p:spPr>
          <a:xfrm>
            <a:off x="457200" y="102702"/>
            <a:ext cx="8382000" cy="243143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extLst>
      <p:ext uri="{BB962C8B-B14F-4D97-AF65-F5344CB8AC3E}">
        <p14:creationId xmlns:p14="http://schemas.microsoft.com/office/powerpoint/2010/main" val="1731568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304800" y="304800"/>
            <a:ext cx="8229600" cy="65532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dirty="0" smtClean="0">
                <a:latin typeface="Bookman Old Style" pitchFamily="18" charset="0"/>
              </a:rPr>
              <a:t>    </a:t>
            </a:r>
            <a:endParaRPr lang="en-US" dirty="0" smtClean="0"/>
          </a:p>
        </p:txBody>
      </p:sp>
      <p:sp>
        <p:nvSpPr>
          <p:cNvPr id="32771" name="TextBox 3"/>
          <p:cNvSpPr txBox="1">
            <a:spLocks noChangeArrowheads="1"/>
          </p:cNvSpPr>
          <p:nvPr/>
        </p:nvSpPr>
        <p:spPr bwMode="auto">
          <a:xfrm>
            <a:off x="4419600" y="2533650"/>
            <a:ext cx="2514600" cy="646113"/>
          </a:xfrm>
          <a:prstGeom prst="rect">
            <a:avLst/>
          </a:prstGeom>
          <a:noFill/>
          <a:ln w="9525">
            <a:noFill/>
            <a:miter lim="800000"/>
            <a:headEnd/>
            <a:tailEnd/>
          </a:ln>
        </p:spPr>
        <p:txBody>
          <a:bodyPr>
            <a:spAutoFit/>
          </a:bodyPr>
          <a:lstStyle/>
          <a:p>
            <a:r>
              <a:rPr lang="en-US" b="1" i="1" dirty="0"/>
              <a:t>Concept Caching:</a:t>
            </a:r>
          </a:p>
          <a:p>
            <a:r>
              <a:rPr lang="en-US" b="1" i="1" dirty="0"/>
              <a:t>Brussels, Belgium</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extBox 6"/>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grpSp>
        <p:nvGrpSpPr>
          <p:cNvPr id="9" name="Group 8"/>
          <p:cNvGrpSpPr/>
          <p:nvPr/>
        </p:nvGrpSpPr>
        <p:grpSpPr>
          <a:xfrm>
            <a:off x="1143000" y="2514600"/>
            <a:ext cx="5867400" cy="3751421"/>
            <a:chOff x="1143000" y="2514600"/>
            <a:chExt cx="5867400" cy="3751421"/>
          </a:xfrm>
        </p:grpSpPr>
        <p:pic>
          <p:nvPicPr>
            <p:cNvPr id="32770" name="Picture 2">
              <a:hlinkClick r:id="rId3"/>
            </p:cNvPr>
            <p:cNvPicPr>
              <a:picLocks noChangeAspect="1" noChangeArrowheads="1"/>
            </p:cNvPicPr>
            <p:nvPr/>
          </p:nvPicPr>
          <p:blipFill>
            <a:blip r:embed="rId4" cstate="print"/>
            <a:srcRect/>
            <a:stretch>
              <a:fillRect/>
            </a:stretch>
          </p:blipFill>
          <p:spPr bwMode="auto">
            <a:xfrm>
              <a:off x="1143000" y="2514600"/>
              <a:ext cx="5822950" cy="3565525"/>
            </a:xfrm>
            <a:prstGeom prst="rect">
              <a:avLst/>
            </a:prstGeom>
            <a:noFill/>
            <a:ln w="9525">
              <a:noFill/>
              <a:miter lim="800000"/>
              <a:headEnd/>
              <a:tailEnd/>
            </a:ln>
          </p:spPr>
        </p:pic>
        <p:sp>
          <p:nvSpPr>
            <p:cNvPr id="8" name="TextBox 7"/>
            <p:cNvSpPr txBox="1"/>
            <p:nvPr/>
          </p:nvSpPr>
          <p:spPr>
            <a:xfrm>
              <a:off x="3429000" y="6019800"/>
              <a:ext cx="3581400" cy="246221"/>
            </a:xfrm>
            <a:prstGeom prst="rect">
              <a:avLst/>
            </a:prstGeom>
            <a:noFill/>
          </p:spPr>
          <p:txBody>
            <a:bodyPr wrap="square" rtlCol="0">
              <a:spAutoFit/>
            </a:bodyPr>
            <a:lstStyle/>
            <a:p>
              <a:pPr algn="r"/>
              <a:r>
                <a:rPr lang="en-US" sz="1000" dirty="0" smtClean="0"/>
                <a:t>© Erin Fouberg</a:t>
              </a:r>
              <a:endParaRPr lang="en-US" sz="1000" dirty="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153400" cy="1981200"/>
          </a:xfrm>
        </p:spPr>
        <p:txBody>
          <a:bodyPr/>
          <a:lstStyle/>
          <a:p>
            <a:pPr marL="514350" indent="-514350" eaLnBrk="1" hangingPunct="1">
              <a:buFont typeface="Arial" charset="0"/>
              <a:buNone/>
            </a:pPr>
            <a:endParaRPr lang="en-US" sz="2800" dirty="0" smtClean="0"/>
          </a:p>
          <a:p>
            <a:pPr marL="514350" indent="-514350" eaLnBrk="1" hangingPunct="1"/>
            <a:endParaRPr lang="en-US" sz="2800" dirty="0" smtClean="0">
              <a:latin typeface="Bookman Old Style" pitchFamily="18" charset="0"/>
            </a:endParaRPr>
          </a:p>
        </p:txBody>
      </p:sp>
      <p:sp>
        <p:nvSpPr>
          <p:cNvPr id="33795" name="TextBox 3"/>
          <p:cNvSpPr txBox="1">
            <a:spLocks noChangeArrowheads="1"/>
          </p:cNvSpPr>
          <p:nvPr/>
        </p:nvSpPr>
        <p:spPr bwMode="auto">
          <a:xfrm>
            <a:off x="6934200" y="2667000"/>
            <a:ext cx="2133600" cy="1754188"/>
          </a:xfrm>
          <a:prstGeom prst="rect">
            <a:avLst/>
          </a:prstGeom>
          <a:noFill/>
          <a:ln w="9525">
            <a:noFill/>
            <a:miter lim="800000"/>
            <a:headEnd/>
            <a:tailEnd/>
          </a:ln>
        </p:spPr>
        <p:txBody>
          <a:bodyPr>
            <a:spAutoFit/>
          </a:bodyPr>
          <a:lstStyle/>
          <a:p>
            <a:r>
              <a:rPr lang="en-US" b="1" dirty="0"/>
              <a:t>Figure 4.26b</a:t>
            </a:r>
          </a:p>
          <a:p>
            <a:r>
              <a:rPr lang="en-US" dirty="0"/>
              <a:t>The Venetian Hotel Casino in </a:t>
            </a:r>
            <a:r>
              <a:rPr lang="en-US" b="1" dirty="0"/>
              <a:t>Las </a:t>
            </a:r>
            <a:r>
              <a:rPr lang="en-US" b="1" dirty="0" smtClean="0"/>
              <a:t>Vegas</a:t>
            </a:r>
            <a:r>
              <a:rPr lang="en-US" b="1" dirty="0"/>
              <a:t>, Nevada. </a:t>
            </a:r>
            <a:r>
              <a:rPr lang="en-US" dirty="0"/>
              <a:t>© David Noble</a:t>
            </a:r>
          </a:p>
        </p:txBody>
      </p:sp>
      <p:pic>
        <p:nvPicPr>
          <p:cNvPr id="2" name="Picture 1" descr="fou10e_fig_04_2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514599"/>
            <a:ext cx="6516611" cy="3124201"/>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extBox 5"/>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038600"/>
          </a:xfrm>
        </p:spPr>
        <p:txBody>
          <a:bodyPr/>
          <a:lstStyle/>
          <a:p>
            <a:pPr marL="0" indent="0" eaLnBrk="1" hangingPunct="1">
              <a:buNone/>
              <a:defRPr/>
            </a:pPr>
            <a:endParaRPr lang="en-US" sz="2800" b="1" dirty="0" smtClean="0">
              <a:latin typeface="Bookman Old Style" pitchFamily="18" charset="0"/>
            </a:endParaRPr>
          </a:p>
          <a:p>
            <a:pPr eaLnBrk="1" hangingPunct="1">
              <a:defRPr/>
            </a:pPr>
            <a:r>
              <a:rPr lang="en-US" sz="2800" b="1" dirty="0" smtClean="0">
                <a:latin typeface="Bookman Old Style" pitchFamily="18" charset="0"/>
              </a:rPr>
              <a:t>Global-local </a:t>
            </a:r>
            <a:r>
              <a:rPr lang="en-US" sz="2800" b="1" dirty="0">
                <a:latin typeface="Bookman Old Style" pitchFamily="18" charset="0"/>
              </a:rPr>
              <a:t>continuum </a:t>
            </a:r>
            <a:r>
              <a:rPr lang="en-US" sz="2800" dirty="0" smtClean="0">
                <a:latin typeface="Bookman Old Style" pitchFamily="18" charset="0"/>
              </a:rPr>
              <a:t>concept: emphasizes </a:t>
            </a:r>
            <a:r>
              <a:rPr lang="en-US" sz="2800" dirty="0">
                <a:latin typeface="Bookman Old Style" pitchFamily="18" charset="0"/>
              </a:rPr>
              <a:t>that what happens at one scale is </a:t>
            </a:r>
            <a:r>
              <a:rPr lang="en-US" sz="2800" dirty="0" smtClean="0">
                <a:latin typeface="Bookman Old Style" pitchFamily="18" charset="0"/>
              </a:rPr>
              <a:t>not independent </a:t>
            </a:r>
            <a:r>
              <a:rPr lang="en-US" sz="2800" dirty="0">
                <a:latin typeface="Bookman Old Style" pitchFamily="18" charset="0"/>
              </a:rPr>
              <a:t>of what happens at other </a:t>
            </a:r>
            <a:r>
              <a:rPr lang="en-US" sz="2800" dirty="0" smtClean="0">
                <a:latin typeface="Bookman Old Style" pitchFamily="18" charset="0"/>
              </a:rPr>
              <a:t>scales.</a:t>
            </a:r>
          </a:p>
          <a:p>
            <a:pPr eaLnBrk="1" hangingPunct="1">
              <a:defRPr/>
            </a:pPr>
            <a:r>
              <a:rPr lang="en-US" sz="2800" dirty="0">
                <a:latin typeface="Bookman Old Style" pitchFamily="18" charset="0"/>
              </a:rPr>
              <a:t>People in a </a:t>
            </a:r>
            <a:r>
              <a:rPr lang="en-US" sz="2800" dirty="0" smtClean="0">
                <a:latin typeface="Bookman Old Style" pitchFamily="18" charset="0"/>
              </a:rPr>
              <a:t>local place </a:t>
            </a:r>
            <a:r>
              <a:rPr lang="en-US" sz="2800" dirty="0">
                <a:latin typeface="Bookman Old Style" pitchFamily="18" charset="0"/>
              </a:rPr>
              <a:t>mediate and alter regional, national, and </a:t>
            </a:r>
            <a:r>
              <a:rPr lang="en-US" sz="2800" dirty="0" smtClean="0">
                <a:latin typeface="Bookman Old Style" pitchFamily="18" charset="0"/>
              </a:rPr>
              <a:t>global processes</a:t>
            </a:r>
            <a:r>
              <a:rPr lang="en-US" sz="2800" dirty="0">
                <a:latin typeface="Bookman Old Style" pitchFamily="18" charset="0"/>
              </a:rPr>
              <a:t>, in a process called </a:t>
            </a:r>
            <a:r>
              <a:rPr lang="en-US" sz="2800" b="1" dirty="0" err="1" smtClean="0">
                <a:latin typeface="Bookman Old Style" pitchFamily="18" charset="0"/>
              </a:rPr>
              <a:t>glocalization</a:t>
            </a:r>
            <a:r>
              <a:rPr lang="en-US" sz="2800" b="1" dirty="0" smtClean="0">
                <a:latin typeface="Bookman Old Style" pitchFamily="18" charset="0"/>
              </a:rPr>
              <a:t>.</a:t>
            </a: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a:t>
            </a:r>
            <a:r>
              <a:rPr lang="en-US" sz="3600" b="1" dirty="0">
                <a:solidFill>
                  <a:srgbClr val="4BACC6"/>
                </a:solidFill>
                <a:latin typeface="Bookman Old Style" pitchFamily="18" charset="0"/>
              </a:rPr>
              <a:t>?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305800" cy="3124200"/>
          </a:xfrm>
        </p:spPr>
        <p:txBody>
          <a:bodyPr/>
          <a:lstStyle/>
          <a:p>
            <a:pPr eaLnBrk="1" hangingPunct="1">
              <a:defRPr/>
            </a:pPr>
            <a:r>
              <a:rPr lang="en-US" sz="2400" dirty="0" smtClean="0">
                <a:latin typeface="Bookman Old Style" pitchFamily="18" charset="0"/>
              </a:rPr>
              <a:t>The Mormon landscape of the American West:</a:t>
            </a:r>
          </a:p>
          <a:p>
            <a:pPr lvl="1" eaLnBrk="1" hangingPunct="1">
              <a:buFont typeface="Arial"/>
              <a:buChar char="•"/>
              <a:defRPr/>
            </a:pPr>
            <a:r>
              <a:rPr lang="en-US" sz="2400" dirty="0" smtClean="0">
                <a:latin typeface="Bookman Old Style" pitchFamily="18" charset="0"/>
              </a:rPr>
              <a:t>Created by </a:t>
            </a:r>
            <a:r>
              <a:rPr lang="en-US" sz="2400" dirty="0">
                <a:latin typeface="Bookman Old Style" pitchFamily="18" charset="0"/>
              </a:rPr>
              <a:t>f</a:t>
            </a:r>
            <a:r>
              <a:rPr lang="en-US" sz="2400" dirty="0" smtClean="0">
                <a:latin typeface="Bookman Old Style" pitchFamily="18" charset="0"/>
              </a:rPr>
              <a:t>ounders </a:t>
            </a:r>
            <a:r>
              <a:rPr lang="en-US" sz="2400" dirty="0">
                <a:latin typeface="Bookman Old Style" pitchFamily="18" charset="0"/>
              </a:rPr>
              <a:t>and early followers of the Church </a:t>
            </a:r>
            <a:r>
              <a:rPr lang="en-US" sz="2400" dirty="0" smtClean="0">
                <a:latin typeface="Bookman Old Style" pitchFamily="18" charset="0"/>
              </a:rPr>
              <a:t>of Jesus </a:t>
            </a:r>
            <a:r>
              <a:rPr lang="en-US" sz="2400" dirty="0">
                <a:latin typeface="Bookman Old Style" pitchFamily="18" charset="0"/>
              </a:rPr>
              <a:t>Christ of Latter-day </a:t>
            </a:r>
            <a:r>
              <a:rPr lang="en-US" sz="2400" dirty="0" smtClean="0">
                <a:latin typeface="Bookman Old Style" pitchFamily="18" charset="0"/>
              </a:rPr>
              <a:t>Saints as they migrated westward under persecution.</a:t>
            </a:r>
          </a:p>
          <a:p>
            <a:pPr lvl="1" eaLnBrk="1" hangingPunct="1">
              <a:buFont typeface="Arial"/>
              <a:buChar char="•"/>
              <a:defRPr/>
            </a:pPr>
            <a:r>
              <a:rPr lang="en-US" sz="2400" dirty="0" smtClean="0">
                <a:latin typeface="Bookman Old Style" pitchFamily="18" charset="0"/>
              </a:rPr>
              <a:t>Early settlers </a:t>
            </a:r>
            <a:r>
              <a:rPr lang="en-US" sz="2400" dirty="0">
                <a:latin typeface="Bookman Old Style" pitchFamily="18" charset="0"/>
              </a:rPr>
              <a:t>established farming </a:t>
            </a:r>
            <a:r>
              <a:rPr lang="en-US" sz="2400" dirty="0" smtClean="0">
                <a:latin typeface="Bookman Old Style" pitchFamily="18" charset="0"/>
              </a:rPr>
              <a:t>villages where </a:t>
            </a:r>
            <a:r>
              <a:rPr lang="en-US" sz="2400" dirty="0">
                <a:latin typeface="Bookman Old Style" pitchFamily="18" charset="0"/>
              </a:rPr>
              <a:t>houses clustered together and croplands </a:t>
            </a:r>
            <a:r>
              <a:rPr lang="en-US" sz="2400" dirty="0" smtClean="0">
                <a:latin typeface="Bookman Old Style" pitchFamily="18" charset="0"/>
              </a:rPr>
              <a:t>surrounded the </a:t>
            </a:r>
            <a:r>
              <a:rPr lang="en-US" sz="2400" dirty="0">
                <a:latin typeface="Bookman Old Style" pitchFamily="18" charset="0"/>
              </a:rPr>
              <a:t>outskirts of the </a:t>
            </a:r>
            <a:r>
              <a:rPr lang="en-US" sz="2400" dirty="0" smtClean="0">
                <a:latin typeface="Bookman Old Style" pitchFamily="18" charset="0"/>
              </a:rPr>
              <a:t>village.</a:t>
            </a:r>
            <a:endParaRPr lang="en-US" sz="2400" dirty="0">
              <a:latin typeface="Bookman Old Style" pitchFamily="18" charset="0"/>
            </a:endParaRPr>
          </a:p>
        </p:txBody>
      </p:sp>
      <p:sp>
        <p:nvSpPr>
          <p:cNvPr id="37890" name="TextBox 3"/>
          <p:cNvSpPr txBox="1">
            <a:spLocks noChangeArrowheads="1"/>
          </p:cNvSpPr>
          <p:nvPr/>
        </p:nvSpPr>
        <p:spPr bwMode="auto">
          <a:xfrm>
            <a:off x="457200" y="2387024"/>
            <a:ext cx="8305800" cy="584776"/>
          </a:xfrm>
          <a:prstGeom prst="rect">
            <a:avLst/>
          </a:prstGeom>
          <a:noFill/>
          <a:ln w="9525">
            <a:noFill/>
            <a:miter lim="800000"/>
            <a:headEnd/>
            <a:tailEnd/>
          </a:ln>
        </p:spPr>
        <p:txBody>
          <a:bodyPr wrap="square">
            <a:spAutoFit/>
          </a:bodyPr>
          <a:lstStyle/>
          <a:p>
            <a:r>
              <a:rPr lang="en-US" sz="3200" dirty="0">
                <a:latin typeface="Bookman Old Style" pitchFamily="18" charset="0"/>
              </a:rPr>
              <a:t>Cultural Landscapes </a:t>
            </a:r>
            <a:r>
              <a:rPr lang="en-US" sz="3200" dirty="0" smtClean="0">
                <a:latin typeface="Bookman Old Style" pitchFamily="18" charset="0"/>
              </a:rPr>
              <a:t>of </a:t>
            </a:r>
            <a:r>
              <a:rPr lang="en-US" sz="3200" dirty="0">
                <a:latin typeface="Bookman Old Style" pitchFamily="18" charset="0"/>
              </a:rPr>
              <a:t>Local Cultures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143000"/>
          </a:xfrm>
        </p:spPr>
        <p:txBody>
          <a:bodyPr/>
          <a:lstStyle/>
          <a:p>
            <a:pPr eaLnBrk="1" hangingPunct="1"/>
            <a:r>
              <a:rPr lang="en-US" sz="3600" dirty="0" smtClean="0">
                <a:latin typeface="Bookman Old Style" pitchFamily="18" charset="0"/>
              </a:rPr>
              <a:t>Guest Field Note:</a:t>
            </a:r>
            <a:r>
              <a:rPr lang="en-US" sz="3200" dirty="0" smtClean="0">
                <a:latin typeface="Bookman Old Style" pitchFamily="18" charset="0"/>
              </a:rPr>
              <a:t/>
            </a:r>
            <a:br>
              <a:rPr lang="en-US" sz="3200" dirty="0" smtClean="0">
                <a:latin typeface="Bookman Old Style" pitchFamily="18" charset="0"/>
              </a:rPr>
            </a:br>
            <a:r>
              <a:rPr lang="en-US" sz="3200" dirty="0" err="1" smtClean="0">
                <a:latin typeface="Bookman Old Style" pitchFamily="18" charset="0"/>
              </a:rPr>
              <a:t>Paragonah</a:t>
            </a:r>
            <a:r>
              <a:rPr lang="en-US" sz="3200" dirty="0" smtClean="0">
                <a:latin typeface="Bookman Old Style" pitchFamily="18" charset="0"/>
              </a:rPr>
              <a:t>, Utah</a:t>
            </a:r>
          </a:p>
        </p:txBody>
      </p:sp>
      <p:sp>
        <p:nvSpPr>
          <p:cNvPr id="38914" name="Content Placeholder 2"/>
          <p:cNvSpPr>
            <a:spLocks noGrp="1"/>
          </p:cNvSpPr>
          <p:nvPr>
            <p:ph idx="1"/>
          </p:nvPr>
        </p:nvSpPr>
        <p:spPr>
          <a:xfrm>
            <a:off x="457200" y="1295400"/>
            <a:ext cx="8305800" cy="1524000"/>
          </a:xfrm>
        </p:spPr>
        <p:txBody>
          <a:bodyPr/>
          <a:lstStyle/>
          <a:p>
            <a:pPr marL="0" indent="0" eaLnBrk="1" hangingPunct="1">
              <a:buFont typeface="Arial" charset="0"/>
              <a:buNone/>
            </a:pPr>
            <a:r>
              <a:rPr lang="en-US" sz="1800" dirty="0" smtClean="0">
                <a:latin typeface="Bookman Old Style" pitchFamily="18" charset="0"/>
              </a:rPr>
              <a:t>“I took this photograph in the village of </a:t>
            </a:r>
            <a:r>
              <a:rPr lang="en-US" sz="1800" dirty="0" err="1" smtClean="0">
                <a:latin typeface="Bookman Old Style" pitchFamily="18" charset="0"/>
              </a:rPr>
              <a:t>Paragonah</a:t>
            </a:r>
            <a:r>
              <a:rPr lang="en-US" sz="1800" dirty="0" smtClean="0">
                <a:latin typeface="Bookman Old Style" pitchFamily="18" charset="0"/>
              </a:rPr>
              <a:t>, Utah, in 1969, and it still reminds me that fieldwork is both an art and a science. People who know the American West well may immediately recognize this as a scene from “Mormon Country,” but their recognition is based primarily on their impressions of the place.”</a:t>
            </a:r>
          </a:p>
          <a:p>
            <a:pPr marL="0" indent="0" eaLnBrk="1" hangingPunct="1">
              <a:buFont typeface="Arial" charset="0"/>
              <a:buNone/>
            </a:pPr>
            <a:endParaRPr lang="en-US" sz="2000" dirty="0" smtClean="0">
              <a:latin typeface="Bookman Old Style" pitchFamily="18" charset="0"/>
            </a:endParaRPr>
          </a:p>
        </p:txBody>
      </p:sp>
      <p:sp>
        <p:nvSpPr>
          <p:cNvPr id="38916" name="TextBox 4"/>
          <p:cNvSpPr txBox="1">
            <a:spLocks noChangeArrowheads="1"/>
          </p:cNvSpPr>
          <p:nvPr/>
        </p:nvSpPr>
        <p:spPr bwMode="auto">
          <a:xfrm>
            <a:off x="4876800" y="2819400"/>
            <a:ext cx="3581400" cy="923330"/>
          </a:xfrm>
          <a:prstGeom prst="rect">
            <a:avLst/>
          </a:prstGeom>
          <a:noFill/>
          <a:ln w="9525">
            <a:noFill/>
            <a:miter lim="800000"/>
            <a:headEnd/>
            <a:tailEnd/>
          </a:ln>
        </p:spPr>
        <p:txBody>
          <a:bodyPr wrap="square">
            <a:spAutoFit/>
          </a:bodyPr>
          <a:lstStyle/>
          <a:p>
            <a:r>
              <a:rPr lang="en-US" b="1" dirty="0"/>
              <a:t>Figure 4.28</a:t>
            </a:r>
          </a:p>
          <a:p>
            <a:r>
              <a:rPr lang="en-US" b="1" dirty="0" err="1"/>
              <a:t>Paragonah</a:t>
            </a:r>
            <a:r>
              <a:rPr lang="en-US" b="1" dirty="0"/>
              <a:t>, </a:t>
            </a:r>
            <a:r>
              <a:rPr lang="en-US" b="1" dirty="0" smtClean="0"/>
              <a:t>Utah </a:t>
            </a:r>
          </a:p>
          <a:p>
            <a:r>
              <a:rPr lang="en-US" dirty="0" smtClean="0"/>
              <a:t>Photo </a:t>
            </a:r>
            <a:r>
              <a:rPr lang="en-US" dirty="0"/>
              <a:t>taken in 1969</a:t>
            </a:r>
          </a:p>
        </p:txBody>
      </p:sp>
      <p:pic>
        <p:nvPicPr>
          <p:cNvPr id="2" name="Picture 1" descr="fou10e_fig_04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743200"/>
            <a:ext cx="4267200" cy="3801036"/>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143000"/>
            <a:ext cx="8229600" cy="4572000"/>
          </a:xfrm>
        </p:spPr>
        <p:txBody>
          <a:bodyPr/>
          <a:lstStyle/>
          <a:p>
            <a:pPr eaLnBrk="1" hangingPunct="1">
              <a:defRPr/>
            </a:pPr>
            <a:r>
              <a:rPr lang="en-US" sz="2800" dirty="0" smtClean="0">
                <a:latin typeface="Bookman Old Style" pitchFamily="18" charset="0"/>
              </a:rPr>
              <a:t>A </a:t>
            </a:r>
            <a:r>
              <a:rPr lang="en-US" sz="2800" b="1" dirty="0">
                <a:latin typeface="Bookman Old Style" pitchFamily="18" charset="0"/>
              </a:rPr>
              <a:t>culture </a:t>
            </a:r>
            <a:r>
              <a:rPr lang="en-US" sz="2800" dirty="0">
                <a:latin typeface="Bookman Old Style" pitchFamily="18" charset="0"/>
              </a:rPr>
              <a:t>is a group of belief systems, norms, </a:t>
            </a:r>
            <a:r>
              <a:rPr lang="en-US" sz="2800" dirty="0" smtClean="0">
                <a:latin typeface="Bookman Old Style" pitchFamily="18" charset="0"/>
              </a:rPr>
              <a:t>and values </a:t>
            </a:r>
            <a:r>
              <a:rPr lang="en-US" sz="2800" dirty="0">
                <a:latin typeface="Bookman Old Style" pitchFamily="18" charset="0"/>
              </a:rPr>
              <a:t>practiced by a </a:t>
            </a:r>
            <a:r>
              <a:rPr lang="en-US" sz="2800" dirty="0" smtClean="0">
                <a:latin typeface="Bookman Old Style" pitchFamily="18" charset="0"/>
              </a:rPr>
              <a:t>people.	</a:t>
            </a:r>
          </a:p>
          <a:p>
            <a:pPr eaLnBrk="1" hangingPunct="1">
              <a:defRPr/>
            </a:pPr>
            <a:r>
              <a:rPr lang="en-US" sz="2800" dirty="0">
                <a:latin typeface="Bookman Old Style" pitchFamily="18" charset="0"/>
              </a:rPr>
              <a:t>A group of people who share </a:t>
            </a:r>
            <a:r>
              <a:rPr lang="en-US" sz="2800" dirty="0" smtClean="0">
                <a:latin typeface="Bookman Old Style" pitchFamily="18" charset="0"/>
              </a:rPr>
              <a:t>common beliefs </a:t>
            </a:r>
            <a:r>
              <a:rPr lang="en-US" sz="2800" dirty="0">
                <a:latin typeface="Bookman Old Style" pitchFamily="18" charset="0"/>
              </a:rPr>
              <a:t>can be recognized as a culture in one of two ways</a:t>
            </a:r>
            <a:r>
              <a:rPr lang="en-US" sz="2800" dirty="0" smtClean="0">
                <a:latin typeface="Bookman Old Style" pitchFamily="18" charset="0"/>
              </a:rPr>
              <a:t>:</a:t>
            </a:r>
          </a:p>
          <a:p>
            <a:pPr marL="914400" lvl="1" indent="-514350" eaLnBrk="1" hangingPunct="1">
              <a:buFont typeface="+mj-lt"/>
              <a:buAutoNum type="arabicPeriod"/>
              <a:defRPr/>
            </a:pPr>
            <a:r>
              <a:rPr lang="en-US" dirty="0" smtClean="0">
                <a:latin typeface="Bookman Old Style" pitchFamily="18" charset="0"/>
              </a:rPr>
              <a:t>The </a:t>
            </a:r>
            <a:r>
              <a:rPr lang="en-US" dirty="0">
                <a:latin typeface="Bookman Old Style" pitchFamily="18" charset="0"/>
              </a:rPr>
              <a:t>people call themselves a </a:t>
            </a:r>
            <a:r>
              <a:rPr lang="en-US" dirty="0" smtClean="0">
                <a:latin typeface="Bookman Old Style" pitchFamily="18" charset="0"/>
              </a:rPr>
              <a:t>culture. </a:t>
            </a:r>
          </a:p>
          <a:p>
            <a:pPr marL="914400" lvl="1" indent="-514350" eaLnBrk="1" hangingPunct="1">
              <a:buFont typeface="+mj-lt"/>
              <a:buAutoNum type="arabicPeriod"/>
              <a:defRPr/>
            </a:pPr>
            <a:r>
              <a:rPr lang="en-US" dirty="0" smtClean="0">
                <a:latin typeface="Bookman Old Style" pitchFamily="18" charset="0"/>
              </a:rPr>
              <a:t>Other people (including academics) can label a certain group of people as a culture.</a:t>
            </a:r>
          </a:p>
          <a:p>
            <a:pPr eaLnBrk="1" hangingPunct="1">
              <a:defRPr/>
            </a:pPr>
            <a:endParaRPr lang="en-US" sz="2800" dirty="0" smtClean="0">
              <a:latin typeface="Bookman Old Style" pitchFamily="18" charset="0"/>
            </a:endParaRPr>
          </a:p>
          <a:p>
            <a:pPr eaLnBrk="1" hangingPunct="1">
              <a:lnSpc>
                <a:spcPct val="90000"/>
              </a:lnSpc>
              <a:buFont typeface="Wingdings" pitchFamily="2" charset="2"/>
              <a:buNone/>
              <a:defRPr/>
            </a:pPr>
            <a:r>
              <a:rPr lang="en-US" dirty="0" smtClean="0">
                <a:latin typeface="Bookman Old Style" pitchFamily="18" charset="0"/>
              </a:rPr>
              <a:t>		</a:t>
            </a:r>
          </a:p>
          <a:p>
            <a:pPr eaLnBrk="1" hangingPunct="1">
              <a:lnSpc>
                <a:spcPct val="90000"/>
              </a:lnSpc>
              <a:buFont typeface="Wingdings" pitchFamily="2" charset="2"/>
              <a:buNone/>
              <a:defRPr/>
            </a:pPr>
            <a:r>
              <a:rPr lang="en-US" dirty="0" smtClean="0">
                <a:latin typeface="Bookman Old Style"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What Are Local &amp; Popular Cultures?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57200" y="2209800"/>
            <a:ext cx="8229600" cy="4191000"/>
          </a:xfrm>
        </p:spPr>
        <p:txBody>
          <a:bodyPr/>
          <a:lstStyle/>
          <a:p>
            <a:pPr marL="0" indent="0" eaLnBrk="1" hangingPunct="1">
              <a:buFont typeface="Arial" charset="0"/>
              <a:buNone/>
            </a:pPr>
            <a:r>
              <a:rPr lang="en-US" sz="2800" dirty="0" smtClean="0">
                <a:latin typeface="Bookman Old Style" pitchFamily="18" charset="0"/>
              </a:rPr>
              <a:t>Focus on the cultural landscape of your </a:t>
            </a:r>
            <a:r>
              <a:rPr lang="en-US" sz="2800" dirty="0" smtClean="0">
                <a:latin typeface="Bookman Old Style" pitchFamily="18" charset="0"/>
              </a:rPr>
              <a:t>school </a:t>
            </a:r>
            <a:r>
              <a:rPr lang="en-US" sz="2800" dirty="0" smtClean="0">
                <a:latin typeface="Bookman Old Style" pitchFamily="18" charset="0"/>
              </a:rPr>
              <a:t>campus. Think about the concept of </a:t>
            </a:r>
            <a:r>
              <a:rPr lang="en-US" sz="2800" b="1" dirty="0" err="1" smtClean="0">
                <a:latin typeface="Bookman Old Style" pitchFamily="18" charset="0"/>
              </a:rPr>
              <a:t>placelessness</a:t>
            </a:r>
            <a:r>
              <a:rPr lang="en-US" sz="2800" dirty="0" smtClean="0">
                <a:latin typeface="Bookman Old Style" pitchFamily="18" charset="0"/>
              </a:rPr>
              <a:t>. Determine whether your campus is a “placeless place” or whether the cultural landscape of your </a:t>
            </a:r>
            <a:r>
              <a:rPr lang="en-US" sz="2800" dirty="0" smtClean="0">
                <a:latin typeface="Bookman Old Style" pitchFamily="18" charset="0"/>
              </a:rPr>
              <a:t>school </a:t>
            </a:r>
            <a:r>
              <a:rPr lang="en-US" sz="2800" dirty="0" smtClean="0">
                <a:latin typeface="Bookman Old Style" pitchFamily="18" charset="0"/>
              </a:rPr>
              <a:t>reflects the unique identity of the place. </a:t>
            </a:r>
          </a:p>
        </p:txBody>
      </p:sp>
      <p:pic>
        <p:nvPicPr>
          <p:cNvPr id="40962" name="Picture 2"/>
          <p:cNvPicPr>
            <a:picLocks noChangeAspect="1" noChangeArrowheads="1"/>
          </p:cNvPicPr>
          <p:nvPr/>
        </p:nvPicPr>
        <p:blipFill>
          <a:blip r:embed="rId3" cstate="print"/>
          <a:srcRect/>
          <a:stretch>
            <a:fillRect/>
          </a:stretch>
        </p:blipFill>
        <p:spPr bwMode="auto">
          <a:xfrm>
            <a:off x="21336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457200" y="1600200"/>
            <a:ext cx="8229600" cy="4724400"/>
          </a:xfrm>
        </p:spPr>
        <p:txBody>
          <a:bodyPr/>
          <a:lstStyle/>
          <a:p>
            <a:pPr algn="ctr" eaLnBrk="1" hangingPunct="1"/>
            <a:r>
              <a:rPr lang="en-US" sz="2800" dirty="0" smtClean="0"/>
              <a:t>The Irish Pub Company</a:t>
            </a:r>
          </a:p>
          <a:p>
            <a:pPr algn="ctr" eaLnBrk="1" hangingPunct="1">
              <a:buFont typeface="Arial" charset="0"/>
              <a:buNone/>
            </a:pPr>
            <a:r>
              <a:rPr lang="en-US" sz="2800" dirty="0" smtClean="0">
                <a:hlinkClick r:id="rId3"/>
              </a:rPr>
              <a:t>www.irishpubcompany.com</a:t>
            </a:r>
            <a:endParaRPr lang="en-US" sz="2800" dirty="0" smtClean="0"/>
          </a:p>
          <a:p>
            <a:pPr algn="ctr" eaLnBrk="1" hangingPunct="1"/>
            <a:r>
              <a:rPr lang="en-US" sz="2800" dirty="0" smtClean="0"/>
              <a:t>The Makah Tribe</a:t>
            </a:r>
          </a:p>
          <a:p>
            <a:pPr algn="ctr" eaLnBrk="1" hangingPunct="1">
              <a:buFont typeface="Arial" charset="0"/>
              <a:buNone/>
            </a:pPr>
            <a:r>
              <a:rPr lang="en-US" sz="2800" dirty="0" smtClean="0">
                <a:hlinkClick r:id="rId4"/>
              </a:rPr>
              <a:t>www.makah.com</a:t>
            </a:r>
            <a:endParaRPr lang="en-US" sz="2800" dirty="0" smtClean="0"/>
          </a:p>
          <a:p>
            <a:pPr algn="ctr" eaLnBrk="1" hangingPunct="1"/>
            <a:r>
              <a:rPr lang="en-US" sz="2800" dirty="0" smtClean="0"/>
              <a:t>The City of Lindsborg</a:t>
            </a:r>
          </a:p>
          <a:p>
            <a:pPr algn="ctr" eaLnBrk="1" hangingPunct="1">
              <a:buFont typeface="Arial" charset="0"/>
              <a:buNone/>
            </a:pPr>
            <a:r>
              <a:rPr lang="en-US" sz="2800" dirty="0" smtClean="0">
                <a:hlinkClick r:id="rId5"/>
              </a:rPr>
              <a:t>www.lindsborg.org</a:t>
            </a:r>
            <a:endParaRPr lang="en-US" sz="2800" dirty="0" smtClean="0"/>
          </a:p>
          <a:p>
            <a:pPr algn="ctr" eaLnBrk="1" hangingPunct="1"/>
            <a:r>
              <a:rPr lang="en-US" sz="2800" dirty="0" smtClean="0"/>
              <a:t>The </a:t>
            </a:r>
            <a:r>
              <a:rPr lang="en-US" sz="2800" dirty="0" err="1" smtClean="0"/>
              <a:t>Hutterites</a:t>
            </a:r>
            <a:endParaRPr lang="en-US" sz="2800" dirty="0" smtClean="0"/>
          </a:p>
          <a:p>
            <a:pPr algn="ctr" eaLnBrk="1" hangingPunct="1">
              <a:buFont typeface="Arial" charset="0"/>
              <a:buNone/>
            </a:pPr>
            <a:r>
              <a:rPr lang="en-US" sz="2800" dirty="0" smtClean="0">
                <a:hlinkClick r:id="rId6"/>
              </a:rPr>
              <a:t>www.hutterites.org</a:t>
            </a:r>
            <a:endParaRPr lang="en-US" sz="2800"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191000"/>
          </a:xfrm>
        </p:spPr>
        <p:txBody>
          <a:bodyPr/>
          <a:lstStyle/>
          <a:p>
            <a:pPr eaLnBrk="1" hangingPunct="1">
              <a:defRPr/>
            </a:pPr>
            <a:r>
              <a:rPr lang="en-US" sz="2800" b="1" dirty="0" smtClean="0">
                <a:latin typeface="Bookman Old Style" pitchFamily="18" charset="0"/>
              </a:rPr>
              <a:t>Folk culture</a:t>
            </a:r>
            <a:r>
              <a:rPr lang="en-US" sz="2800" dirty="0" smtClean="0">
                <a:latin typeface="Bookman Old Style" pitchFamily="18" charset="0"/>
              </a:rPr>
              <a:t> </a:t>
            </a:r>
            <a:r>
              <a:rPr lang="en-US" sz="2800" dirty="0">
                <a:latin typeface="Bookman Old Style" pitchFamily="18" charset="0"/>
              </a:rPr>
              <a:t>is small, incorporates a </a:t>
            </a:r>
            <a:r>
              <a:rPr lang="en-US" sz="2800" dirty="0" smtClean="0">
                <a:latin typeface="Bookman Old Style" pitchFamily="18" charset="0"/>
              </a:rPr>
              <a:t>homogeneous population</a:t>
            </a:r>
            <a:r>
              <a:rPr lang="en-US" sz="2800" dirty="0">
                <a:latin typeface="Bookman Old Style" pitchFamily="18" charset="0"/>
              </a:rPr>
              <a:t>, is typically rural, and is cohesive in </a:t>
            </a:r>
            <a:r>
              <a:rPr lang="en-US" sz="2800" dirty="0" smtClean="0">
                <a:latin typeface="Bookman Old Style" pitchFamily="18" charset="0"/>
              </a:rPr>
              <a:t>cultural traits.</a:t>
            </a:r>
          </a:p>
          <a:p>
            <a:pPr eaLnBrk="1" hangingPunct="1">
              <a:spcBef>
                <a:spcPts val="1200"/>
              </a:spcBef>
              <a:defRPr/>
            </a:pPr>
            <a:r>
              <a:rPr lang="en-US" sz="2800" b="1" dirty="0">
                <a:latin typeface="Bookman Old Style" pitchFamily="18" charset="0"/>
              </a:rPr>
              <a:t>P</a:t>
            </a:r>
            <a:r>
              <a:rPr lang="en-US" sz="2800" b="1" dirty="0" smtClean="0">
                <a:latin typeface="Bookman Old Style" pitchFamily="18" charset="0"/>
              </a:rPr>
              <a:t>opular </a:t>
            </a:r>
            <a:r>
              <a:rPr lang="en-US" sz="2800" b="1" dirty="0">
                <a:latin typeface="Bookman Old Style" pitchFamily="18" charset="0"/>
              </a:rPr>
              <a:t>culture </a:t>
            </a:r>
            <a:r>
              <a:rPr lang="en-US" sz="2800" dirty="0">
                <a:latin typeface="Bookman Old Style" pitchFamily="18" charset="0"/>
              </a:rPr>
              <a:t>is large, </a:t>
            </a:r>
            <a:r>
              <a:rPr lang="en-US" sz="2800" dirty="0" smtClean="0">
                <a:latin typeface="Bookman Old Style" pitchFamily="18" charset="0"/>
              </a:rPr>
              <a:t>incorporates heterogeneous </a:t>
            </a:r>
            <a:r>
              <a:rPr lang="en-US" sz="2800" dirty="0">
                <a:latin typeface="Bookman Old Style" pitchFamily="18" charset="0"/>
              </a:rPr>
              <a:t>populations, is typically urban, </a:t>
            </a:r>
            <a:r>
              <a:rPr lang="en-US" sz="2800" dirty="0" smtClean="0">
                <a:latin typeface="Bookman Old Style" pitchFamily="18" charset="0"/>
              </a:rPr>
              <a:t>and experiences </a:t>
            </a:r>
            <a:r>
              <a:rPr lang="en-US" sz="2800" dirty="0">
                <a:latin typeface="Bookman Old Style" pitchFamily="18" charset="0"/>
              </a:rPr>
              <a:t>quickly changing cultural </a:t>
            </a:r>
            <a:r>
              <a:rPr lang="en-US" sz="2800" dirty="0" smtClean="0">
                <a:latin typeface="Bookman Old Style" pitchFamily="18" charset="0"/>
              </a:rPr>
              <a:t>traits.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What Are Local &amp; Popular Cultures?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a:xfrm>
            <a:off x="381000" y="1219200"/>
            <a:ext cx="8229600" cy="4800600"/>
          </a:xfrm>
        </p:spPr>
        <p:txBody>
          <a:bodyPr/>
          <a:lstStyle/>
          <a:p>
            <a:pPr eaLnBrk="1" hangingPunct="1"/>
            <a:r>
              <a:rPr lang="en-US" sz="2400" dirty="0" smtClean="0">
                <a:latin typeface="Bookman Old Style" pitchFamily="18" charset="0"/>
              </a:rPr>
              <a:t>A </a:t>
            </a:r>
            <a:r>
              <a:rPr lang="en-US" sz="2400" b="1" dirty="0" smtClean="0">
                <a:latin typeface="Bookman Old Style" pitchFamily="18" charset="0"/>
              </a:rPr>
              <a:t>local culture </a:t>
            </a:r>
            <a:r>
              <a:rPr lang="en-US" sz="2400" dirty="0" smtClean="0">
                <a:latin typeface="Bookman Old Style" pitchFamily="18" charset="0"/>
              </a:rPr>
              <a:t>is a group of people in a particular place who see themselves as a collective or a community, who share experiences, customs, and traits, and who work to preserve those traits and customs in order to claim uniqueness and to distinguish themselves from others.</a:t>
            </a:r>
          </a:p>
          <a:p>
            <a:pPr eaLnBrk="1" hangingPunct="1">
              <a:spcBef>
                <a:spcPts val="1200"/>
              </a:spcBef>
            </a:pPr>
            <a:r>
              <a:rPr lang="en-US" sz="2400" b="1" dirty="0" smtClean="0">
                <a:latin typeface="Bookman Old Style" pitchFamily="18" charset="0"/>
              </a:rPr>
              <a:t>Material culture </a:t>
            </a:r>
            <a:r>
              <a:rPr lang="en-US" sz="2400" dirty="0" smtClean="0">
                <a:latin typeface="Bookman Old Style" pitchFamily="18" charset="0"/>
              </a:rPr>
              <a:t>of a group of people includes things they construct, such as art, houses, clothing, sports, dance, and food.</a:t>
            </a:r>
          </a:p>
          <a:p>
            <a:pPr eaLnBrk="1" hangingPunct="1">
              <a:spcBef>
                <a:spcPts val="1200"/>
              </a:spcBef>
            </a:pPr>
            <a:r>
              <a:rPr lang="en-US" sz="2400" b="1" dirty="0" smtClean="0">
                <a:latin typeface="Bookman Old Style" pitchFamily="18" charset="0"/>
              </a:rPr>
              <a:t>Nonmaterial culture </a:t>
            </a:r>
            <a:r>
              <a:rPr lang="en-US" sz="2400" dirty="0" smtClean="0">
                <a:latin typeface="Bookman Old Style" pitchFamily="18" charset="0"/>
              </a:rPr>
              <a:t>includes beliefs, practices, aesthetics (what they see as attractive), and values of a group of people.</a:t>
            </a:r>
            <a:endParaRPr lang="en-US" sz="2400" b="1"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What Are Local &amp; Popular Cultures?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457200" y="609600"/>
            <a:ext cx="8229600" cy="1524000"/>
          </a:xfrm>
        </p:spPr>
        <p:txBody>
          <a:bodyPr/>
          <a:lstStyle/>
          <a:p>
            <a:pPr marL="0" indent="0" eaLnBrk="1" hangingPunct="1">
              <a:buFont typeface="Arial" charset="0"/>
              <a:buNone/>
              <a:defRPr/>
            </a:pPr>
            <a:r>
              <a:rPr lang="en-US" sz="2800" b="1" dirty="0">
                <a:latin typeface="Bookman Old Style" pitchFamily="18" charset="0"/>
              </a:rPr>
              <a:t>H</a:t>
            </a:r>
            <a:r>
              <a:rPr lang="en-US" sz="2800" b="1" dirty="0" smtClean="0">
                <a:latin typeface="Bookman Old Style" pitchFamily="18" charset="0"/>
              </a:rPr>
              <a:t>ierarchical diffusion:</a:t>
            </a:r>
          </a:p>
          <a:p>
            <a:pPr eaLnBrk="1" hangingPunct="1">
              <a:defRPr/>
            </a:pPr>
            <a:r>
              <a:rPr lang="en-US" sz="2800" dirty="0" smtClean="0">
                <a:latin typeface="Bookman Old Style" pitchFamily="18" charset="0"/>
              </a:rPr>
              <a:t>Can occur through a hierarchy of places</a:t>
            </a:r>
          </a:p>
          <a:p>
            <a:pPr eaLnBrk="1" hangingPunct="1">
              <a:defRPr/>
            </a:pPr>
            <a:r>
              <a:rPr lang="en-US" sz="2800" dirty="0" smtClean="0">
                <a:latin typeface="Bookman Old Style" pitchFamily="18" charset="0"/>
              </a:rPr>
              <a:t>The</a:t>
            </a:r>
            <a:r>
              <a:rPr lang="en-US" sz="2800" b="1" dirty="0" smtClean="0">
                <a:latin typeface="Bookman Old Style" pitchFamily="18" charset="0"/>
              </a:rPr>
              <a:t> hearth </a:t>
            </a:r>
            <a:r>
              <a:rPr lang="en-US" sz="2800" dirty="0" smtClean="0">
                <a:latin typeface="Bookman Old Style" pitchFamily="18" charset="0"/>
              </a:rPr>
              <a:t>is the point of origin</a:t>
            </a:r>
          </a:p>
          <a:p>
            <a:pPr marL="0" indent="0" eaLnBrk="1" hangingPunct="1">
              <a:buFont typeface="Arial" charset="0"/>
              <a:buNone/>
              <a:defRPr/>
            </a:pPr>
            <a:endParaRPr lang="en-US" dirty="0" smtClean="0">
              <a:latin typeface="Bookman Old Style" pitchFamily="18" charset="0"/>
            </a:endParaRPr>
          </a:p>
        </p:txBody>
      </p:sp>
      <p:sp>
        <p:nvSpPr>
          <p:cNvPr id="26627" name="TextBox 2"/>
          <p:cNvSpPr txBox="1">
            <a:spLocks noChangeArrowheads="1"/>
          </p:cNvSpPr>
          <p:nvPr/>
        </p:nvSpPr>
        <p:spPr bwMode="auto">
          <a:xfrm>
            <a:off x="3352800" y="2895600"/>
            <a:ext cx="5486400" cy="3416320"/>
          </a:xfrm>
          <a:prstGeom prst="rect">
            <a:avLst/>
          </a:prstGeom>
          <a:noFill/>
          <a:ln w="9525">
            <a:noFill/>
            <a:miter lim="800000"/>
            <a:headEnd/>
            <a:tailEnd/>
          </a:ln>
        </p:spPr>
        <p:txBody>
          <a:bodyPr wrap="square">
            <a:spAutoFit/>
          </a:bodyPr>
          <a:lstStyle/>
          <a:p>
            <a:r>
              <a:rPr lang="en-US" b="1" dirty="0"/>
              <a:t>Figure 4.2</a:t>
            </a:r>
          </a:p>
          <a:p>
            <a:pPr algn="just"/>
            <a:r>
              <a:rPr lang="en-US" b="1" dirty="0"/>
              <a:t>London, United Kingdom. </a:t>
            </a:r>
            <a:r>
              <a:rPr lang="en-US" dirty="0"/>
              <a:t>Catherine Middleton, Duchess of Cambridge, enters Westminster Abbey in a wedding </a:t>
            </a:r>
            <a:r>
              <a:rPr lang="en-US" dirty="0" smtClean="0"/>
              <a:t>gown reminiscent </a:t>
            </a:r>
            <a:r>
              <a:rPr lang="en-US" dirty="0"/>
              <a:t>of Grace Kelly’s. Sarah Burton of the House of Alexander </a:t>
            </a:r>
            <a:r>
              <a:rPr lang="en-US" dirty="0" smtClean="0"/>
              <a:t>McQueen designed </a:t>
            </a:r>
            <a:r>
              <a:rPr lang="en-US" dirty="0"/>
              <a:t>the </a:t>
            </a:r>
            <a:r>
              <a:rPr lang="en-US" dirty="0" smtClean="0"/>
              <a:t>gown</a:t>
            </a:r>
            <a:r>
              <a:rPr lang="en-US" dirty="0"/>
              <a:t>. Members of the Royal School of Needlework hand cut and sewed the intricate lace. </a:t>
            </a:r>
            <a:r>
              <a:rPr lang="en-US" dirty="0" smtClean="0"/>
              <a:t>The sewers </a:t>
            </a:r>
            <a:r>
              <a:rPr lang="en-US" dirty="0"/>
              <a:t>washed </a:t>
            </a:r>
            <a:r>
              <a:rPr lang="en-US" dirty="0" smtClean="0"/>
              <a:t>their hands </a:t>
            </a:r>
            <a:r>
              <a:rPr lang="en-US" dirty="0"/>
              <a:t>every 30 minutes and replaced </a:t>
            </a:r>
            <a:r>
              <a:rPr lang="en-US" dirty="0" smtClean="0"/>
              <a:t>needles </a:t>
            </a:r>
            <a:r>
              <a:rPr lang="en-US" dirty="0"/>
              <a:t>every 3 hours to keep the dress pristine and the work exact. © </a:t>
            </a:r>
            <a:r>
              <a:rPr lang="en-US" dirty="0" err="1"/>
              <a:t>Samir</a:t>
            </a:r>
            <a:r>
              <a:rPr lang="en-US" dirty="0"/>
              <a:t> Hussein/Wire Image.</a:t>
            </a:r>
          </a:p>
        </p:txBody>
      </p:sp>
      <p:pic>
        <p:nvPicPr>
          <p:cNvPr id="2" name="Picture 1" descr="fou10e_fig_04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84931"/>
            <a:ext cx="2743200" cy="4352983"/>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29698" name="Rectangle 3"/>
          <p:cNvSpPr>
            <a:spLocks noGrp="1" noChangeArrowheads="1"/>
          </p:cNvSpPr>
          <p:nvPr>
            <p:ph idx="1"/>
          </p:nvPr>
        </p:nvSpPr>
        <p:spPr/>
        <p:txBody>
          <a:bodyPr/>
          <a:lstStyle/>
          <a:p>
            <a:pPr algn="ctr" eaLnBrk="1" hangingPunct="1"/>
            <a:endParaRPr lang="en-US" sz="4400" dirty="0" smtClean="0"/>
          </a:p>
          <a:p>
            <a:pPr marL="0" indent="0" algn="ctr" eaLnBrk="1" hangingPunct="1">
              <a:buNone/>
            </a:pPr>
            <a:r>
              <a:rPr lang="en-US" sz="4000" dirty="0" smtClean="0">
                <a:latin typeface="Bookman Old Style" pitchFamily="18" charset="0"/>
              </a:rPr>
              <a:t>How are local cultures sustained?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28600" y="1066800"/>
            <a:ext cx="8686800" cy="5334000"/>
          </a:xfrm>
        </p:spPr>
        <p:txBody>
          <a:bodyPr/>
          <a:lstStyle/>
          <a:p>
            <a:pPr eaLnBrk="1" hangingPunct="1">
              <a:spcBef>
                <a:spcPts val="1200"/>
              </a:spcBef>
              <a:defRPr/>
            </a:pPr>
            <a:r>
              <a:rPr lang="en-US" sz="2400" b="1" u="sng" dirty="0" smtClean="0">
                <a:latin typeface="Bookman Old Style" pitchFamily="18" charset="0"/>
              </a:rPr>
              <a:t>Assimilation: </a:t>
            </a:r>
            <a:r>
              <a:rPr lang="en-US" sz="2400" u="sng" dirty="0">
                <a:latin typeface="Bookman Old Style" panose="02050604050505020204" pitchFamily="18" charset="0"/>
              </a:rPr>
              <a:t>process by which a person or a group's language and/or culture come to resemble those of another group.</a:t>
            </a:r>
            <a:endParaRPr lang="en-US" sz="2400" b="1" u="sng" dirty="0" smtClean="0">
              <a:latin typeface="Bookman Old Style" pitchFamily="18" charset="0"/>
            </a:endParaRPr>
          </a:p>
          <a:p>
            <a:pPr eaLnBrk="1" hangingPunct="1">
              <a:spcBef>
                <a:spcPts val="1200"/>
              </a:spcBef>
              <a:defRPr/>
            </a:pPr>
            <a:r>
              <a:rPr lang="en-US" sz="2200" dirty="0" smtClean="0">
                <a:latin typeface="Bookman Old Style" pitchFamily="18" charset="0"/>
              </a:rPr>
              <a:t>A policy of the U.S. government in the 1800s and into the 1900s to </a:t>
            </a:r>
            <a:r>
              <a:rPr lang="en-US" sz="2200" dirty="0">
                <a:latin typeface="Bookman Old Style" pitchFamily="18" charset="0"/>
              </a:rPr>
              <a:t>assimilate indigenous peoples into the dominant </a:t>
            </a:r>
            <a:r>
              <a:rPr lang="en-US" sz="2200" dirty="0" smtClean="0">
                <a:latin typeface="Bookman Old Style" pitchFamily="18" charset="0"/>
              </a:rPr>
              <a:t>culture in </a:t>
            </a:r>
            <a:r>
              <a:rPr lang="en-US" sz="2200" dirty="0">
                <a:latin typeface="Bookman Old Style" pitchFamily="18" charset="0"/>
              </a:rPr>
              <a:t>order to make American Indians into “</a:t>
            </a:r>
            <a:r>
              <a:rPr lang="en-US" sz="2200" dirty="0" smtClean="0">
                <a:latin typeface="Bookman Old Style" pitchFamily="18" charset="0"/>
              </a:rPr>
              <a:t>Americans” rather </a:t>
            </a:r>
            <a:r>
              <a:rPr lang="en-US" sz="2200" dirty="0">
                <a:latin typeface="Bookman Old Style" pitchFamily="18" charset="0"/>
              </a:rPr>
              <a:t>than “Indians</a:t>
            </a:r>
            <a:r>
              <a:rPr lang="en-US" sz="2200" dirty="0" smtClean="0">
                <a:latin typeface="Bookman Old Style" pitchFamily="18" charset="0"/>
              </a:rPr>
              <a:t>.”</a:t>
            </a:r>
          </a:p>
          <a:p>
            <a:pPr eaLnBrk="1" hangingPunct="1">
              <a:spcBef>
                <a:spcPts val="1200"/>
              </a:spcBef>
              <a:defRPr/>
            </a:pPr>
            <a:r>
              <a:rPr lang="en-US" sz="2200" dirty="0" smtClean="0">
                <a:latin typeface="Bookman Old Style" pitchFamily="18" charset="0"/>
              </a:rPr>
              <a:t>Canadians</a:t>
            </a:r>
            <a:r>
              <a:rPr lang="en-US" sz="2200" dirty="0">
                <a:latin typeface="Bookman Old Style" pitchFamily="18" charset="0"/>
              </a:rPr>
              <a:t>, Australians, </a:t>
            </a:r>
            <a:r>
              <a:rPr lang="en-US" sz="2200" dirty="0" smtClean="0">
                <a:latin typeface="Bookman Old Style" pitchFamily="18" charset="0"/>
              </a:rPr>
              <a:t>Russians, and </a:t>
            </a:r>
            <a:r>
              <a:rPr lang="en-US" sz="2200" dirty="0">
                <a:latin typeface="Bookman Old Style" pitchFamily="18" charset="0"/>
              </a:rPr>
              <a:t>other colonial powers adopted similar policies </a:t>
            </a:r>
            <a:r>
              <a:rPr lang="en-US" sz="2200" dirty="0" smtClean="0">
                <a:latin typeface="Bookman Old Style" pitchFamily="18" charset="0"/>
              </a:rPr>
              <a:t>toward indigenous peoples.</a:t>
            </a:r>
          </a:p>
          <a:p>
            <a:pPr eaLnBrk="1" hangingPunct="1">
              <a:spcBef>
                <a:spcPts val="1200"/>
              </a:spcBef>
              <a:defRPr/>
            </a:pPr>
            <a:r>
              <a:rPr lang="en-US" sz="2200" dirty="0">
                <a:latin typeface="Bookman Old Style" pitchFamily="18" charset="0"/>
              </a:rPr>
              <a:t>American Indians in the United States are working to </a:t>
            </a:r>
            <a:r>
              <a:rPr lang="en-US" sz="2200" dirty="0" smtClean="0">
                <a:latin typeface="Bookman Old Style" pitchFamily="18" charset="0"/>
              </a:rPr>
              <a:t>push back </a:t>
            </a:r>
            <a:r>
              <a:rPr lang="en-US" sz="2200" dirty="0">
                <a:latin typeface="Bookman Old Style" pitchFamily="18" charset="0"/>
              </a:rPr>
              <a:t>assimilation and popular culture by reviving the </a:t>
            </a:r>
            <a:r>
              <a:rPr lang="en-US" sz="2200" b="1" dirty="0" smtClean="0">
                <a:latin typeface="Bookman Old Style" pitchFamily="18" charset="0"/>
              </a:rPr>
              <a:t>customs</a:t>
            </a:r>
            <a:r>
              <a:rPr lang="en-US" sz="2200" dirty="0" smtClean="0">
                <a:latin typeface="Bookman Old Style" pitchFamily="18" charset="0"/>
              </a:rPr>
              <a:t> of </a:t>
            </a:r>
            <a:r>
              <a:rPr lang="en-US" sz="2200" dirty="0">
                <a:latin typeface="Bookman Old Style" pitchFamily="18" charset="0"/>
              </a:rPr>
              <a:t>their local cultures.</a:t>
            </a:r>
            <a:endParaRPr lang="en-US" sz="2200" dirty="0" smtClean="0">
              <a:latin typeface="Bookman Old Style" pitchFamily="18" charset="0"/>
            </a:endParaRPr>
          </a:p>
          <a:p>
            <a:pPr marL="0" indent="0" eaLnBrk="1" hangingPunct="1">
              <a:buFont typeface="Arial" charset="0"/>
              <a:buNone/>
              <a:defRPr/>
            </a:pPr>
            <a:endParaRPr lang="en-US" sz="2800" dirty="0" smtClean="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2993</Words>
  <Application>Microsoft Office PowerPoint</Application>
  <PresentationFormat>On-screen Show (4:3)</PresentationFormat>
  <Paragraphs>276</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Local Culture, Popular Culture, and Cultural Landscapes</vt:lpstr>
      <vt:lpstr>Field Note:  Preserving Culture</vt:lpstr>
      <vt:lpstr>Key Question</vt:lpstr>
      <vt:lpstr>PowerPoint Presentation</vt:lpstr>
      <vt:lpstr>PowerPoint Presentation</vt:lpstr>
      <vt:lpstr>PowerPoint Presentation</vt:lpstr>
      <vt:lpstr>PowerPoint Presentation</vt:lpstr>
      <vt:lpstr>Key Question</vt:lpstr>
      <vt:lpstr>PowerPoint Presentation</vt:lpstr>
      <vt:lpstr>PowerPoint Presentation</vt:lpstr>
      <vt:lpstr>Rural Local Cultures</vt:lpstr>
      <vt:lpstr>The Makah American Indians</vt:lpstr>
      <vt:lpstr>PowerPoint Presentation</vt:lpstr>
      <vt:lpstr>PowerPoint Presentation</vt:lpstr>
      <vt:lpstr>Urban Local Cultures</vt:lpstr>
      <vt:lpstr>Local Cultures and Cultural Appropriation</vt:lpstr>
      <vt:lpstr>PowerPoint Presentation</vt:lpstr>
      <vt:lpstr>Authenticity of Places</vt:lpstr>
      <vt:lpstr>Field Note</vt:lpstr>
      <vt:lpstr>PowerPoint Presentation</vt:lpstr>
      <vt:lpstr>Key Question</vt:lpstr>
      <vt:lpstr>PowerPoint Presentation</vt:lpstr>
      <vt:lpstr>PowerPoint Presentation</vt:lpstr>
      <vt:lpstr>Hearths of Popular Culture</vt:lpstr>
      <vt:lpstr>Hearths of Popular Culture</vt:lpstr>
      <vt:lpstr>PowerPoint Presentation</vt:lpstr>
      <vt:lpstr>Stemming the Tide of Popular Culture—Losing the Local? </vt:lpstr>
      <vt:lpstr>PowerPoint Presentation</vt:lpstr>
      <vt:lpstr>PowerPoint Presentation</vt:lpstr>
      <vt:lpstr>PowerPoint Presentation</vt:lpstr>
      <vt:lpstr>Key Question</vt:lpstr>
      <vt:lpstr>PowerPoint Presentation</vt:lpstr>
      <vt:lpstr>PowerPoint Presentation</vt:lpstr>
      <vt:lpstr>How Can Local and Popular Cultures Be Seen in the Cultural Landscape?  </vt:lpstr>
      <vt:lpstr>PowerPoint Presentation</vt:lpstr>
      <vt:lpstr>PowerPoint Presentation</vt:lpstr>
      <vt:lpstr>PowerPoint Presentation</vt:lpstr>
      <vt:lpstr>PowerPoint Presentation</vt:lpstr>
      <vt:lpstr>Guest Field Note: Paragonah, Utah</vt:lpstr>
      <vt:lpstr>PowerPoint Presentation</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Cumings</cp:lastModifiedBy>
  <cp:revision>201</cp:revision>
  <dcterms:created xsi:type="dcterms:W3CDTF">2012-01-31T20:23:10Z</dcterms:created>
  <dcterms:modified xsi:type="dcterms:W3CDTF">2014-11-03T19:22:04Z</dcterms:modified>
</cp:coreProperties>
</file>