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257" r:id="rId2"/>
    <p:sldId id="258" r:id="rId3"/>
    <p:sldId id="260" r:id="rId4"/>
    <p:sldId id="263" r:id="rId5"/>
    <p:sldId id="288" r:id="rId6"/>
    <p:sldId id="264" r:id="rId7"/>
    <p:sldId id="289" r:id="rId8"/>
    <p:sldId id="275" r:id="rId9"/>
    <p:sldId id="340" r:id="rId10"/>
    <p:sldId id="277" r:id="rId11"/>
    <p:sldId id="278" r:id="rId12"/>
    <p:sldId id="355" r:id="rId13"/>
    <p:sldId id="356" r:id="rId14"/>
    <p:sldId id="282" r:id="rId15"/>
    <p:sldId id="284" r:id="rId16"/>
    <p:sldId id="286" r:id="rId17"/>
    <p:sldId id="357" r:id="rId18"/>
    <p:sldId id="287" r:id="rId19"/>
    <p:sldId id="358" r:id="rId20"/>
    <p:sldId id="350" r:id="rId21"/>
    <p:sldId id="292" r:id="rId22"/>
    <p:sldId id="341" r:id="rId23"/>
    <p:sldId id="359" r:id="rId24"/>
    <p:sldId id="294" r:id="rId25"/>
    <p:sldId id="293" r:id="rId26"/>
    <p:sldId id="295" r:id="rId27"/>
    <p:sldId id="298" r:id="rId28"/>
    <p:sldId id="360" r:id="rId29"/>
    <p:sldId id="361" r:id="rId30"/>
    <p:sldId id="299" r:id="rId31"/>
    <p:sldId id="300" r:id="rId32"/>
    <p:sldId id="301" r:id="rId33"/>
    <p:sldId id="302" r:id="rId34"/>
    <p:sldId id="352" r:id="rId35"/>
    <p:sldId id="353" r:id="rId36"/>
    <p:sldId id="362" r:id="rId37"/>
    <p:sldId id="354" r:id="rId38"/>
    <p:sldId id="30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s" lastIdx="3" clrIdx="0"/>
  <p:cmAuthor id="1" name="William/Cheryl Ferguson" initials="CF"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autoAdjust="0"/>
  </p:normalViewPr>
  <p:slideViewPr>
    <p:cSldViewPr>
      <p:cViewPr>
        <p:scale>
          <a:sx n="80" d="100"/>
          <a:sy n="80" d="100"/>
        </p:scale>
        <p:origin x="-166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4D5C6-AB17-7B4C-A0E9-0ED286AAA58C}" type="datetimeFigureOut">
              <a:rPr lang="en-US" smtClean="0"/>
              <a:pPr/>
              <a:t>11/13/2014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10E5C-1EED-F047-8B5C-5AB08E4B88D0}" type="slidenum">
              <a:rPr lang="en-US" smtClean="0"/>
              <a:pPr/>
              <a:t>‹#›</a:t>
            </a:fld>
            <a:endParaRPr lang="en-US" dirty="0"/>
          </a:p>
        </p:txBody>
      </p:sp>
    </p:spTree>
    <p:extLst>
      <p:ext uri="{BB962C8B-B14F-4D97-AF65-F5344CB8AC3E}">
        <p14:creationId xmlns:p14="http://schemas.microsoft.com/office/powerpoint/2010/main" val="3178477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90DB83-7635-4E63-9B4B-7057B5DBA547}" type="slidenum">
              <a:rPr lang="en-US"/>
              <a:pPr>
                <a:defRPr/>
              </a:pPr>
              <a:t>‹#›</a:t>
            </a:fld>
            <a:endParaRPr lang="en-US" dirty="0"/>
          </a:p>
        </p:txBody>
      </p:sp>
    </p:spTree>
    <p:extLst>
      <p:ext uri="{BB962C8B-B14F-4D97-AF65-F5344CB8AC3E}">
        <p14:creationId xmlns:p14="http://schemas.microsoft.com/office/powerpoint/2010/main" val="247345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776D4C7-C205-427C-BFFF-16357C4EE777}"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dirty="0" smtClean="0"/>
              <a:t>Concept Caching: Woman Headload and Baby--Malawi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9751021-C2AF-45A4-862E-2D0A96CBB401}" type="slidenum">
              <a:rPr lang="en-US" smtClean="0"/>
              <a:pPr/>
              <a:t>10</a:t>
            </a:fld>
            <a:endParaRPr 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B54814A-5EFA-43C2-BBAD-AB31DD213AA2}" type="slidenum">
              <a:rPr lang="en-US" smtClean="0"/>
              <a:pPr/>
              <a:t>11</a:t>
            </a:fld>
            <a:endParaRPr 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F84ACDD4-EDCD-454A-9654-E84456B5FC60}" type="slidenum">
              <a:rPr lang="en-US" smtClean="0"/>
              <a:pPr/>
              <a:t>14</a:t>
            </a:fld>
            <a:endParaRPr 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F9B6AC6C-26AF-4F55-A372-65BC8EFF6981}" type="slidenum">
              <a:rPr lang="en-US" smtClean="0"/>
              <a:pPr/>
              <a:t>15</a:t>
            </a:fld>
            <a:endParaRPr 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2DA9A56D-378A-47CA-AFCA-E4CBF1A5A5C1}" type="slidenum">
              <a:rPr lang="en-US" smtClean="0"/>
              <a:pPr/>
              <a:t>16</a:t>
            </a:fld>
            <a:endParaRPr 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820456E-848A-4E1D-B08F-896D7CD1EAB9}" type="slidenum">
              <a:rPr lang="en-US" smtClean="0"/>
              <a:pPr/>
              <a:t>18</a:t>
            </a:fld>
            <a:endParaRPr 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698B3D5E-A248-48E7-8057-629CA4FEEC54}" type="slidenum">
              <a:rPr lang="en-US" smtClean="0"/>
              <a:pPr/>
              <a:t>22</a:t>
            </a:fld>
            <a:endParaRPr 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515EC7A-14FD-4DCC-8ECB-6BFE16A348A1}"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5.1</a:t>
            </a:r>
          </a:p>
          <a:p>
            <a:r>
              <a:rPr lang="en-US" b="1" dirty="0" smtClean="0"/>
              <a:t>Bedugul, Indonesia. </a:t>
            </a:r>
            <a:r>
              <a:rPr lang="en-US" dirty="0" smtClean="0"/>
              <a:t>This woman working at a brick-making</a:t>
            </a:r>
          </a:p>
          <a:p>
            <a:r>
              <a:rPr lang="en-US" dirty="0" smtClean="0"/>
              <a:t>facility in the village of Bedugul on the Indonesian island of Bali</a:t>
            </a:r>
          </a:p>
          <a:p>
            <a:r>
              <a:rPr lang="en-US" dirty="0" smtClean="0"/>
              <a:t>makes about 45 cents (U.S.) per hour and works 10 hours a day,</a:t>
            </a:r>
          </a:p>
          <a:p>
            <a:r>
              <a:rPr lang="en-US" dirty="0" smtClean="0"/>
              <a:t>6 days a week. © H. J. de Blij.</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dirty="0" smtClean="0"/>
              <a:t>Credit: Sarah J. Halvorson, University of Montana</a:t>
            </a:r>
          </a:p>
        </p:txBody>
      </p:sp>
      <p:sp>
        <p:nvSpPr>
          <p:cNvPr id="61443" name="Slide Number Placeholder 3"/>
          <p:cNvSpPr>
            <a:spLocks noGrp="1"/>
          </p:cNvSpPr>
          <p:nvPr>
            <p:ph type="sldNum" sz="quarter" idx="5"/>
          </p:nvPr>
        </p:nvSpPr>
        <p:spPr>
          <a:noFill/>
        </p:spPr>
        <p:txBody>
          <a:bodyPr/>
          <a:lstStyle/>
          <a:p>
            <a:fld id="{8910EB4C-B6D2-4959-A133-CAF8E6E65EDA}" type="slidenum">
              <a:rPr lang="en-US" smtClean="0"/>
              <a:pPr/>
              <a:t>25</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24827E56-583B-4A28-B354-D3ABABF230CD}" type="slidenum">
              <a:rPr lang="en-US" smtClean="0"/>
              <a:pPr/>
              <a:t>32</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7E2E1777-695C-4A9F-8375-3791247B94ED}" type="slidenum">
              <a:rPr lang="en-US" smtClean="0"/>
              <a:pPr/>
              <a:t>33</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8EB4D15-88F6-4C25-B0A4-8D74CCDFC50A}" type="slidenum">
              <a:rPr lang="en-US" smtClean="0"/>
              <a:pPr/>
              <a:t>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dirty="0" smtClean="0"/>
          </a:p>
        </p:txBody>
      </p:sp>
      <p:sp>
        <p:nvSpPr>
          <p:cNvPr id="74755" name="Slide Number Placeholder 3"/>
          <p:cNvSpPr>
            <a:spLocks noGrp="1"/>
          </p:cNvSpPr>
          <p:nvPr>
            <p:ph type="sldNum" sz="quarter" idx="5"/>
          </p:nvPr>
        </p:nvSpPr>
        <p:spPr>
          <a:noFill/>
        </p:spPr>
        <p:txBody>
          <a:bodyPr/>
          <a:lstStyle/>
          <a:p>
            <a:fld id="{FEDD77A6-5C63-4957-B953-CFB1794035F2}" type="slidenum">
              <a:rPr lang="en-US" smtClean="0"/>
              <a:pPr/>
              <a:t>38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CC43D85-6759-4635-99B8-1976F6DA0E22}"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b="1" dirty="0" smtClean="0"/>
              <a:t>Figure 5.2</a:t>
            </a:r>
          </a:p>
          <a:p>
            <a:r>
              <a:rPr lang="en-US" b="1" dirty="0" smtClean="0"/>
              <a:t>United States. </a:t>
            </a:r>
            <a:r>
              <a:rPr lang="en-US" dirty="0" smtClean="0"/>
              <a:t>Although biologically there is only one human</a:t>
            </a:r>
          </a:p>
          <a:p>
            <a:r>
              <a:rPr lang="en-US" dirty="0" smtClean="0"/>
              <a:t>race, we are constantly asked to choose race “boxes” for ourselves.</a:t>
            </a:r>
          </a:p>
          <a:p>
            <a:r>
              <a:rPr lang="en-US" dirty="0" smtClean="0"/>
              <a:t>This page of the 2010 United States Census asks the</a:t>
            </a:r>
          </a:p>
          <a:p>
            <a:r>
              <a:rPr lang="en-US" dirty="0" smtClean="0"/>
              <a:t>individual, “What is your race?” and directs the individual to</a:t>
            </a:r>
          </a:p>
          <a:p>
            <a:r>
              <a:rPr lang="en-US" dirty="0" smtClean="0"/>
              <a:t>“Mark one or more races to indicate what you consider yourself to be.” © U.S. Census Bureau</a:t>
            </a:r>
          </a:p>
        </p:txBody>
      </p:sp>
      <p:sp>
        <p:nvSpPr>
          <p:cNvPr id="24579" name="Slide Number Placeholder 3"/>
          <p:cNvSpPr>
            <a:spLocks noGrp="1"/>
          </p:cNvSpPr>
          <p:nvPr>
            <p:ph type="sldNum" sz="quarter" idx="5"/>
          </p:nvPr>
        </p:nvSpPr>
        <p:spPr>
          <a:noFill/>
        </p:spPr>
        <p:txBody>
          <a:bodyPr/>
          <a:lstStyle/>
          <a:p>
            <a:fld id="{57C21436-F4B0-4890-9EBE-E1D6D1D23BB3}"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A5D18AE-5635-4634-8C7B-AD906D9BDBD5}"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dirty="0" smtClean="0"/>
              <a:t>Figure 5.3</a:t>
            </a:r>
          </a:p>
          <a:p>
            <a:r>
              <a:rPr lang="es-ES" b="1" dirty="0" smtClean="0"/>
              <a:t>Darwin, Australia. </a:t>
            </a:r>
            <a:r>
              <a:rPr lang="es-ES" dirty="0" smtClean="0"/>
              <a:t>© H. J. de Blij</a:t>
            </a:r>
            <a:endParaRPr lang="en-US" dirty="0" smtClean="0"/>
          </a:p>
        </p:txBody>
      </p:sp>
      <p:sp>
        <p:nvSpPr>
          <p:cNvPr id="28675" name="Slide Number Placeholder 3"/>
          <p:cNvSpPr>
            <a:spLocks noGrp="1"/>
          </p:cNvSpPr>
          <p:nvPr>
            <p:ph type="sldNum" sz="quarter" idx="5"/>
          </p:nvPr>
        </p:nvSpPr>
        <p:spPr>
          <a:noFill/>
        </p:spPr>
        <p:txBody>
          <a:bodyPr/>
          <a:lstStyle/>
          <a:p>
            <a:fld id="{184BE9B7-892E-4B25-98B4-69F2F0D251FF}"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044A5BCD-1667-4D62-8F16-C64258F01CD3}"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567224-FEC0-444A-9816-222926F9D2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5692FA-7ADF-4C2B-A406-48C4EDF6D7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43F9C9-BE56-4833-8C85-50948BF7493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993314-C5E4-458D-886C-ED3A9367B6A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D9F8DC-6C93-485B-9174-D84FDE59370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D79336-3394-412C-A825-A754852F8FC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8FA508-829E-4E1C-B278-A5444B15FE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4D7C6D-B58A-4C6C-8A58-90376844FFC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4E9ADD1-D4F5-491C-BDD1-74B9FDE83A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FA3BE2-7DA6-4352-8603-C6B6E9D753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BDB8F01-EF21-4B6A-A5E6-DE7F71F042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171700" y="6492875"/>
            <a:ext cx="4800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94FC0DA-89F2-49F5-936D-0F1BFF9B65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ceptcaching.com/view_a_cache.php?cid=18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eaLnBrk="1" hangingPunct="1"/>
            <a:r>
              <a:rPr lang="en-US" sz="3400" dirty="0" smtClean="0">
                <a:latin typeface="Bookman Old Style" pitchFamily="18" charset="0"/>
              </a:rPr>
              <a:t>Chapter 5: </a:t>
            </a:r>
            <a:br>
              <a:rPr lang="en-US" sz="3400" dirty="0" smtClean="0">
                <a:latin typeface="Bookman Old Style" pitchFamily="18" charset="0"/>
              </a:rPr>
            </a:br>
            <a:r>
              <a:rPr lang="en-US" sz="3400" dirty="0" smtClean="0">
                <a:latin typeface="Bookman Old Style" pitchFamily="18" charset="0"/>
              </a:rPr>
              <a:t>Identity: Race, Ethnicity, Gender, and Sexuality</a:t>
            </a:r>
          </a:p>
        </p:txBody>
      </p:sp>
      <p:sp>
        <p:nvSpPr>
          <p:cNvPr id="4" name="TextBox 3"/>
          <p:cNvSpPr txBox="1"/>
          <p:nvPr/>
        </p:nvSpPr>
        <p:spPr>
          <a:xfrm>
            <a:off x="2286000" y="1600200"/>
            <a:ext cx="3581400" cy="523220"/>
          </a:xfrm>
          <a:prstGeom prst="rect">
            <a:avLst/>
          </a:prstGeom>
          <a:noFill/>
        </p:spPr>
        <p:txBody>
          <a:bodyPr wrap="square">
            <a:spAutoFit/>
          </a:bodyPr>
          <a:lstStyle/>
          <a:p>
            <a:pPr>
              <a:defRPr/>
            </a:pPr>
            <a:r>
              <a:rPr lang="en-US" sz="1600" b="1" i="1" dirty="0">
                <a:solidFill>
                  <a:schemeClr val="bg1"/>
                </a:solidFill>
                <a:latin typeface="Bookman Old Style" pitchFamily="18" charset="0"/>
              </a:rPr>
              <a:t>Concept Caching: </a:t>
            </a:r>
            <a:r>
              <a:rPr lang="en-US" sz="1600" dirty="0">
                <a:solidFill>
                  <a:schemeClr val="bg1"/>
                </a:solidFill>
                <a:latin typeface="Bookman Old Style" pitchFamily="18" charset="0"/>
              </a:rPr>
              <a:t/>
            </a:r>
            <a:br>
              <a:rPr lang="en-US" sz="1600" dirty="0">
                <a:solidFill>
                  <a:schemeClr val="bg1"/>
                </a:solidFill>
                <a:latin typeface="Bookman Old Style" pitchFamily="18" charset="0"/>
              </a:rPr>
            </a:br>
            <a:r>
              <a:rPr lang="en-US" sz="1200" b="1" dirty="0" smtClean="0">
                <a:solidFill>
                  <a:schemeClr val="bg1"/>
                </a:solidFill>
              </a:rPr>
              <a:t> Woman Headload and Baby-Malawi</a:t>
            </a:r>
            <a:endParaRPr lang="en-US" sz="1200" b="1" dirty="0">
              <a:solidFill>
                <a:schemeClr val="bg1"/>
              </a:solidFill>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dirty="0" smtClean="0"/>
              <a:t>Copyright © 2012 John Wiley &amp; Sons, Inc. All rights reserved. </a:t>
            </a:r>
            <a:endParaRPr lang="en-US" dirty="0"/>
          </a:p>
        </p:txBody>
      </p:sp>
      <p:grpSp>
        <p:nvGrpSpPr>
          <p:cNvPr id="8" name="Group 7"/>
          <p:cNvGrpSpPr/>
          <p:nvPr/>
        </p:nvGrpSpPr>
        <p:grpSpPr>
          <a:xfrm>
            <a:off x="2209800" y="1639888"/>
            <a:ext cx="4038600" cy="4778533"/>
            <a:chOff x="2209800" y="1639888"/>
            <a:chExt cx="4038600" cy="4778533"/>
          </a:xfrm>
        </p:grpSpPr>
        <p:pic>
          <p:nvPicPr>
            <p:cNvPr id="15362" name="Picture 5"/>
            <p:cNvPicPr>
              <a:picLocks noChangeAspect="1" noChangeArrowheads="1"/>
            </p:cNvPicPr>
            <p:nvPr/>
          </p:nvPicPr>
          <p:blipFill>
            <a:blip r:embed="rId3" cstate="print"/>
            <a:srcRect/>
            <a:stretch>
              <a:fillRect/>
            </a:stretch>
          </p:blipFill>
          <p:spPr bwMode="auto">
            <a:xfrm>
              <a:off x="2209800" y="1639888"/>
              <a:ext cx="4038600" cy="4533770"/>
            </a:xfrm>
            <a:prstGeom prst="rect">
              <a:avLst/>
            </a:prstGeom>
            <a:noFill/>
            <a:ln w="9525">
              <a:noFill/>
              <a:miter lim="800000"/>
              <a:headEnd/>
              <a:tailEnd/>
            </a:ln>
          </p:spPr>
        </p:pic>
        <p:sp>
          <p:nvSpPr>
            <p:cNvPr id="7" name="TextBox 6"/>
            <p:cNvSpPr txBox="1"/>
            <p:nvPr/>
          </p:nvSpPr>
          <p:spPr>
            <a:xfrm>
              <a:off x="2362200" y="6172200"/>
              <a:ext cx="3886200" cy="246221"/>
            </a:xfrm>
            <a:prstGeom prst="rect">
              <a:avLst/>
            </a:prstGeom>
            <a:noFill/>
          </p:spPr>
          <p:txBody>
            <a:bodyPr wrap="square" rtlCol="0">
              <a:spAutoFit/>
            </a:bodyPr>
            <a:lstStyle/>
            <a:p>
              <a:pPr algn="r"/>
              <a:r>
                <a:rPr lang="en-US" sz="1000" dirty="0" smtClean="0"/>
                <a:t>© Barbara Weightman</a:t>
              </a:r>
              <a:endParaRPr lang="en-US" sz="1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2438400"/>
            <a:ext cx="8229600" cy="3733800"/>
          </a:xfrm>
        </p:spPr>
        <p:txBody>
          <a:bodyPr/>
          <a:lstStyle/>
          <a:p>
            <a:pPr eaLnBrk="1" hangingPunct="1">
              <a:defRPr/>
            </a:pPr>
            <a:r>
              <a:rPr lang="en-US" sz="2800" dirty="0" smtClean="0">
                <a:latin typeface="Bookman Old Style" pitchFamily="18" charset="0"/>
              </a:rPr>
              <a:t>Geographers Douglas Massey and Nancy Denton: </a:t>
            </a:r>
            <a:r>
              <a:rPr lang="en-US" sz="2800" b="1" dirty="0" smtClean="0">
                <a:latin typeface="Bookman Old Style" pitchFamily="18" charset="0"/>
              </a:rPr>
              <a:t>residential segregation </a:t>
            </a:r>
            <a:r>
              <a:rPr lang="en-US" sz="2800" dirty="0" smtClean="0">
                <a:latin typeface="Bookman Old Style" pitchFamily="18" charset="0"/>
              </a:rPr>
              <a:t>is the “degree </a:t>
            </a:r>
            <a:r>
              <a:rPr lang="en-US" sz="2800" dirty="0">
                <a:latin typeface="Bookman Old Style" pitchFamily="18" charset="0"/>
              </a:rPr>
              <a:t>to </a:t>
            </a:r>
            <a:r>
              <a:rPr lang="en-US" sz="2800" dirty="0" smtClean="0">
                <a:latin typeface="Bookman Old Style" pitchFamily="18" charset="0"/>
              </a:rPr>
              <a:t>which two </a:t>
            </a:r>
            <a:r>
              <a:rPr lang="en-US" sz="2800" dirty="0">
                <a:latin typeface="Bookman Old Style" pitchFamily="18" charset="0"/>
              </a:rPr>
              <a:t>or more groups live separately from one another, </a:t>
            </a:r>
            <a:r>
              <a:rPr lang="en-US" sz="2800" dirty="0" smtClean="0">
                <a:latin typeface="Bookman Old Style" pitchFamily="18" charset="0"/>
              </a:rPr>
              <a:t>in different </a:t>
            </a:r>
            <a:r>
              <a:rPr lang="en-US" sz="2800" dirty="0">
                <a:latin typeface="Bookman Old Style" pitchFamily="18" charset="0"/>
              </a:rPr>
              <a:t>parts of the urban environment</a:t>
            </a:r>
            <a:r>
              <a:rPr lang="en-US" sz="2800" dirty="0" smtClean="0">
                <a:latin typeface="Bookman Old Style" pitchFamily="18" charset="0"/>
              </a:rPr>
              <a:t>.”</a:t>
            </a:r>
          </a:p>
          <a:p>
            <a:pPr eaLnBrk="1" hangingPunct="1">
              <a:defRPr/>
            </a:pPr>
            <a:r>
              <a:rPr lang="en-US" sz="2800" dirty="0" smtClean="0">
                <a:latin typeface="Bookman Old Style" pitchFamily="18" charset="0"/>
              </a:rPr>
              <a:t>Five measures of segregation: evenness, exposure, concentrated, centralized, clustered.</a:t>
            </a: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4818" name="TextBox 2"/>
          <p:cNvSpPr txBox="1">
            <a:spLocks noChangeArrowheads="1"/>
          </p:cNvSpPr>
          <p:nvPr/>
        </p:nvSpPr>
        <p:spPr bwMode="auto">
          <a:xfrm>
            <a:off x="457200" y="1828800"/>
            <a:ext cx="7010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Residential Segregation</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TextBox 4"/>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6"/>
          <p:cNvSpPr txBox="1">
            <a:spLocks noChangeArrowheads="1"/>
          </p:cNvSpPr>
          <p:nvPr/>
        </p:nvSpPr>
        <p:spPr bwMode="auto">
          <a:xfrm>
            <a:off x="381000" y="381000"/>
            <a:ext cx="8458200" cy="523875"/>
          </a:xfrm>
          <a:prstGeom prst="rect">
            <a:avLst/>
          </a:prstGeom>
          <a:noFill/>
          <a:ln w="9525">
            <a:noFill/>
            <a:miter lim="800000"/>
            <a:headEnd/>
            <a:tailEnd/>
          </a:ln>
        </p:spPr>
        <p:txBody>
          <a:bodyPr>
            <a:spAutoFit/>
          </a:bodyPr>
          <a:lstStyle/>
          <a:p>
            <a:pPr algn="ctr"/>
            <a:r>
              <a:rPr lang="en-US" sz="2800" b="1" dirty="0">
                <a:solidFill>
                  <a:srgbClr val="FF0000"/>
                </a:solidFill>
                <a:latin typeface="Bookman Old Style" pitchFamily="18" charset="0"/>
              </a:rPr>
              <a:t>INSERT FIGURE 5.5</a:t>
            </a:r>
          </a:p>
        </p:txBody>
      </p:sp>
      <p:pic>
        <p:nvPicPr>
          <p:cNvPr id="5122" name="Picture 2" descr="C:\Users\srigby\AppData\Local\Temp\88\wzb4a1\ch05\fou10e_fig_05_05.jpg"/>
          <p:cNvPicPr>
            <a:picLocks noChangeAspect="1" noChangeArrowheads="1"/>
          </p:cNvPicPr>
          <p:nvPr/>
        </p:nvPicPr>
        <p:blipFill>
          <a:blip r:embed="rId3" cstate="print"/>
          <a:srcRect/>
          <a:stretch>
            <a:fillRect/>
          </a:stretch>
        </p:blipFill>
        <p:spPr bwMode="auto">
          <a:xfrm>
            <a:off x="2124456" y="76200"/>
            <a:ext cx="4895088" cy="6461760"/>
          </a:xfrm>
          <a:prstGeom prst="rect">
            <a:avLst/>
          </a:prstGeom>
          <a:noFill/>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Rectangle 3"/>
          <p:cNvSpPr>
            <a:spLocks noGrp="1" noChangeArrowheads="1"/>
          </p:cNvSpPr>
          <p:nvPr>
            <p:ph idx="1"/>
          </p:nvPr>
        </p:nvSpPr>
        <p:spPr>
          <a:xfrm>
            <a:off x="457200" y="2438400"/>
            <a:ext cx="8229600" cy="3733800"/>
          </a:xfrm>
        </p:spPr>
        <p:txBody>
          <a:bodyPr/>
          <a:lstStyle/>
          <a:p>
            <a:pPr eaLnBrk="1" hangingPunct="1">
              <a:defRPr/>
            </a:pPr>
            <a:r>
              <a:rPr lang="en-US" sz="2800" dirty="0" smtClean="0">
                <a:latin typeface="Bookman Old Style" pitchFamily="18" charset="0"/>
              </a:rPr>
              <a:t>Different identities at different scales:</a:t>
            </a:r>
          </a:p>
          <a:p>
            <a:pPr lvl="1" eaLnBrk="1" hangingPunct="1">
              <a:buFont typeface="Arial"/>
              <a:buChar char="•"/>
              <a:defRPr/>
            </a:pPr>
            <a:r>
              <a:rPr lang="en-US" dirty="0" smtClean="0">
                <a:latin typeface="Bookman Old Style" pitchFamily="18" charset="0"/>
              </a:rPr>
              <a:t>Individual: </a:t>
            </a:r>
            <a:r>
              <a:rPr lang="en-US" dirty="0">
                <a:latin typeface="Bookman Old Style" pitchFamily="18" charset="0"/>
              </a:rPr>
              <a:t>brother, sister, student</a:t>
            </a:r>
          </a:p>
          <a:p>
            <a:pPr lvl="1" eaLnBrk="1" hangingPunct="1">
              <a:buFont typeface="Arial"/>
              <a:buChar char="•"/>
              <a:defRPr/>
            </a:pPr>
            <a:r>
              <a:rPr lang="en-US" dirty="0" smtClean="0">
                <a:latin typeface="Bookman Old Style" pitchFamily="18" charset="0"/>
              </a:rPr>
              <a:t>Local: </a:t>
            </a:r>
            <a:r>
              <a:rPr lang="en-US" dirty="0">
                <a:latin typeface="Bookman Old Style" pitchFamily="18" charset="0"/>
              </a:rPr>
              <a:t>residents of a neighborhood</a:t>
            </a:r>
          </a:p>
          <a:p>
            <a:pPr lvl="1" eaLnBrk="1" hangingPunct="1">
              <a:buFont typeface="Arial"/>
              <a:buChar char="•"/>
              <a:defRPr/>
            </a:pPr>
            <a:r>
              <a:rPr lang="en-US" dirty="0" smtClean="0">
                <a:latin typeface="Bookman Old Style" pitchFamily="18" charset="0"/>
              </a:rPr>
              <a:t>Regional: </a:t>
            </a:r>
            <a:r>
              <a:rPr lang="en-US" dirty="0">
                <a:latin typeface="Bookman Old Style" pitchFamily="18" charset="0"/>
              </a:rPr>
              <a:t>Southerners</a:t>
            </a:r>
          </a:p>
          <a:p>
            <a:pPr lvl="1" eaLnBrk="1" hangingPunct="1">
              <a:buFont typeface="Arial"/>
              <a:buChar char="•"/>
              <a:defRPr/>
            </a:pPr>
            <a:r>
              <a:rPr lang="en-US" dirty="0" smtClean="0">
                <a:latin typeface="Bookman Old Style" pitchFamily="18" charset="0"/>
              </a:rPr>
              <a:t>National: </a:t>
            </a:r>
            <a:r>
              <a:rPr lang="en-US" dirty="0">
                <a:latin typeface="Bookman Old Style" pitchFamily="18" charset="0"/>
              </a:rPr>
              <a:t>American</a:t>
            </a:r>
          </a:p>
          <a:p>
            <a:pPr lvl="1" eaLnBrk="1" hangingPunct="1">
              <a:buFont typeface="Arial"/>
              <a:buChar char="•"/>
              <a:defRPr/>
            </a:pPr>
            <a:r>
              <a:rPr lang="en-US" dirty="0" smtClean="0">
                <a:latin typeface="Bookman Old Style" pitchFamily="18" charset="0"/>
              </a:rPr>
              <a:t>Global: </a:t>
            </a:r>
            <a:r>
              <a:rPr lang="en-US" dirty="0">
                <a:latin typeface="Bookman Old Style" pitchFamily="18" charset="0"/>
              </a:rPr>
              <a:t>Western, </a:t>
            </a:r>
            <a:r>
              <a:rPr lang="en-US" dirty="0" smtClean="0">
                <a:latin typeface="Bookman Old Style" pitchFamily="18" charset="0"/>
              </a:rPr>
              <a:t>free</a:t>
            </a:r>
          </a:p>
          <a:p>
            <a:pPr eaLnBrk="1" hangingPunct="1">
              <a:buFont typeface="Arial"/>
              <a:buChar char="•"/>
              <a:defRPr/>
            </a:pPr>
            <a:r>
              <a:rPr lang="en-US" sz="2800" dirty="0" smtClean="0">
                <a:latin typeface="Bookman Old Style" pitchFamily="18" charset="0"/>
              </a:rPr>
              <a:t>Appropriate </a:t>
            </a:r>
            <a:r>
              <a:rPr lang="en-US" sz="2800" dirty="0">
                <a:latin typeface="Bookman Old Style" pitchFamily="18" charset="0"/>
              </a:rPr>
              <a:t>identity is revealed at the appropriate </a:t>
            </a:r>
            <a:r>
              <a:rPr lang="en-US" sz="2800" dirty="0" smtClean="0">
                <a:latin typeface="Bookman Old Style" pitchFamily="18" charset="0"/>
              </a:rPr>
              <a:t>scale.</a:t>
            </a:r>
            <a:endParaRPr lang="en-US" sz="2800" dirty="0">
              <a:latin typeface="Bookman Old Style" pitchFamily="18" charset="0"/>
            </a:endParaRPr>
          </a:p>
          <a:p>
            <a:pPr eaLnBrk="1" hangingPunct="1">
              <a:buFont typeface="Arial"/>
              <a:buChar char="•"/>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6" name="TextBox 2"/>
          <p:cNvSpPr txBox="1">
            <a:spLocks noChangeArrowheads="1"/>
          </p:cNvSpPr>
          <p:nvPr/>
        </p:nvSpPr>
        <p:spPr bwMode="auto">
          <a:xfrm>
            <a:off x="457200" y="1828800"/>
            <a:ext cx="70104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Identities across Scales</a:t>
            </a:r>
            <a:endParaRPr lang="en-US" sz="3200" b="1" dirty="0">
              <a:latin typeface="Bookman Old Style" pitchFamily="18" charset="0"/>
            </a:endParaRPr>
          </a:p>
        </p:txBody>
      </p:sp>
      <p:sp>
        <p:nvSpPr>
          <p:cNvPr id="7" name="TextBox 6"/>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extLst>
      <p:ext uri="{BB962C8B-B14F-4D97-AF65-F5344CB8AC3E}">
        <p14:creationId xmlns:p14="http://schemas.microsoft.com/office/powerpoint/2010/main" val="335198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Rectangle 3"/>
          <p:cNvSpPr>
            <a:spLocks noGrp="1" noChangeArrowheads="1"/>
          </p:cNvSpPr>
          <p:nvPr>
            <p:ph idx="1"/>
          </p:nvPr>
        </p:nvSpPr>
        <p:spPr>
          <a:xfrm>
            <a:off x="457200" y="2362200"/>
            <a:ext cx="8229600" cy="3733800"/>
          </a:xfrm>
        </p:spPr>
        <p:txBody>
          <a:bodyPr/>
          <a:lstStyle/>
          <a:p>
            <a:pPr eaLnBrk="1" hangingPunct="1">
              <a:spcBef>
                <a:spcPts val="500"/>
              </a:spcBef>
            </a:pPr>
            <a:r>
              <a:rPr lang="en-US" sz="2800" dirty="0">
                <a:latin typeface="Bookman Old Style" pitchFamily="18" charset="0"/>
              </a:rPr>
              <a:t>New York has a greater number </a:t>
            </a:r>
            <a:r>
              <a:rPr lang="en-US" sz="2800" dirty="0" smtClean="0">
                <a:latin typeface="Bookman Old Style" pitchFamily="18" charset="0"/>
              </a:rPr>
              <a:t>and more </a:t>
            </a:r>
            <a:r>
              <a:rPr lang="en-US" sz="2800" dirty="0">
                <a:latin typeface="Bookman Old Style" pitchFamily="18" charset="0"/>
              </a:rPr>
              <a:t>diversity of immigrants than any other city in the United </a:t>
            </a:r>
            <a:r>
              <a:rPr lang="en-US" sz="2800" dirty="0" smtClean="0">
                <a:latin typeface="Bookman Old Style" pitchFamily="18" charset="0"/>
              </a:rPr>
              <a:t>States.</a:t>
            </a:r>
            <a:endParaRPr lang="en-US" sz="2800" dirty="0">
              <a:latin typeface="Bookman Old Style" pitchFamily="18" charset="0"/>
            </a:endParaRPr>
          </a:p>
          <a:p>
            <a:pPr eaLnBrk="1" hangingPunct="1">
              <a:spcBef>
                <a:spcPts val="500"/>
              </a:spcBef>
            </a:pPr>
            <a:r>
              <a:rPr lang="en-US" sz="2800" b="1" dirty="0">
                <a:latin typeface="Bookman Old Style" pitchFamily="18" charset="0"/>
              </a:rPr>
              <a:t>Succession</a:t>
            </a:r>
            <a:r>
              <a:rPr lang="en-US" sz="2800" dirty="0">
                <a:latin typeface="Bookman Old Style" pitchFamily="18" charset="0"/>
              </a:rPr>
              <a:t>: New immigrants to a city often move to low-income areas </a:t>
            </a:r>
            <a:r>
              <a:rPr lang="en-US" sz="2800" dirty="0" smtClean="0">
                <a:latin typeface="Bookman Old Style" pitchFamily="18" charset="0"/>
              </a:rPr>
              <a:t>being slowly </a:t>
            </a:r>
            <a:r>
              <a:rPr lang="en-US" sz="2800" dirty="0">
                <a:latin typeface="Bookman Old Style" pitchFamily="18" charset="0"/>
              </a:rPr>
              <a:t>abandoned by older immigrant </a:t>
            </a:r>
            <a:r>
              <a:rPr lang="en-US" sz="2800" dirty="0" smtClean="0">
                <a:latin typeface="Bookman Old Style" pitchFamily="18" charset="0"/>
              </a:rPr>
              <a:t>groups.</a:t>
            </a:r>
            <a:endParaRPr lang="en-US" sz="2800" dirty="0">
              <a:latin typeface="Bookman Old Style" pitchFamily="18" charset="0"/>
            </a:endParaRPr>
          </a:p>
          <a:p>
            <a:pPr eaLnBrk="1" hangingPunct="1">
              <a:spcBef>
                <a:spcPts val="500"/>
              </a:spcBef>
            </a:pPr>
            <a:r>
              <a:rPr lang="en-US" sz="2800" dirty="0">
                <a:latin typeface="Bookman Old Style" pitchFamily="18" charset="0"/>
              </a:rPr>
              <a:t>Many new immigrants focus </a:t>
            </a:r>
            <a:r>
              <a:rPr lang="en-US" sz="2800" dirty="0" smtClean="0">
                <a:latin typeface="Bookman Old Style" pitchFamily="18" charset="0"/>
              </a:rPr>
              <a:t>on </a:t>
            </a:r>
            <a:r>
              <a:rPr lang="en-US" sz="2800" dirty="0">
                <a:latin typeface="Bookman Old Style" pitchFamily="18" charset="0"/>
              </a:rPr>
              <a:t>the streetscapes, creating businesses to serve their community and reflect their </a:t>
            </a:r>
            <a:r>
              <a:rPr lang="en-US" sz="2800" dirty="0" smtClean="0">
                <a:latin typeface="Bookman Old Style" pitchFamily="18" charset="0"/>
              </a:rPr>
              <a:t>culture.</a:t>
            </a:r>
            <a:endParaRPr lang="en-US" sz="2800" dirty="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6" name="TextBox 2"/>
          <p:cNvSpPr txBox="1">
            <a:spLocks noChangeArrowheads="1"/>
          </p:cNvSpPr>
          <p:nvPr/>
        </p:nvSpPr>
        <p:spPr bwMode="auto">
          <a:xfrm>
            <a:off x="457200" y="1752600"/>
            <a:ext cx="70104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The Scale of New York</a:t>
            </a:r>
            <a:endParaRPr lang="en-US" sz="3200" b="1" dirty="0">
              <a:latin typeface="Bookman Old Style" pitchFamily="18" charset="0"/>
            </a:endParaRPr>
          </a:p>
        </p:txBody>
      </p:sp>
      <p:sp>
        <p:nvSpPr>
          <p:cNvPr id="7" name="TextBox 6"/>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extLst>
      <p:ext uri="{BB962C8B-B14F-4D97-AF65-F5344CB8AC3E}">
        <p14:creationId xmlns:p14="http://schemas.microsoft.com/office/powerpoint/2010/main" val="184505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3" cstate="print"/>
          <a:srcRect/>
          <a:stretch>
            <a:fillRect/>
          </a:stretch>
        </p:blipFill>
        <p:spPr bwMode="auto">
          <a:xfrm>
            <a:off x="2286000" y="381000"/>
            <a:ext cx="4572000" cy="1447800"/>
          </a:xfrm>
          <a:prstGeom prst="rect">
            <a:avLst/>
          </a:prstGeom>
          <a:noFill/>
          <a:ln w="9525">
            <a:noFill/>
            <a:miter lim="800000"/>
            <a:headEnd/>
            <a:tailEnd/>
          </a:ln>
        </p:spPr>
      </p:pic>
      <p:sp>
        <p:nvSpPr>
          <p:cNvPr id="43010" name="Rectangle 6"/>
          <p:cNvSpPr>
            <a:spLocks noChangeArrowheads="1"/>
          </p:cNvSpPr>
          <p:nvPr/>
        </p:nvSpPr>
        <p:spPr bwMode="auto">
          <a:xfrm>
            <a:off x="685800" y="2274888"/>
            <a:ext cx="7620000" cy="2678112"/>
          </a:xfrm>
          <a:prstGeom prst="rect">
            <a:avLst/>
          </a:prstGeom>
          <a:noFill/>
          <a:ln w="9525">
            <a:noFill/>
            <a:miter lim="800000"/>
            <a:headEnd/>
            <a:tailEnd/>
          </a:ln>
        </p:spPr>
        <p:txBody>
          <a:bodyPr>
            <a:spAutoFit/>
          </a:bodyPr>
          <a:lstStyle/>
          <a:p>
            <a:r>
              <a:rPr lang="en-US" sz="2800" dirty="0">
                <a:latin typeface="Bookman Old Style" pitchFamily="18" charset="0"/>
              </a:rPr>
              <a:t>Recall the last time you were asked to check a box for your race. Does that box factor into how you make sense of yourself</a:t>
            </a:r>
          </a:p>
          <a:p>
            <a:r>
              <a:rPr lang="en-US" sz="2800" dirty="0">
                <a:latin typeface="Bookman Old Style" pitchFamily="18" charset="0"/>
              </a:rPr>
              <a:t>individually, locally, regionally, nationally, and globally? What impact might it have on how other people view you?</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1143000" y="225425"/>
            <a:ext cx="6858000" cy="768350"/>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5058" name="TextBox 2"/>
          <p:cNvSpPr txBox="1">
            <a:spLocks noChangeArrowheads="1"/>
          </p:cNvSpPr>
          <p:nvPr/>
        </p:nvSpPr>
        <p:spPr bwMode="auto">
          <a:xfrm>
            <a:off x="266700" y="2160588"/>
            <a:ext cx="8610600" cy="1938992"/>
          </a:xfrm>
          <a:prstGeom prst="rect">
            <a:avLst/>
          </a:prstGeom>
          <a:noFill/>
          <a:ln w="9525">
            <a:noFill/>
            <a:miter lim="800000"/>
            <a:headEnd/>
            <a:tailEnd/>
          </a:ln>
        </p:spPr>
        <p:txBody>
          <a:bodyPr>
            <a:spAutoFit/>
          </a:bodyPr>
          <a:lstStyle/>
          <a:p>
            <a:pPr algn="ctr"/>
            <a:r>
              <a:rPr lang="en-US" sz="4000" dirty="0">
                <a:latin typeface="Bookman Old Style" pitchFamily="18" charset="0"/>
              </a:rPr>
              <a:t>How do </a:t>
            </a:r>
            <a:r>
              <a:rPr lang="en-US" sz="4000" dirty="0" smtClean="0">
                <a:latin typeface="Bookman Old Style" pitchFamily="18" charset="0"/>
              </a:rPr>
              <a:t>places affect identity, and how can we see identities in places?</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9"/>
          <p:cNvSpPr txBox="1">
            <a:spLocks noChangeArrowheads="1"/>
          </p:cNvSpPr>
          <p:nvPr/>
        </p:nvSpPr>
        <p:spPr bwMode="auto">
          <a:xfrm>
            <a:off x="4495800" y="3048000"/>
            <a:ext cx="3810000" cy="2862323"/>
          </a:xfrm>
          <a:prstGeom prst="rect">
            <a:avLst/>
          </a:prstGeom>
          <a:noFill/>
          <a:ln w="9525">
            <a:noFill/>
            <a:miter lim="800000"/>
            <a:headEnd/>
            <a:tailEnd/>
          </a:ln>
        </p:spPr>
        <p:txBody>
          <a:bodyPr>
            <a:spAutoFit/>
          </a:bodyPr>
          <a:lstStyle/>
          <a:p>
            <a:r>
              <a:rPr lang="en-US" b="1" dirty="0"/>
              <a:t>Figure 5.8</a:t>
            </a:r>
          </a:p>
          <a:p>
            <a:r>
              <a:rPr lang="en-US" b="1" dirty="0"/>
              <a:t>New Glarus, Wisconsin. </a:t>
            </a:r>
            <a:r>
              <a:rPr lang="en-US" dirty="0"/>
              <a:t>The town of New Glarus was</a:t>
            </a:r>
          </a:p>
          <a:p>
            <a:r>
              <a:rPr lang="en-US" dirty="0"/>
              <a:t>established by immigrants from Switzerland in 1845. The Swiss American town takes pride in its history and culture, as the flags at the New Glarus Hotel Restaurant demonstrate. © </a:t>
            </a:r>
            <a:r>
              <a:rPr lang="en-US" dirty="0" smtClean="0"/>
              <a:t>Don Smetzer</a:t>
            </a:r>
            <a:r>
              <a:rPr lang="en-US" dirty="0"/>
              <a:t>/Alamy</a:t>
            </a:r>
          </a:p>
        </p:txBody>
      </p:sp>
      <p:pic>
        <p:nvPicPr>
          <p:cNvPr id="7170" name="Picture 2" descr="C:\Users\srigby\AppData\Local\Temp\88\wz8d74\ch05\fou10e_fig_05_08.jpg"/>
          <p:cNvPicPr>
            <a:picLocks noChangeAspect="1" noChangeArrowheads="1"/>
          </p:cNvPicPr>
          <p:nvPr/>
        </p:nvPicPr>
        <p:blipFill>
          <a:blip r:embed="rId3" cstate="print"/>
          <a:srcRect/>
          <a:stretch>
            <a:fillRect/>
          </a:stretch>
        </p:blipFill>
        <p:spPr bwMode="auto">
          <a:xfrm>
            <a:off x="76200" y="3124200"/>
            <a:ext cx="4267200" cy="3017520"/>
          </a:xfrm>
          <a:prstGeom prst="rect">
            <a:avLst/>
          </a:prstGeom>
          <a:noFill/>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6" name="TextBox 2"/>
          <p:cNvSpPr txBox="1">
            <a:spLocks noChangeArrowheads="1"/>
          </p:cNvSpPr>
          <p:nvPr/>
        </p:nvSpPr>
        <p:spPr bwMode="auto">
          <a:xfrm>
            <a:off x="228600" y="457200"/>
            <a:ext cx="8610600" cy="1754327"/>
          </a:xfrm>
          <a:prstGeom prst="rect">
            <a:avLst/>
          </a:prstGeom>
          <a:noFill/>
          <a:ln w="9525">
            <a:noFill/>
            <a:miter lim="800000"/>
            <a:headEnd/>
            <a:tailEnd/>
          </a:ln>
        </p:spPr>
        <p:txBody>
          <a:bodyPr>
            <a:spAutoFit/>
          </a:bodyPr>
          <a:lstStyle/>
          <a:p>
            <a:pPr algn="ctr"/>
            <a:r>
              <a:rPr lang="en-US" sz="3600" b="1" dirty="0">
                <a:latin typeface="Bookman Old Style" pitchFamily="18" charset="0"/>
              </a:rPr>
              <a:t>How </a:t>
            </a:r>
            <a:r>
              <a:rPr lang="en-US" sz="3600" b="1" dirty="0" smtClean="0">
                <a:latin typeface="Bookman Old Style" pitchFamily="18" charset="0"/>
              </a:rPr>
              <a:t>Do Places Affect Identity, and How Can We See Identities in Places?</a:t>
            </a:r>
            <a:endParaRPr lang="en-US" sz="3600" b="1" dirty="0">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3" name="TextBox 8"/>
          <p:cNvSpPr txBox="1">
            <a:spLocks noChangeArrowheads="1"/>
          </p:cNvSpPr>
          <p:nvPr/>
        </p:nvSpPr>
        <p:spPr bwMode="auto">
          <a:xfrm>
            <a:off x="533400" y="2514600"/>
            <a:ext cx="8458200" cy="3960058"/>
          </a:xfrm>
          <a:prstGeom prst="rect">
            <a:avLst/>
          </a:prstGeom>
          <a:noFill/>
          <a:ln w="9525">
            <a:noFill/>
            <a:miter lim="800000"/>
            <a:headEnd/>
            <a:tailEnd/>
          </a:ln>
        </p:spPr>
        <p:txBody>
          <a:bodyPr>
            <a:spAutoFit/>
          </a:bodyPr>
          <a:lstStyle/>
          <a:p>
            <a:pPr marL="285750" indent="-285750">
              <a:spcBef>
                <a:spcPts val="672"/>
              </a:spcBef>
              <a:buFont typeface="Arial" charset="0"/>
              <a:buChar char="•"/>
            </a:pPr>
            <a:r>
              <a:rPr lang="en-US" sz="2800" dirty="0">
                <a:latin typeface="Bookman Old Style" pitchFamily="18" charset="0"/>
              </a:rPr>
              <a:t>Geographer Gillian Rose: “Developing a </a:t>
            </a:r>
            <a:r>
              <a:rPr lang="en-US" sz="2800" b="1" dirty="0">
                <a:latin typeface="Bookman Old Style" pitchFamily="18" charset="0"/>
              </a:rPr>
              <a:t>sense of place</a:t>
            </a:r>
            <a:r>
              <a:rPr lang="en-US" sz="2800" dirty="0">
                <a:latin typeface="Bookman Old Style" pitchFamily="18" charset="0"/>
              </a:rPr>
              <a:t>”</a:t>
            </a:r>
          </a:p>
          <a:p>
            <a:pPr>
              <a:spcBef>
                <a:spcPts val="672"/>
              </a:spcBef>
            </a:pPr>
            <a:r>
              <a:rPr lang="en-US" sz="3200" b="1" dirty="0">
                <a:latin typeface="Bookman Old Style" pitchFamily="18" charset="0"/>
              </a:rPr>
              <a:t>Ethnicity and </a:t>
            </a:r>
            <a:r>
              <a:rPr lang="en-US" sz="3200" b="1" dirty="0" smtClean="0">
                <a:latin typeface="Bookman Old Style" pitchFamily="18" charset="0"/>
              </a:rPr>
              <a:t>Place</a:t>
            </a:r>
            <a:endParaRPr lang="en-US" sz="3200" dirty="0" smtClean="0">
              <a:latin typeface="Bookman Old Style" pitchFamily="18" charset="0"/>
            </a:endParaRPr>
          </a:p>
          <a:p>
            <a:pPr marL="285750" indent="-285750">
              <a:spcBef>
                <a:spcPts val="672"/>
              </a:spcBef>
              <a:buFont typeface="Arial" charset="0"/>
              <a:buChar char="•"/>
            </a:pPr>
            <a:r>
              <a:rPr lang="en-US" sz="2800" b="1" dirty="0" smtClean="0">
                <a:latin typeface="Bookman Old Style" pitchFamily="18" charset="0"/>
              </a:rPr>
              <a:t>Ethnicity: </a:t>
            </a:r>
            <a:r>
              <a:rPr lang="en-US" sz="2800" dirty="0" smtClean="0">
                <a:latin typeface="Bookman Old Style" pitchFamily="18" charset="0"/>
              </a:rPr>
              <a:t>people are bounded in a certain place over time.</a:t>
            </a:r>
          </a:p>
          <a:p>
            <a:pPr marL="285750" indent="-285750">
              <a:spcBef>
                <a:spcPts val="672"/>
              </a:spcBef>
              <a:buFont typeface="Arial" charset="0"/>
              <a:buChar char="•"/>
            </a:pPr>
            <a:r>
              <a:rPr lang="en-US" sz="2800" i="1" dirty="0" smtClean="0">
                <a:latin typeface="Bookman Old Style" pitchFamily="18" charset="0"/>
              </a:rPr>
              <a:t>ethnos</a:t>
            </a:r>
            <a:r>
              <a:rPr lang="en-US" sz="2800" dirty="0" smtClean="0">
                <a:latin typeface="Bookman Old Style" pitchFamily="18" charset="0"/>
              </a:rPr>
              <a:t> </a:t>
            </a:r>
            <a:r>
              <a:rPr lang="en-US" sz="2800" dirty="0">
                <a:latin typeface="Bookman Old Style" pitchFamily="18" charset="0"/>
              </a:rPr>
              <a:t>= “people”</a:t>
            </a:r>
          </a:p>
          <a:p>
            <a:pPr marL="285750" indent="-285750">
              <a:spcBef>
                <a:spcPts val="672"/>
              </a:spcBef>
              <a:buFont typeface="Arial" charset="0"/>
              <a:buChar char="•"/>
            </a:pPr>
            <a:r>
              <a:rPr lang="en-US" sz="2800" dirty="0">
                <a:latin typeface="Bookman Old Style" pitchFamily="18" charset="0"/>
              </a:rPr>
              <a:t>Ethnic identity is greatly affected by scale and </a:t>
            </a:r>
            <a:r>
              <a:rPr lang="en-US" sz="2800" dirty="0" smtClean="0">
                <a:latin typeface="Bookman Old Style" pitchFamily="18" charset="0"/>
              </a:rPr>
              <a:t>place.</a:t>
            </a:r>
            <a:endParaRPr lang="en-US" sz="2800" dirty="0">
              <a:latin typeface="Bookman Old Style" pitchFamily="18" charset="0"/>
            </a:endParaRPr>
          </a:p>
        </p:txBody>
      </p:sp>
      <p:sp>
        <p:nvSpPr>
          <p:cNvPr id="4" name="TextBox 2"/>
          <p:cNvSpPr txBox="1">
            <a:spLocks noChangeArrowheads="1"/>
          </p:cNvSpPr>
          <p:nvPr/>
        </p:nvSpPr>
        <p:spPr bwMode="auto">
          <a:xfrm>
            <a:off x="228600" y="457200"/>
            <a:ext cx="8610600" cy="1754327"/>
          </a:xfrm>
          <a:prstGeom prst="rect">
            <a:avLst/>
          </a:prstGeom>
          <a:noFill/>
          <a:ln w="9525">
            <a:noFill/>
            <a:miter lim="800000"/>
            <a:headEnd/>
            <a:tailEnd/>
          </a:ln>
        </p:spPr>
        <p:txBody>
          <a:bodyPr>
            <a:spAutoFit/>
          </a:bodyPr>
          <a:lstStyle/>
          <a:p>
            <a:pPr algn="ctr"/>
            <a:r>
              <a:rPr lang="en-US" sz="3600" b="1" dirty="0">
                <a:latin typeface="Bookman Old Style" pitchFamily="18" charset="0"/>
              </a:rPr>
              <a:t>How </a:t>
            </a:r>
            <a:r>
              <a:rPr lang="en-US" sz="3600" b="1" dirty="0" smtClean="0">
                <a:latin typeface="Bookman Old Style" pitchFamily="18" charset="0"/>
              </a:rPr>
              <a:t>Do Places Affect Identity, and How Can We See Identities in Places?</a:t>
            </a:r>
            <a:endParaRPr lang="en-US" sz="3600" b="1" dirty="0">
              <a:latin typeface="Bookman Old Style" pitchFamily="18" charset="0"/>
            </a:endParaRPr>
          </a:p>
        </p:txBody>
      </p:sp>
    </p:spTree>
    <p:extLst>
      <p:ext uri="{BB962C8B-B14F-4D97-AF65-F5344CB8AC3E}">
        <p14:creationId xmlns:p14="http://schemas.microsoft.com/office/powerpoint/2010/main" val="149429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a:xfrm>
            <a:off x="457200" y="2057400"/>
            <a:ext cx="4419600" cy="808038"/>
          </a:xfrm>
        </p:spPr>
        <p:txBody>
          <a:bodyPr/>
          <a:lstStyle/>
          <a:p>
            <a:pPr algn="l" eaLnBrk="1" hangingPunct="1"/>
            <a:r>
              <a:rPr lang="en-US" sz="2800" b="1" dirty="0" smtClean="0">
                <a:latin typeface="Bookman Old Style" pitchFamily="18" charset="0"/>
              </a:rPr>
              <a:t>Chinatown in Mexicali</a:t>
            </a:r>
          </a:p>
        </p:txBody>
      </p:sp>
      <p:sp>
        <p:nvSpPr>
          <p:cNvPr id="2" name="Content Placeholder 1"/>
          <p:cNvSpPr>
            <a:spLocks noGrp="1"/>
          </p:cNvSpPr>
          <p:nvPr>
            <p:ph idx="1"/>
          </p:nvPr>
        </p:nvSpPr>
        <p:spPr>
          <a:xfrm>
            <a:off x="457200" y="2667000"/>
            <a:ext cx="8382000" cy="2971800"/>
          </a:xfrm>
        </p:spPr>
        <p:txBody>
          <a:bodyPr/>
          <a:lstStyle/>
          <a:p>
            <a:pPr eaLnBrk="1" hangingPunct="1">
              <a:defRPr/>
            </a:pPr>
            <a:r>
              <a:rPr lang="en-US" sz="2800" dirty="0">
                <a:latin typeface="Bookman Old Style" pitchFamily="18" charset="0"/>
              </a:rPr>
              <a:t>Mexicali </a:t>
            </a:r>
            <a:r>
              <a:rPr lang="en-US" sz="2800" dirty="0" smtClean="0">
                <a:latin typeface="Bookman Old Style" pitchFamily="18" charset="0"/>
              </a:rPr>
              <a:t>Chinatown was crucible </a:t>
            </a:r>
            <a:r>
              <a:rPr lang="en-US" sz="2800" dirty="0">
                <a:latin typeface="Bookman Old Style" pitchFamily="18" charset="0"/>
              </a:rPr>
              <a:t>of Chinese ethnicity in the Mexicali </a:t>
            </a:r>
            <a:r>
              <a:rPr lang="en-US" sz="2800" dirty="0" smtClean="0">
                <a:latin typeface="Bookman Old Style" pitchFamily="18" charset="0"/>
              </a:rPr>
              <a:t>Valley throughout </a:t>
            </a:r>
            <a:r>
              <a:rPr lang="en-US" sz="2800" dirty="0">
                <a:latin typeface="Bookman Old Style" pitchFamily="18" charset="0"/>
              </a:rPr>
              <a:t>much of the twentieth century</a:t>
            </a:r>
            <a:r>
              <a:rPr lang="en-US" sz="2800" dirty="0" smtClean="0">
                <a:latin typeface="Bookman Old Style" pitchFamily="18" charset="0"/>
              </a:rPr>
              <a:t>.</a:t>
            </a:r>
          </a:p>
          <a:p>
            <a:pPr eaLnBrk="1" hangingPunct="1">
              <a:defRPr/>
            </a:pPr>
            <a:r>
              <a:rPr lang="en-US" sz="2800" dirty="0" smtClean="0">
                <a:latin typeface="Bookman Old Style" pitchFamily="18" charset="0"/>
              </a:rPr>
              <a:t>Now plays an important symbolic and functional role in preserving group identity and consciousness.</a:t>
            </a:r>
            <a:endParaRPr lang="en-US" b="1" dirty="0">
              <a:latin typeface="Bookman Old Style" pitchFamily="18" charset="0"/>
            </a:endParaRPr>
          </a:p>
          <a:p>
            <a:pPr marL="0" indent="0" algn="ctr" eaLnBrk="1" hangingPunct="1">
              <a:buFont typeface="Arial" charset="0"/>
              <a:buNone/>
              <a:defRPr/>
            </a:pPr>
            <a:endParaRPr lang="en-US" b="1" dirty="0">
              <a:solidFill>
                <a:srgbClr val="FF0000"/>
              </a:solidFill>
              <a:latin typeface="Bookman Old Style" pitchFamily="18" charset="0"/>
            </a:endParaRPr>
          </a:p>
          <a:p>
            <a:pPr marL="0" indent="0" algn="ctr" eaLnBrk="1" hangingPunct="1">
              <a:buFont typeface="Arial" charset="0"/>
              <a:buNone/>
              <a:defRPr/>
            </a:pPr>
            <a:endParaRPr lang="en-US" dirty="0" smtClean="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6" name="TextBox 2"/>
          <p:cNvSpPr txBox="1">
            <a:spLocks noChangeArrowheads="1"/>
          </p:cNvSpPr>
          <p:nvPr/>
        </p:nvSpPr>
        <p:spPr bwMode="auto">
          <a:xfrm>
            <a:off x="228600" y="457200"/>
            <a:ext cx="8610600" cy="1754327"/>
          </a:xfrm>
          <a:prstGeom prst="rect">
            <a:avLst/>
          </a:prstGeom>
          <a:noFill/>
          <a:ln w="9525">
            <a:noFill/>
            <a:miter lim="800000"/>
            <a:headEnd/>
            <a:tailEnd/>
          </a:ln>
        </p:spPr>
        <p:txBody>
          <a:bodyPr>
            <a:spAutoFit/>
          </a:bodyPr>
          <a:lstStyle/>
          <a:p>
            <a:pPr algn="ctr"/>
            <a:r>
              <a:rPr lang="en-US" sz="3600" b="1" dirty="0">
                <a:latin typeface="Bookman Old Style" pitchFamily="18" charset="0"/>
              </a:rPr>
              <a:t>How </a:t>
            </a:r>
            <a:r>
              <a:rPr lang="en-US" sz="3600" b="1" dirty="0" smtClean="0">
                <a:latin typeface="Bookman Old Style" pitchFamily="18" charset="0"/>
              </a:rPr>
              <a:t>Do Places Affect Identity, and How Can We See Identities in Places?</a:t>
            </a:r>
            <a:endParaRPr lang="en-US" sz="3600" b="1"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pic>
        <p:nvPicPr>
          <p:cNvPr id="5" name="Picture 2" descr="C:\Users\srigby\AppData\Local\Temp\88\wz5195\ch05\fou10e_fig_05_09.jpg"/>
          <p:cNvPicPr>
            <a:picLocks noChangeAspect="1" noChangeArrowheads="1"/>
          </p:cNvPicPr>
          <p:nvPr/>
        </p:nvPicPr>
        <p:blipFill>
          <a:blip r:embed="rId2" cstate="print"/>
          <a:srcRect/>
          <a:stretch>
            <a:fillRect/>
          </a:stretch>
        </p:blipFill>
        <p:spPr bwMode="auto">
          <a:xfrm>
            <a:off x="609600" y="381000"/>
            <a:ext cx="8001000" cy="5943600"/>
          </a:xfrm>
          <a:prstGeom prst="rect">
            <a:avLst/>
          </a:prstGeom>
          <a:noFill/>
        </p:spPr>
      </p:pic>
    </p:spTree>
    <p:extLst>
      <p:ext uri="{BB962C8B-B14F-4D97-AF65-F5344CB8AC3E}">
        <p14:creationId xmlns:p14="http://schemas.microsoft.com/office/powerpoint/2010/main" val="2563858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Building Walls</a:t>
            </a:r>
            <a:endParaRPr lang="en-US" sz="4000" dirty="0">
              <a:latin typeface="Bookman Old Style"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1"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dirty="0">
                <a:latin typeface="Arial" charset="0"/>
              </a:rPr>
              <a:t>“</a:t>
            </a:r>
          </a:p>
        </p:txBody>
      </p:sp>
      <p:sp>
        <p:nvSpPr>
          <p:cNvPr id="17412" name="Rectangle 3"/>
          <p:cNvSpPr>
            <a:spLocks noChangeArrowheads="1"/>
          </p:cNvSpPr>
          <p:nvPr/>
        </p:nvSpPr>
        <p:spPr bwMode="auto">
          <a:xfrm>
            <a:off x="4419600" y="1524000"/>
            <a:ext cx="4495800" cy="4801315"/>
          </a:xfrm>
          <a:prstGeom prst="rect">
            <a:avLst/>
          </a:prstGeom>
          <a:noFill/>
          <a:ln w="9525">
            <a:noFill/>
            <a:miter lim="800000"/>
            <a:headEnd/>
            <a:tailEnd/>
          </a:ln>
        </p:spPr>
        <p:txBody>
          <a:bodyPr wrap="square">
            <a:spAutoFit/>
          </a:bodyPr>
          <a:lstStyle/>
          <a:p>
            <a:pPr algn="just"/>
            <a:r>
              <a:rPr lang="en-US" dirty="0">
                <a:latin typeface="Bookman Old Style" pitchFamily="18" charset="0"/>
              </a:rPr>
              <a:t>“Traveling on the Indonesian island of Bali, I saw a brick-making facility and stopped to visit</a:t>
            </a:r>
            <a:r>
              <a:rPr lang="en-US" dirty="0" smtClean="0">
                <a:latin typeface="Bookman Old Style" pitchFamily="18" charset="0"/>
              </a:rPr>
              <a:t>. Boys </a:t>
            </a:r>
            <a:r>
              <a:rPr lang="en-US" dirty="0">
                <a:latin typeface="Bookman Old Style" pitchFamily="18" charset="0"/>
              </a:rPr>
              <a:t>and women were building bricks by hand, in the hot sun. I watched young boys scoop wet mud from a quarry by a creek into their wheelbarrows. They poured the mud into wooden forms. Once </a:t>
            </a:r>
            <a:r>
              <a:rPr lang="en-US" dirty="0" smtClean="0">
                <a:latin typeface="Bookman Old Style" pitchFamily="18" charset="0"/>
              </a:rPr>
              <a:t>the bricks </a:t>
            </a:r>
            <a:r>
              <a:rPr lang="en-US" dirty="0">
                <a:latin typeface="Bookman Old Style" pitchFamily="18" charset="0"/>
              </a:rPr>
              <a:t>began to dry and </a:t>
            </a:r>
            <a:r>
              <a:rPr lang="en-US" dirty="0" smtClean="0">
                <a:latin typeface="Bookman Old Style" pitchFamily="18" charset="0"/>
              </a:rPr>
              <a:t>harden in </a:t>
            </a:r>
            <a:r>
              <a:rPr lang="en-US" dirty="0">
                <a:latin typeface="Bookman Old Style" pitchFamily="18" charset="0"/>
              </a:rPr>
              <a:t>the sun, someone had to </a:t>
            </a:r>
            <a:r>
              <a:rPr lang="en-US" dirty="0" smtClean="0">
                <a:latin typeface="Bookman Old Style" pitchFamily="18" charset="0"/>
              </a:rPr>
              <a:t>turn the </a:t>
            </a:r>
            <a:r>
              <a:rPr lang="en-US" dirty="0">
                <a:latin typeface="Bookman Old Style" pitchFamily="18" charset="0"/>
              </a:rPr>
              <a:t>bricks repeatedly to </a:t>
            </a:r>
            <a:r>
              <a:rPr lang="en-US" dirty="0" smtClean="0">
                <a:latin typeface="Bookman Old Style" pitchFamily="18" charset="0"/>
              </a:rPr>
              <a:t>prevent them </a:t>
            </a:r>
            <a:r>
              <a:rPr lang="en-US" dirty="0">
                <a:latin typeface="Bookman Old Style" pitchFamily="18" charset="0"/>
              </a:rPr>
              <a:t>from cracking. The woman in Figure 5.1 worked ten hours a day, six days a week, turning, stacking, and </a:t>
            </a:r>
            <a:r>
              <a:rPr lang="en-US" dirty="0" smtClean="0">
                <a:latin typeface="Bookman Old Style" pitchFamily="18" charset="0"/>
              </a:rPr>
              <a:t>re-stacking </a:t>
            </a:r>
            <a:r>
              <a:rPr lang="en-US" dirty="0">
                <a:latin typeface="Bookman Old Style" pitchFamily="18" charset="0"/>
              </a:rPr>
              <a:t>bricks to </a:t>
            </a:r>
            <a:r>
              <a:rPr lang="en-US" dirty="0" smtClean="0">
                <a:latin typeface="Bookman Old Style" pitchFamily="18" charset="0"/>
              </a:rPr>
              <a:t>prevent them </a:t>
            </a:r>
            <a:r>
              <a:rPr lang="en-US" dirty="0">
                <a:latin typeface="Bookman Old Style" pitchFamily="18" charset="0"/>
              </a:rPr>
              <a:t>from cracking. For her work, she earned about 45 cents (U.S.) per hour.”</a:t>
            </a:r>
          </a:p>
        </p:txBody>
      </p:sp>
      <p:pic>
        <p:nvPicPr>
          <p:cNvPr id="2050" name="Picture 2" descr="C:\Users\srigby\AppData\Local\Temp\88\wze902\ch05\fou10e_fig_05_01.jpg"/>
          <p:cNvPicPr>
            <a:picLocks noChangeAspect="1" noChangeArrowheads="1"/>
          </p:cNvPicPr>
          <p:nvPr/>
        </p:nvPicPr>
        <p:blipFill>
          <a:blip r:embed="rId3" cstate="print"/>
          <a:srcRect/>
          <a:stretch>
            <a:fillRect/>
          </a:stretch>
        </p:blipFill>
        <p:spPr bwMode="auto">
          <a:xfrm>
            <a:off x="762000" y="1600200"/>
            <a:ext cx="3626405" cy="4953000"/>
          </a:xfrm>
          <a:prstGeom prst="rect">
            <a:avLst/>
          </a:prstGeom>
          <a:noFill/>
        </p:spPr>
      </p:pic>
      <p:sp>
        <p:nvSpPr>
          <p:cNvPr id="7" name="Footer Placeholder 6"/>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276600"/>
          </a:xfrm>
        </p:spPr>
        <p:txBody>
          <a:bodyPr/>
          <a:lstStyle/>
          <a:p>
            <a:pPr marL="0" indent="0" eaLnBrk="1" hangingPunct="1">
              <a:buNone/>
            </a:pPr>
            <a:r>
              <a:rPr lang="en-US" b="1" dirty="0" smtClean="0">
                <a:latin typeface="Bookman Old Style" pitchFamily="18" charset="0"/>
              </a:rPr>
              <a:t>Identity and Space</a:t>
            </a:r>
          </a:p>
          <a:p>
            <a:pPr eaLnBrk="1" hangingPunct="1"/>
            <a:r>
              <a:rPr lang="en-US" sz="2800" b="1" dirty="0" smtClean="0">
                <a:latin typeface="Bookman Old Style" pitchFamily="18" charset="0"/>
              </a:rPr>
              <a:t>Space</a:t>
            </a:r>
            <a:r>
              <a:rPr lang="en-US" sz="2800" dirty="0" smtClean="0">
                <a:latin typeface="Bookman Old Style" pitchFamily="18" charset="0"/>
              </a:rPr>
              <a:t>: “social relations stretched out”</a:t>
            </a:r>
          </a:p>
          <a:p>
            <a:pPr eaLnBrk="1" hangingPunct="1"/>
            <a:r>
              <a:rPr lang="en-US" sz="2800" b="1" dirty="0" smtClean="0">
                <a:latin typeface="Bookman Old Style" pitchFamily="18" charset="0"/>
              </a:rPr>
              <a:t>Place</a:t>
            </a:r>
            <a:r>
              <a:rPr lang="en-US" sz="2800" dirty="0" smtClean="0">
                <a:latin typeface="Bookman Old Style" pitchFamily="18" charset="0"/>
              </a:rPr>
              <a:t>: “particular articulations of those social relations as they have come together, over time, in that particular location.”</a:t>
            </a:r>
          </a:p>
          <a:p>
            <a:pPr eaLnBrk="1" hangingPunct="1"/>
            <a:r>
              <a:rPr lang="en-US" sz="2800" b="1" dirty="0" smtClean="0">
                <a:latin typeface="Bookman Old Style" pitchFamily="18" charset="0"/>
              </a:rPr>
              <a:t>Gendered places</a:t>
            </a: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6" name="TextBox 2"/>
          <p:cNvSpPr txBox="1">
            <a:spLocks noChangeArrowheads="1"/>
          </p:cNvSpPr>
          <p:nvPr/>
        </p:nvSpPr>
        <p:spPr bwMode="auto">
          <a:xfrm>
            <a:off x="228600" y="457200"/>
            <a:ext cx="8610600" cy="1754327"/>
          </a:xfrm>
          <a:prstGeom prst="rect">
            <a:avLst/>
          </a:prstGeom>
          <a:noFill/>
          <a:ln w="9525">
            <a:noFill/>
            <a:miter lim="800000"/>
            <a:headEnd/>
            <a:tailEnd/>
          </a:ln>
        </p:spPr>
        <p:txBody>
          <a:bodyPr>
            <a:spAutoFit/>
          </a:bodyPr>
          <a:lstStyle/>
          <a:p>
            <a:pPr algn="ctr"/>
            <a:r>
              <a:rPr lang="en-US" sz="3600" b="1" dirty="0">
                <a:latin typeface="Bookman Old Style" pitchFamily="18" charset="0"/>
              </a:rPr>
              <a:t>How </a:t>
            </a:r>
            <a:r>
              <a:rPr lang="en-US" sz="3600" b="1" dirty="0" smtClean="0">
                <a:latin typeface="Bookman Old Style" pitchFamily="18" charset="0"/>
              </a:rPr>
              <a:t>Do Places Affect Identity, and How Can We See Identities in Places?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56323" name="TextBox 8"/>
          <p:cNvSpPr txBox="1">
            <a:spLocks noChangeArrowheads="1"/>
          </p:cNvSpPr>
          <p:nvPr/>
        </p:nvSpPr>
        <p:spPr bwMode="auto">
          <a:xfrm>
            <a:off x="685800" y="2133600"/>
            <a:ext cx="7543800" cy="2554545"/>
          </a:xfrm>
          <a:prstGeom prst="rect">
            <a:avLst/>
          </a:prstGeom>
          <a:noFill/>
          <a:ln w="9525">
            <a:noFill/>
            <a:miter lim="800000"/>
            <a:headEnd/>
            <a:tailEnd/>
          </a:ln>
        </p:spPr>
        <p:txBody>
          <a:bodyPr>
            <a:spAutoFit/>
          </a:bodyPr>
          <a:lstStyle/>
          <a:p>
            <a:pPr algn="ctr"/>
            <a:r>
              <a:rPr lang="en-US" sz="4000" dirty="0">
                <a:latin typeface="Bookman Old Style" pitchFamily="18" charset="0"/>
              </a:rPr>
              <a:t>How Does Geography Reflect and Shape Power Relationships Among Groups of People?</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514600"/>
            <a:ext cx="8686800" cy="3600986"/>
          </a:xfrm>
          <a:prstGeom prst="rect">
            <a:avLst/>
          </a:prstGeom>
          <a:noFill/>
        </p:spPr>
        <p:txBody>
          <a:bodyPr wrap="square">
            <a:spAutoFit/>
          </a:bodyPr>
          <a:lstStyle/>
          <a:p>
            <a:pPr marL="457200" indent="-457200">
              <a:buFont typeface="Arial" charset="0"/>
              <a:buChar char="•"/>
            </a:pPr>
            <a:r>
              <a:rPr lang="en-US" sz="2800" dirty="0" smtClean="0">
                <a:latin typeface="Bookman Old Style" pitchFamily="18" charset="0"/>
              </a:rPr>
              <a:t>Power relationships can subjugate entire groups of people, enabling society to enforce ideas about the ways people should behave or where people should be welcomed or turned away</a:t>
            </a:r>
          </a:p>
          <a:p>
            <a:pPr marL="457200" indent="-457200">
              <a:buFont typeface="Arial" charset="0"/>
              <a:buChar char="•"/>
            </a:pPr>
            <a:r>
              <a:rPr lang="en-US" sz="2800" dirty="0" smtClean="0">
                <a:latin typeface="Bookman Old Style" pitchFamily="18" charset="0"/>
              </a:rPr>
              <a:t>Jim Crow Laws</a:t>
            </a:r>
          </a:p>
          <a:p>
            <a:pPr marL="457200" indent="-457200">
              <a:buFont typeface="Arial" charset="0"/>
              <a:buChar char="•"/>
            </a:pPr>
            <a:r>
              <a:rPr lang="en-US" sz="2800" dirty="0" smtClean="0">
                <a:latin typeface="Bookman Old Style" pitchFamily="18" charset="0"/>
              </a:rPr>
              <a:t>Belfast, Northern Ireland</a:t>
            </a:r>
          </a:p>
          <a:p>
            <a:pPr marL="457200" indent="-457200"/>
            <a:endParaRPr lang="en-US" sz="32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7" name="Rectangle 6"/>
          <p:cNvSpPr/>
          <p:nvPr/>
        </p:nvSpPr>
        <p:spPr>
          <a:xfrm>
            <a:off x="381000" y="381000"/>
            <a:ext cx="8458200" cy="1754327"/>
          </a:xfrm>
          <a:prstGeom prst="rect">
            <a:avLst/>
          </a:prstGeom>
        </p:spPr>
        <p:txBody>
          <a:bodyPr wrap="square">
            <a:spAutoFit/>
          </a:bodyPr>
          <a:lstStyle/>
          <a:p>
            <a:pPr algn="ctr"/>
            <a:r>
              <a:rPr lang="en-US" sz="3600" b="1" dirty="0">
                <a:latin typeface="Bookman Old Style" pitchFamily="18" charset="0"/>
              </a:rPr>
              <a:t>How Does Geography Reflect and Shape Power Relationships Among Groups of People?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TextBox 8"/>
          <p:cNvSpPr txBox="1">
            <a:spLocks noChangeArrowheads="1"/>
          </p:cNvSpPr>
          <p:nvPr/>
        </p:nvSpPr>
        <p:spPr bwMode="auto">
          <a:xfrm>
            <a:off x="304800" y="2438400"/>
            <a:ext cx="4953000" cy="3785652"/>
          </a:xfrm>
          <a:prstGeom prst="rect">
            <a:avLst/>
          </a:prstGeom>
          <a:noFill/>
          <a:ln w="9525">
            <a:noFill/>
            <a:miter lim="800000"/>
            <a:headEnd/>
            <a:tailEnd/>
          </a:ln>
        </p:spPr>
        <p:txBody>
          <a:bodyPr wrap="square">
            <a:spAutoFit/>
          </a:bodyPr>
          <a:lstStyle/>
          <a:p>
            <a:endParaRPr lang="en-US" sz="1600" b="1" dirty="0"/>
          </a:p>
          <a:p>
            <a:r>
              <a:rPr lang="en-US" sz="1600" b="1" dirty="0"/>
              <a:t>Figure 5.12</a:t>
            </a:r>
          </a:p>
          <a:p>
            <a:r>
              <a:rPr lang="en-US" sz="1600" b="1" dirty="0"/>
              <a:t>Belfast, Northern Ireland. </a:t>
            </a:r>
            <a:r>
              <a:rPr lang="en-US" sz="1600" dirty="0"/>
              <a:t>Signs of the conflict in Northern Ireland mark the cultural landscape throughout Belfast. In the Ballymurphy area of Belfast, where Catholics are the </a:t>
            </a:r>
            <a:r>
              <a:rPr lang="en-US" sz="1600" dirty="0" smtClean="0"/>
              <a:t>majority population</a:t>
            </a:r>
            <a:r>
              <a:rPr lang="en-US" sz="1600" dirty="0"/>
              <a:t>, a woman and her children walk past a mural in support of the Irish Republican Army. The mural features images of women who lost their lives in the conflict, including Maureen Meehan, who was shot by the British Army and Anne </a:t>
            </a:r>
            <a:r>
              <a:rPr lang="en-US" sz="1600" dirty="0" smtClean="0"/>
              <a:t>Parker, who </a:t>
            </a:r>
            <a:r>
              <a:rPr lang="en-US" sz="1600" dirty="0"/>
              <a:t>died when the bomb she planned to detonate exploded prematurely. © AP/Wide World Photos.</a:t>
            </a:r>
          </a:p>
        </p:txBody>
      </p:sp>
      <p:pic>
        <p:nvPicPr>
          <p:cNvPr id="6" name="Picture 2" descr="C:\Users\srigby\AppData\Local\Temp\88\wz602b\ch05\fou10e_fig_05_12.jpg"/>
          <p:cNvPicPr>
            <a:picLocks noChangeAspect="1" noChangeArrowheads="1"/>
          </p:cNvPicPr>
          <p:nvPr/>
        </p:nvPicPr>
        <p:blipFill>
          <a:blip r:embed="rId2" cstate="print"/>
          <a:srcRect/>
          <a:stretch>
            <a:fillRect/>
          </a:stretch>
        </p:blipFill>
        <p:spPr bwMode="auto">
          <a:xfrm>
            <a:off x="5410200" y="1687735"/>
            <a:ext cx="3596468" cy="4789266"/>
          </a:xfrm>
          <a:prstGeom prst="rect">
            <a:avLst/>
          </a:prstGeom>
          <a:noFill/>
        </p:spPr>
      </p:pic>
      <p:sp>
        <p:nvSpPr>
          <p:cNvPr id="7" name="Rectangle 6"/>
          <p:cNvSpPr/>
          <p:nvPr/>
        </p:nvSpPr>
        <p:spPr>
          <a:xfrm>
            <a:off x="381000" y="381000"/>
            <a:ext cx="8458200" cy="1754327"/>
          </a:xfrm>
          <a:prstGeom prst="rect">
            <a:avLst/>
          </a:prstGeom>
        </p:spPr>
        <p:txBody>
          <a:bodyPr wrap="square">
            <a:spAutoFit/>
          </a:bodyPr>
          <a:lstStyle/>
          <a:p>
            <a:pPr algn="ctr"/>
            <a:r>
              <a:rPr lang="en-US" sz="3600" b="1" dirty="0">
                <a:latin typeface="Bookman Old Style" pitchFamily="18" charset="0"/>
              </a:rPr>
              <a:t>How Does Geography Reflect and Shape Power Relationships Among Groups of People?</a:t>
            </a:r>
          </a:p>
        </p:txBody>
      </p:sp>
    </p:spTree>
    <p:extLst>
      <p:ext uri="{BB962C8B-B14F-4D97-AF65-F5344CB8AC3E}">
        <p14:creationId xmlns:p14="http://schemas.microsoft.com/office/powerpoint/2010/main" val="1247354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2" name="Content Placeholder 1"/>
          <p:cNvSpPr>
            <a:spLocks noGrp="1"/>
          </p:cNvSpPr>
          <p:nvPr>
            <p:ph idx="4294967295"/>
          </p:nvPr>
        </p:nvSpPr>
        <p:spPr>
          <a:xfrm>
            <a:off x="304800" y="1981200"/>
            <a:ext cx="8458200" cy="6580187"/>
          </a:xfrm>
        </p:spPr>
        <p:txBody>
          <a:bodyPr/>
          <a:lstStyle/>
          <a:p>
            <a:pPr marL="0" indent="0" eaLnBrk="1" hangingPunct="1">
              <a:buFont typeface="Arial" charset="0"/>
              <a:buNone/>
              <a:defRPr/>
            </a:pPr>
            <a:r>
              <a:rPr lang="en-US" b="1" dirty="0" smtClean="0">
                <a:latin typeface="Bookman Old Style" pitchFamily="18" charset="0"/>
              </a:rPr>
              <a:t>Just Who </a:t>
            </a:r>
            <a:r>
              <a:rPr lang="en-US" b="1" dirty="0">
                <a:latin typeface="Bookman Old Style" pitchFamily="18" charset="0"/>
              </a:rPr>
              <a:t>C</a:t>
            </a:r>
            <a:r>
              <a:rPr lang="en-US" b="1" dirty="0" smtClean="0">
                <a:latin typeface="Bookman Old Style" pitchFamily="18" charset="0"/>
              </a:rPr>
              <a:t>ounts?</a:t>
            </a:r>
          </a:p>
          <a:p>
            <a:pPr eaLnBrk="1" hangingPunct="1">
              <a:spcBef>
                <a:spcPts val="0"/>
              </a:spcBef>
              <a:defRPr/>
            </a:pPr>
            <a:r>
              <a:rPr lang="en-US" sz="2400" dirty="0" smtClean="0">
                <a:latin typeface="Bookman Old Style" pitchFamily="18" charset="0"/>
              </a:rPr>
              <a:t>Women continue to be paid less than men</a:t>
            </a:r>
          </a:p>
          <a:p>
            <a:pPr eaLnBrk="1" hangingPunct="1">
              <a:spcBef>
                <a:spcPts val="0"/>
              </a:spcBef>
              <a:defRPr/>
            </a:pPr>
            <a:r>
              <a:rPr lang="en-US" sz="2400" i="1" dirty="0">
                <a:latin typeface="Bookman Old Style" pitchFamily="18" charset="0"/>
              </a:rPr>
              <a:t>The World’s Women 2010: Trends and </a:t>
            </a:r>
            <a:r>
              <a:rPr lang="en-US" sz="2400" i="1" dirty="0" smtClean="0">
                <a:latin typeface="Bookman Old Style" pitchFamily="18" charset="0"/>
              </a:rPr>
              <a:t>Statistics</a:t>
            </a:r>
          </a:p>
          <a:p>
            <a:pPr eaLnBrk="1" hangingPunct="1">
              <a:spcBef>
                <a:spcPts val="0"/>
              </a:spcBef>
              <a:defRPr/>
            </a:pPr>
            <a:r>
              <a:rPr lang="en-US" sz="2400" dirty="0" smtClean="0">
                <a:latin typeface="Bookman Old Style" pitchFamily="18" charset="0"/>
              </a:rPr>
              <a:t>Regional variations in agriculture employment</a:t>
            </a:r>
            <a:endParaRPr lang="en-US" dirty="0">
              <a:latin typeface="Bookman Old Style" pitchFamily="18" charset="0"/>
            </a:endParaRPr>
          </a:p>
        </p:txBody>
      </p:sp>
      <p:sp>
        <p:nvSpPr>
          <p:cNvPr id="59395" name="TextBox 2"/>
          <p:cNvSpPr txBox="1">
            <a:spLocks noChangeArrowheads="1"/>
          </p:cNvSpPr>
          <p:nvPr/>
        </p:nvSpPr>
        <p:spPr bwMode="auto">
          <a:xfrm>
            <a:off x="228600" y="4168676"/>
            <a:ext cx="4343400" cy="2308324"/>
          </a:xfrm>
          <a:prstGeom prst="rect">
            <a:avLst/>
          </a:prstGeom>
          <a:noFill/>
          <a:ln w="9525">
            <a:noFill/>
            <a:miter lim="800000"/>
            <a:headEnd/>
            <a:tailEnd/>
          </a:ln>
        </p:spPr>
        <p:txBody>
          <a:bodyPr wrap="square">
            <a:spAutoFit/>
          </a:bodyPr>
          <a:lstStyle/>
          <a:p>
            <a:r>
              <a:rPr lang="en-US" sz="1600" b="1" dirty="0"/>
              <a:t>Figure 5.13</a:t>
            </a:r>
          </a:p>
          <a:p>
            <a:r>
              <a:rPr lang="en-US" sz="1600" b="1" dirty="0"/>
              <a:t>South Korea. </a:t>
            </a:r>
            <a:r>
              <a:rPr lang="en-US" sz="1600" dirty="0"/>
              <a:t>The </a:t>
            </a:r>
            <a:r>
              <a:rPr lang="en-US" sz="1600" dirty="0" smtClean="0"/>
              <a:t>women in </a:t>
            </a:r>
            <a:r>
              <a:rPr lang="en-US" sz="1600" dirty="0"/>
              <a:t>this photo sat near one </a:t>
            </a:r>
            <a:r>
              <a:rPr lang="en-US" sz="1600" dirty="0" smtClean="0"/>
              <a:t>of the </a:t>
            </a:r>
            <a:r>
              <a:rPr lang="en-US" sz="1600" dirty="0"/>
              <a:t>ancient temples in </a:t>
            </a:r>
            <a:r>
              <a:rPr lang="en-US" sz="1600" dirty="0" smtClean="0"/>
              <a:t>southern Korea</a:t>
            </a:r>
            <a:r>
              <a:rPr lang="en-US" sz="1600" dirty="0"/>
              <a:t>, selling the </a:t>
            </a:r>
            <a:r>
              <a:rPr lang="en-US" sz="1600" dirty="0" smtClean="0"/>
              <a:t>modest output </a:t>
            </a:r>
            <a:r>
              <a:rPr lang="en-US" sz="1600" dirty="0"/>
              <a:t>from their own market</a:t>
            </a:r>
          </a:p>
          <a:p>
            <a:r>
              <a:rPr lang="en-US" sz="1600" dirty="0"/>
              <a:t>gardens. This activity is </a:t>
            </a:r>
            <a:r>
              <a:rPr lang="en-US" sz="1600" dirty="0" smtClean="0"/>
              <a:t>one part </a:t>
            </a:r>
            <a:r>
              <a:rPr lang="en-US" sz="1600" dirty="0"/>
              <a:t>of the informal economy</a:t>
            </a:r>
            <a:r>
              <a:rPr lang="en-US" sz="1600" dirty="0" smtClean="0"/>
              <a:t>, the </a:t>
            </a:r>
            <a:r>
              <a:rPr lang="en-US" sz="1600" dirty="0"/>
              <a:t>“uncounted” economy </a:t>
            </a:r>
            <a:r>
              <a:rPr lang="en-US" sz="1600" dirty="0" smtClean="0"/>
              <a:t>in which </a:t>
            </a:r>
            <a:r>
              <a:rPr lang="en-US" sz="1600" dirty="0"/>
              <a:t>women play a large role</a:t>
            </a:r>
            <a:r>
              <a:rPr lang="en-US" sz="1600" dirty="0" smtClean="0"/>
              <a:t>. © </a:t>
            </a:r>
            <a:r>
              <a:rPr lang="en-US" sz="1600" dirty="0"/>
              <a:t>Alexander B. Murphy.</a:t>
            </a:r>
          </a:p>
        </p:txBody>
      </p:sp>
      <p:pic>
        <p:nvPicPr>
          <p:cNvPr id="12290" name="Picture 2" descr="C:\Users\srigby\AppData\Local\Temp\88\wza662\ch05\fou10e_fig_05_13.jpg"/>
          <p:cNvPicPr>
            <a:picLocks noChangeAspect="1" noChangeArrowheads="1"/>
          </p:cNvPicPr>
          <p:nvPr/>
        </p:nvPicPr>
        <p:blipFill>
          <a:blip r:embed="rId3" cstate="print"/>
          <a:srcRect/>
          <a:stretch>
            <a:fillRect/>
          </a:stretch>
        </p:blipFill>
        <p:spPr bwMode="auto">
          <a:xfrm>
            <a:off x="4648200" y="3624888"/>
            <a:ext cx="4191000" cy="2972616"/>
          </a:xfrm>
          <a:prstGeom prst="rect">
            <a:avLst/>
          </a:prstGeom>
          <a:noFill/>
        </p:spPr>
      </p:pic>
      <p:sp>
        <p:nvSpPr>
          <p:cNvPr id="6" name="Rectangle 5"/>
          <p:cNvSpPr/>
          <p:nvPr/>
        </p:nvSpPr>
        <p:spPr>
          <a:xfrm>
            <a:off x="381000" y="228600"/>
            <a:ext cx="8458200" cy="1754327"/>
          </a:xfrm>
          <a:prstGeom prst="rect">
            <a:avLst/>
          </a:prstGeom>
        </p:spPr>
        <p:txBody>
          <a:bodyPr wrap="square">
            <a:spAutoFit/>
          </a:bodyPr>
          <a:lstStyle/>
          <a:p>
            <a:pPr algn="ctr"/>
            <a:r>
              <a:rPr lang="en-US" sz="3600" b="1" dirty="0">
                <a:latin typeface="Bookman Old Style" pitchFamily="18" charset="0"/>
              </a:rPr>
              <a:t>How Does Geography Reflect and Shape Power Relationships Among Groups of People?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Mount Vesuvius</a:t>
            </a:r>
          </a:p>
        </p:txBody>
      </p:sp>
      <p:sp>
        <p:nvSpPr>
          <p:cNvPr id="60418" name="Title 6"/>
          <p:cNvSpPr>
            <a:spLocks noGrp="1"/>
          </p:cNvSpPr>
          <p:nvPr>
            <p:ph type="title"/>
          </p:nvPr>
        </p:nvSpPr>
        <p:spPr/>
        <p:txBody>
          <a:bodyPr/>
          <a:lstStyle/>
          <a:p>
            <a:pPr eaLnBrk="1" hangingPunct="1"/>
            <a:r>
              <a:rPr lang="en-US" sz="3600" dirty="0" smtClean="0">
                <a:latin typeface="Bookman Old Style" pitchFamily="18" charset="0"/>
              </a:rPr>
              <a:t>Guest Field Note</a:t>
            </a:r>
          </a:p>
        </p:txBody>
      </p:sp>
      <p:sp>
        <p:nvSpPr>
          <p:cNvPr id="60419" name="Content Placeholder 7"/>
          <p:cNvSpPr>
            <a:spLocks noGrp="1"/>
          </p:cNvSpPr>
          <p:nvPr>
            <p:ph idx="1"/>
          </p:nvPr>
        </p:nvSpPr>
        <p:spPr>
          <a:xfrm>
            <a:off x="381000" y="1828800"/>
            <a:ext cx="4495800" cy="4498975"/>
          </a:xfrm>
        </p:spPr>
        <p:txBody>
          <a:bodyPr/>
          <a:lstStyle/>
          <a:p>
            <a:pPr marL="0" indent="0" eaLnBrk="1" hangingPunct="1">
              <a:buFont typeface="Arial" charset="0"/>
              <a:buNone/>
            </a:pPr>
            <a:r>
              <a:rPr lang="en-US" sz="2400" dirty="0" smtClean="0">
                <a:latin typeface="Bookman Old Style" pitchFamily="18" charset="0"/>
                <a:cs typeface="Arial" charset="0"/>
              </a:rPr>
              <a:t>“One of the leading causes of mortality and morbidity among children under the age of five in developing countries is waterborne disease. My research has focused on building an understanding of the factors that contribute to the vulnerability of young children to this significant public health problem.”</a:t>
            </a:r>
          </a:p>
        </p:txBody>
      </p:sp>
      <p:cxnSp>
        <p:nvCxnSpPr>
          <p:cNvPr id="10" name="Straight Connector 9"/>
          <p:cNvCxnSpPr/>
          <p:nvPr/>
        </p:nvCxnSpPr>
        <p:spPr>
          <a:xfrm>
            <a:off x="457200" y="13716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14" name="Picture 2" descr="C:\Users\srigby\AppData\Local\Temp\88\wz1038\ch05\fou10e_fig_05_14.jpg"/>
          <p:cNvPicPr>
            <a:picLocks noChangeAspect="1" noChangeArrowheads="1"/>
          </p:cNvPicPr>
          <p:nvPr/>
        </p:nvPicPr>
        <p:blipFill>
          <a:blip r:embed="rId3" cstate="print"/>
          <a:srcRect/>
          <a:stretch>
            <a:fillRect/>
          </a:stretch>
        </p:blipFill>
        <p:spPr bwMode="auto">
          <a:xfrm>
            <a:off x="5105400" y="1645920"/>
            <a:ext cx="3919555" cy="4831080"/>
          </a:xfrm>
          <a:prstGeom prst="rect">
            <a:avLst/>
          </a:prstGeom>
          <a:noFill/>
        </p:spPr>
      </p:pic>
      <p:sp>
        <p:nvSpPr>
          <p:cNvPr id="7" name="Footer Placeholder 6"/>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2" name="Content Placeholder 1"/>
          <p:cNvSpPr>
            <a:spLocks noGrp="1"/>
          </p:cNvSpPr>
          <p:nvPr>
            <p:ph idx="4294967295"/>
          </p:nvPr>
        </p:nvSpPr>
        <p:spPr>
          <a:xfrm>
            <a:off x="685800" y="457199"/>
            <a:ext cx="7543800" cy="5673725"/>
          </a:xfrm>
        </p:spPr>
        <p:txBody>
          <a:bodyPr/>
          <a:lstStyle/>
          <a:p>
            <a:pPr marL="0" indent="0" eaLnBrk="1" hangingPunct="1">
              <a:buFont typeface="Arial" charset="0"/>
              <a:buNone/>
              <a:defRPr/>
            </a:pPr>
            <a:r>
              <a:rPr lang="en-US" b="1" dirty="0" smtClean="0">
                <a:latin typeface="Bookman Old Style" pitchFamily="18" charset="0"/>
              </a:rPr>
              <a:t>Vulnerable Populations</a:t>
            </a:r>
          </a:p>
          <a:p>
            <a:pPr eaLnBrk="1" hangingPunct="1">
              <a:defRPr/>
            </a:pPr>
            <a:r>
              <a:rPr lang="en-US" sz="2400" dirty="0" smtClean="0">
                <a:latin typeface="Bookman Old Style" pitchFamily="18" charset="0"/>
              </a:rPr>
              <a:t>Geographers use </a:t>
            </a:r>
            <a:r>
              <a:rPr lang="en-US" sz="2400" dirty="0">
                <a:latin typeface="Bookman Old Style" pitchFamily="18" charset="0"/>
              </a:rPr>
              <a:t>mapping and spatial analysis to predict and </a:t>
            </a:r>
            <a:r>
              <a:rPr lang="en-US" sz="2400" dirty="0" smtClean="0">
                <a:latin typeface="Bookman Old Style" pitchFamily="18" charset="0"/>
              </a:rPr>
              <a:t>explain what </a:t>
            </a:r>
            <a:r>
              <a:rPr lang="en-US" sz="2400" dirty="0">
                <a:latin typeface="Bookman Old Style" pitchFamily="18" charset="0"/>
              </a:rPr>
              <a:t>populations or people will be affected most </a:t>
            </a:r>
            <a:r>
              <a:rPr lang="en-US" sz="2400" dirty="0" smtClean="0">
                <a:latin typeface="Bookman Old Style" pitchFamily="18" charset="0"/>
              </a:rPr>
              <a:t>by natural </a:t>
            </a:r>
            <a:r>
              <a:rPr lang="en-US" sz="2400" dirty="0">
                <a:latin typeface="Bookman Old Style" pitchFamily="18" charset="0"/>
              </a:rPr>
              <a:t>hazards such as earthquakes, volcanoes, </a:t>
            </a:r>
            <a:r>
              <a:rPr lang="en-US" sz="2400" dirty="0" smtClean="0">
                <a:latin typeface="Bookman Old Style" pitchFamily="18" charset="0"/>
              </a:rPr>
              <a:t>hurricanes, and </a:t>
            </a:r>
            <a:r>
              <a:rPr lang="en-US" sz="2400" dirty="0">
                <a:latin typeface="Bookman Old Style" pitchFamily="18" charset="0"/>
              </a:rPr>
              <a:t>tsunamis or by environmental </a:t>
            </a:r>
            <a:r>
              <a:rPr lang="en-US" sz="2400" dirty="0" smtClean="0">
                <a:latin typeface="Bookman Old Style" pitchFamily="18" charset="0"/>
              </a:rPr>
              <a:t>policies</a:t>
            </a:r>
            <a:r>
              <a:rPr lang="en-US" sz="2400" dirty="0" smtClean="0">
                <a:solidFill>
                  <a:srgbClr val="4BACC6"/>
                </a:solidFill>
                <a:latin typeface="Bookman Old Style" pitchFamily="18" charset="0"/>
              </a:rPr>
              <a:t>.</a:t>
            </a:r>
          </a:p>
          <a:p>
            <a:pPr eaLnBrk="1" hangingPunct="1">
              <a:defRPr/>
            </a:pPr>
            <a:r>
              <a:rPr lang="en-US" sz="2400" dirty="0">
                <a:latin typeface="Bookman Old Style" pitchFamily="18" charset="0"/>
              </a:rPr>
              <a:t>V</a:t>
            </a:r>
            <a:r>
              <a:rPr lang="en-US" sz="2400" dirty="0" smtClean="0">
                <a:latin typeface="Bookman Old Style" pitchFamily="18" charset="0"/>
              </a:rPr>
              <a:t>ulnerability </a:t>
            </a:r>
            <a:r>
              <a:rPr lang="en-US" sz="2400" dirty="0">
                <a:latin typeface="Bookman Old Style" pitchFamily="18" charset="0"/>
              </a:rPr>
              <a:t>is </a:t>
            </a:r>
            <a:r>
              <a:rPr lang="en-US" sz="2400" dirty="0" smtClean="0">
                <a:latin typeface="Bookman Old Style" pitchFamily="18" charset="0"/>
              </a:rPr>
              <a:t>fundamentally influenced </a:t>
            </a:r>
            <a:r>
              <a:rPr lang="en-US" sz="2400" dirty="0">
                <a:latin typeface="Bookman Old Style" pitchFamily="18" charset="0"/>
              </a:rPr>
              <a:t>by geographically </a:t>
            </a:r>
            <a:r>
              <a:rPr lang="en-US" sz="2400" dirty="0" smtClean="0">
                <a:latin typeface="Bookman Old Style" pitchFamily="18" charset="0"/>
              </a:rPr>
              <a:t>specific </a:t>
            </a:r>
            <a:r>
              <a:rPr lang="en-US" sz="2400" dirty="0">
                <a:latin typeface="Bookman Old Style" pitchFamily="18" charset="0"/>
              </a:rPr>
              <a:t>social and </a:t>
            </a:r>
            <a:r>
              <a:rPr lang="en-US" sz="2400" dirty="0" smtClean="0">
                <a:latin typeface="Bookman Old Style" pitchFamily="18" charset="0"/>
              </a:rPr>
              <a:t>environmental circumstances.</a:t>
            </a:r>
          </a:p>
          <a:p>
            <a:pPr eaLnBrk="1" hangingPunct="1">
              <a:defRPr/>
            </a:pPr>
            <a:r>
              <a:rPr lang="en-US" sz="2400" dirty="0">
                <a:latin typeface="Bookman Old Style" pitchFamily="18" charset="0"/>
              </a:rPr>
              <a:t>Through </a:t>
            </a:r>
            <a:r>
              <a:rPr lang="en-US" sz="2400" dirty="0" smtClean="0">
                <a:latin typeface="Bookman Old Style" pitchFamily="18" charset="0"/>
              </a:rPr>
              <a:t>fieldwork</a:t>
            </a:r>
            <a:r>
              <a:rPr lang="en-US" sz="2400" dirty="0">
                <a:latin typeface="Bookman Old Style" pitchFamily="18" charset="0"/>
              </a:rPr>
              <a:t> </a:t>
            </a:r>
            <a:r>
              <a:rPr lang="en-US" sz="2400" dirty="0" smtClean="0">
                <a:latin typeface="Bookman Old Style" pitchFamily="18" charset="0"/>
              </a:rPr>
              <a:t>and </a:t>
            </a:r>
            <a:r>
              <a:rPr lang="en-US" sz="2400" dirty="0">
                <a:latin typeface="Bookman Old Style" pitchFamily="18" charset="0"/>
              </a:rPr>
              <a:t>interviews, geographers can see differences in </a:t>
            </a:r>
            <a:r>
              <a:rPr lang="en-US" sz="2400" dirty="0" smtClean="0">
                <a:latin typeface="Bookman Old Style" pitchFamily="18" charset="0"/>
              </a:rPr>
              <a:t>vulnerability within </a:t>
            </a:r>
            <a:r>
              <a:rPr lang="en-US" sz="2400" dirty="0">
                <a:latin typeface="Bookman Old Style" pitchFamily="18" charset="0"/>
              </a:rPr>
              <a:t>groups of people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algn="l" eaLnBrk="1" hangingPunct="1"/>
            <a:r>
              <a:rPr lang="en-US" sz="3200" b="1" dirty="0" smtClean="0">
                <a:latin typeface="Bookman Old Style" pitchFamily="18" charset="0"/>
              </a:rPr>
              <a:t>Women in Subsaharan Africa</a:t>
            </a:r>
          </a:p>
        </p:txBody>
      </p:sp>
      <p:sp>
        <p:nvSpPr>
          <p:cNvPr id="63490" name="Content Placeholder 4"/>
          <p:cNvSpPr>
            <a:spLocks noGrp="1"/>
          </p:cNvSpPr>
          <p:nvPr>
            <p:ph idx="1"/>
          </p:nvPr>
        </p:nvSpPr>
        <p:spPr>
          <a:xfrm>
            <a:off x="457200" y="1295400"/>
            <a:ext cx="8229600" cy="5181600"/>
          </a:xfrm>
        </p:spPr>
        <p:txBody>
          <a:bodyPr/>
          <a:lstStyle/>
          <a:p>
            <a:pPr eaLnBrk="1" hangingPunct="1"/>
            <a:r>
              <a:rPr lang="en-US" sz="2400" dirty="0" smtClean="0">
                <a:latin typeface="Bookman Old Style" pitchFamily="18" charset="0"/>
              </a:rPr>
              <a:t>Much of Subsaharan Africa, especially rural areas, is dominated numerically by women</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Women produce an estimated 70 percent of the region’s food, almost all of it without the aid of modern technology.</a:t>
            </a:r>
          </a:p>
          <a:p>
            <a:pPr eaLnBrk="1" hangingPunct="1"/>
            <a:r>
              <a:rPr lang="en-US" sz="2400" dirty="0" smtClean="0">
                <a:latin typeface="Bookman Old Style" pitchFamily="18" charset="0"/>
              </a:rPr>
              <a:t>In East Africa, cash crops such as tea are sometimes called “men’s crops” because the men trade in what the women produce</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Uganda was a leader in affirmative action for women</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Rwanda is the first country in the world where women hold more than 50 percent of the legislative seats</a:t>
            </a:r>
            <a:r>
              <a:rPr lang="en-US" sz="2400" dirty="0" smtClean="0">
                <a:solidFill>
                  <a:srgbClr val="4BACC6"/>
                </a:solidFill>
                <a:latin typeface="Bookman Old Style" pitchFamily="18" charset="0"/>
              </a:rPr>
              <a:t>.</a:t>
            </a:r>
            <a:endParaRPr lang="en-US" sz="2400" b="1" dirty="0" smtClean="0">
              <a:solidFill>
                <a:srgbClr val="4BACC6"/>
              </a:solidFill>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Inequality</a:t>
            </a:r>
            <a:endParaRPr lang="en-US" dirty="0"/>
          </a:p>
        </p:txBody>
      </p:sp>
      <p:sp>
        <p:nvSpPr>
          <p:cNvPr id="3" name="Content Placeholder 2"/>
          <p:cNvSpPr>
            <a:spLocks noGrp="1"/>
          </p:cNvSpPr>
          <p:nvPr>
            <p:ph idx="1"/>
          </p:nvPr>
        </p:nvSpPr>
        <p:spPr/>
        <p:txBody>
          <a:bodyPr/>
          <a:lstStyle/>
          <a:p>
            <a:r>
              <a:rPr lang="en-US" dirty="0" smtClean="0"/>
              <a:t>Gender disparity ranges across the globe in different ways.</a:t>
            </a:r>
          </a:p>
          <a:p>
            <a:endParaRPr lang="en-US" dirty="0"/>
          </a:p>
          <a:p>
            <a:r>
              <a:rPr lang="en-US" dirty="0" smtClean="0"/>
              <a:t>Geographers must find a way to measure this inequality among genders by region.</a:t>
            </a:r>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dirty="0"/>
          </a:p>
        </p:txBody>
      </p:sp>
    </p:spTree>
    <p:extLst>
      <p:ext uri="{BB962C8B-B14F-4D97-AF65-F5344CB8AC3E}">
        <p14:creationId xmlns:p14="http://schemas.microsoft.com/office/powerpoint/2010/main" val="214480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Inequality Index</a:t>
            </a:r>
            <a:endParaRPr lang="en-US" dirty="0"/>
          </a:p>
        </p:txBody>
      </p:sp>
      <p:sp>
        <p:nvSpPr>
          <p:cNvPr id="3" name="Content Placeholder 2"/>
          <p:cNvSpPr>
            <a:spLocks noGrp="1"/>
          </p:cNvSpPr>
          <p:nvPr>
            <p:ph idx="1"/>
          </p:nvPr>
        </p:nvSpPr>
        <p:spPr/>
        <p:txBody>
          <a:bodyPr/>
          <a:lstStyle/>
          <a:p>
            <a:r>
              <a:rPr lang="en-US" dirty="0" smtClean="0"/>
              <a:t>Three ways of measuring</a:t>
            </a:r>
          </a:p>
          <a:p>
            <a:pPr marL="971550" lvl="1" indent="-514350">
              <a:buFont typeface="+mj-lt"/>
              <a:buAutoNum type="arabicPeriod"/>
            </a:pPr>
            <a:r>
              <a:rPr lang="en-US" dirty="0" smtClean="0"/>
              <a:t>Reproductive Health</a:t>
            </a:r>
          </a:p>
          <a:p>
            <a:pPr marL="1371600" lvl="2" indent="-514350">
              <a:buFont typeface="Courier New" panose="02070309020205020404" pitchFamily="49" charset="0"/>
              <a:buChar char="o"/>
            </a:pPr>
            <a:r>
              <a:rPr lang="en-US" dirty="0" smtClean="0"/>
              <a:t>Maternal mortality (Number of female deaths per 100,000 </a:t>
            </a:r>
            <a:r>
              <a:rPr lang="en-US" smtClean="0"/>
              <a:t>live births)</a:t>
            </a:r>
            <a:endParaRPr lang="en-US" dirty="0" smtClean="0"/>
          </a:p>
          <a:p>
            <a:pPr marL="971550" lvl="1" indent="-514350">
              <a:buFont typeface="+mj-lt"/>
              <a:buAutoNum type="arabicPeriod"/>
            </a:pPr>
            <a:r>
              <a:rPr lang="en-US" dirty="0" smtClean="0"/>
              <a:t>Empowerment</a:t>
            </a:r>
          </a:p>
          <a:p>
            <a:pPr marL="1371600" lvl="2" indent="-514350">
              <a:buFont typeface="Courier New" panose="02070309020205020404" pitchFamily="49" charset="0"/>
              <a:buChar char="o"/>
            </a:pPr>
            <a:r>
              <a:rPr lang="en-US" dirty="0"/>
              <a:t>P</a:t>
            </a:r>
            <a:r>
              <a:rPr lang="en-US" dirty="0" smtClean="0"/>
              <a:t>olitical, etc.</a:t>
            </a:r>
          </a:p>
          <a:p>
            <a:pPr marL="971550" lvl="1" indent="-514350">
              <a:buFont typeface="+mj-lt"/>
              <a:buAutoNum type="arabicPeriod"/>
            </a:pPr>
            <a:r>
              <a:rPr lang="en-US" dirty="0" smtClean="0"/>
              <a:t>Labor market</a:t>
            </a:r>
          </a:p>
          <a:p>
            <a:pPr marL="1371600" lvl="2" indent="-514350">
              <a:buFont typeface="Courier New" panose="02070309020205020404" pitchFamily="49" charset="0"/>
              <a:buChar char="o"/>
            </a:pPr>
            <a:r>
              <a:rPr lang="en-US" dirty="0" smtClean="0"/>
              <a:t>Workplace, economic participation, etc.</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dirty="0"/>
          </a:p>
        </p:txBody>
      </p:sp>
    </p:spTree>
    <p:extLst>
      <p:ext uri="{BB962C8B-B14F-4D97-AF65-F5344CB8AC3E}">
        <p14:creationId xmlns:p14="http://schemas.microsoft.com/office/powerpoint/2010/main" val="192919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p:txBody>
          <a:bodyPr/>
          <a:lstStyle/>
          <a:p>
            <a:pPr algn="ctr" eaLnBrk="1" hangingPunct="1"/>
            <a:endParaRPr lang="en-US" sz="4400" dirty="0" smtClean="0"/>
          </a:p>
          <a:p>
            <a:pPr marL="0" indent="0" algn="ctr" eaLnBrk="1" hangingPunct="1">
              <a:buNone/>
            </a:pPr>
            <a:r>
              <a:rPr lang="en-US" sz="4000" dirty="0" smtClean="0">
                <a:latin typeface="Bookman Old Style" pitchFamily="18" charset="0"/>
              </a:rPr>
              <a:t>What is identity, and how are identities constructed?</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62200" y="616594"/>
            <a:ext cx="4419600" cy="5657122"/>
            <a:chOff x="2362200" y="616594"/>
            <a:chExt cx="4419600" cy="5657122"/>
          </a:xfrm>
        </p:grpSpPr>
        <p:pic>
          <p:nvPicPr>
            <p:cNvPr id="64513" name="Picture 2" descr="http://www.conceptcaching.com/ccache_img/deblij_ch05_fig13P141.jpg">
              <a:hlinkClick r:id="rId3"/>
            </p:cNvPr>
            <p:cNvPicPr>
              <a:picLocks noChangeAspect="1" noChangeArrowheads="1"/>
            </p:cNvPicPr>
            <p:nvPr/>
          </p:nvPicPr>
          <p:blipFill>
            <a:blip r:embed="rId4" cstate="print"/>
            <a:srcRect/>
            <a:stretch>
              <a:fillRect/>
            </a:stretch>
          </p:blipFill>
          <p:spPr bwMode="auto">
            <a:xfrm>
              <a:off x="2362200" y="616594"/>
              <a:ext cx="4403400" cy="5403206"/>
            </a:xfrm>
            <a:prstGeom prst="rect">
              <a:avLst/>
            </a:prstGeom>
            <a:noFill/>
            <a:ln w="9525">
              <a:noFill/>
              <a:miter lim="800000"/>
              <a:headEnd/>
              <a:tailEnd/>
            </a:ln>
          </p:spPr>
        </p:pic>
        <p:sp>
          <p:nvSpPr>
            <p:cNvPr id="5" name="TextBox 4"/>
            <p:cNvSpPr txBox="1"/>
            <p:nvPr/>
          </p:nvSpPr>
          <p:spPr>
            <a:xfrm>
              <a:off x="3429000" y="6019800"/>
              <a:ext cx="3352800" cy="253916"/>
            </a:xfrm>
            <a:prstGeom prst="rect">
              <a:avLst/>
            </a:prstGeom>
            <a:noFill/>
          </p:spPr>
          <p:txBody>
            <a:bodyPr wrap="square" rtlCol="0">
              <a:spAutoFit/>
            </a:bodyPr>
            <a:lstStyle/>
            <a:p>
              <a:pPr algn="r"/>
              <a:r>
                <a:rPr lang="en-US" sz="1050" dirty="0" smtClean="0"/>
                <a:t>© Harm de Blij</a:t>
              </a:r>
              <a:endParaRPr lang="en-US" sz="1050" dirty="0"/>
            </a:p>
          </p:txBody>
        </p:sp>
      </p:grpSp>
      <p:sp>
        <p:nvSpPr>
          <p:cNvPr id="64514" name="TextBox 3"/>
          <p:cNvSpPr txBox="1">
            <a:spLocks noChangeArrowheads="1"/>
          </p:cNvSpPr>
          <p:nvPr/>
        </p:nvSpPr>
        <p:spPr bwMode="auto">
          <a:xfrm>
            <a:off x="2362200" y="609601"/>
            <a:ext cx="2362200" cy="646331"/>
          </a:xfrm>
          <a:prstGeom prst="rect">
            <a:avLst/>
          </a:prstGeom>
          <a:noFill/>
          <a:ln w="9525">
            <a:noFill/>
            <a:miter lim="800000"/>
            <a:headEnd/>
            <a:tailEnd/>
          </a:ln>
        </p:spPr>
        <p:txBody>
          <a:bodyPr wrap="square">
            <a:spAutoFit/>
          </a:bodyPr>
          <a:lstStyle/>
          <a:p>
            <a:r>
              <a:rPr lang="en-US" i="1" dirty="0"/>
              <a:t>Concept Caching: Kanye, Botswana </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609600" y="1828800"/>
            <a:ext cx="8229600" cy="50292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dirty="0" smtClean="0">
                <a:latin typeface="Bookman Old Style" pitchFamily="18" charset="0"/>
              </a:rPr>
              <a:t>                </a:t>
            </a:r>
          </a:p>
        </p:txBody>
      </p:sp>
      <p:pic>
        <p:nvPicPr>
          <p:cNvPr id="14338" name="Picture 2" descr="C:\Users\srigby\AppData\Local\Temp\88\wz859e\ch05\fou10e_fig_05_15.jpg"/>
          <p:cNvPicPr>
            <a:picLocks noChangeAspect="1" noChangeArrowheads="1"/>
          </p:cNvPicPr>
          <p:nvPr/>
        </p:nvPicPr>
        <p:blipFill>
          <a:blip r:embed="rId3" cstate="print"/>
          <a:srcRect/>
          <a:stretch>
            <a:fillRect/>
          </a:stretch>
        </p:blipFill>
        <p:spPr bwMode="auto">
          <a:xfrm>
            <a:off x="304800" y="795528"/>
            <a:ext cx="8534400" cy="5224272"/>
          </a:xfrm>
          <a:prstGeom prst="rect">
            <a:avLst/>
          </a:prstGeom>
          <a:noFill/>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p:txBody>
          <a:bodyPr/>
          <a:lstStyle/>
          <a:p>
            <a:pPr eaLnBrk="1" hangingPunct="1"/>
            <a:r>
              <a:rPr lang="en-US" sz="3600" dirty="0" smtClean="0">
                <a:latin typeface="Bookman Old Style" pitchFamily="18" charset="0"/>
              </a:rPr>
              <a:t>Field Note</a:t>
            </a:r>
            <a:r>
              <a:rPr lang="en-US" sz="3600" dirty="0" smtClean="0">
                <a:solidFill>
                  <a:srgbClr val="FF0000"/>
                </a:solidFill>
                <a:latin typeface="Bookman Old Style" pitchFamily="18" charset="0"/>
              </a:rPr>
              <a:t/>
            </a:r>
            <a:br>
              <a:rPr lang="en-US" sz="3600" dirty="0" smtClean="0">
                <a:solidFill>
                  <a:srgbClr val="FF0000"/>
                </a:solidFill>
                <a:latin typeface="Bookman Old Style" pitchFamily="18" charset="0"/>
              </a:rPr>
            </a:br>
            <a:endParaRPr lang="en-US" sz="3600" dirty="0" smtClean="0"/>
          </a:p>
        </p:txBody>
      </p:sp>
      <p:sp>
        <p:nvSpPr>
          <p:cNvPr id="66562" name="Content Placeholder 3"/>
          <p:cNvSpPr>
            <a:spLocks noGrp="1"/>
          </p:cNvSpPr>
          <p:nvPr>
            <p:ph idx="1"/>
          </p:nvPr>
        </p:nvSpPr>
        <p:spPr>
          <a:xfrm>
            <a:off x="304800" y="1600200"/>
            <a:ext cx="3581400" cy="5029200"/>
          </a:xfrm>
        </p:spPr>
        <p:txBody>
          <a:bodyPr/>
          <a:lstStyle/>
          <a:p>
            <a:pPr marL="0" indent="0" eaLnBrk="1" hangingPunct="1">
              <a:buFont typeface="Arial" charset="0"/>
              <a:buNone/>
            </a:pPr>
            <a:r>
              <a:rPr lang="en-US" sz="2000" dirty="0" smtClean="0">
                <a:latin typeface="Bookman Old Style" pitchFamily="18" charset="0"/>
              </a:rPr>
              <a:t>“I am filled with admiration for the women carrying water on their heads up the bank from the Niger River. Other women are at the water’s edge, filling their buckets. These women are performing a daily ritual requiring incredible endurance and strength. Once they carry their buckets to their dwellings, they will likely turn to preparing the evening meal.”</a:t>
            </a:r>
          </a:p>
        </p:txBody>
      </p:sp>
      <p:sp>
        <p:nvSpPr>
          <p:cNvPr id="66564" name="TextBox 7"/>
          <p:cNvSpPr txBox="1">
            <a:spLocks noChangeArrowheads="1"/>
          </p:cNvSpPr>
          <p:nvPr/>
        </p:nvSpPr>
        <p:spPr bwMode="auto">
          <a:xfrm>
            <a:off x="4419600" y="5323582"/>
            <a:ext cx="3886200" cy="1077218"/>
          </a:xfrm>
          <a:prstGeom prst="rect">
            <a:avLst/>
          </a:prstGeom>
          <a:noFill/>
          <a:ln w="9525">
            <a:noFill/>
            <a:miter lim="800000"/>
            <a:headEnd/>
            <a:tailEnd/>
          </a:ln>
        </p:spPr>
        <p:txBody>
          <a:bodyPr>
            <a:spAutoFit/>
          </a:bodyPr>
          <a:lstStyle/>
          <a:p>
            <a:r>
              <a:rPr lang="en-US" sz="1600" b="1" dirty="0"/>
              <a:t>Figure 5.16</a:t>
            </a:r>
          </a:p>
          <a:p>
            <a:r>
              <a:rPr lang="en-US" sz="1600" b="1" dirty="0"/>
              <a:t>Along the banks of the Niger River just outside Mopti, Mali</a:t>
            </a:r>
            <a:r>
              <a:rPr lang="en-US" sz="1600" dirty="0"/>
              <a:t>. © Alexander B. Murphy</a:t>
            </a:r>
          </a:p>
        </p:txBody>
      </p:sp>
      <p:cxnSp>
        <p:nvCxnSpPr>
          <p:cNvPr id="6" name="Straight Connector 5"/>
          <p:cNvCxnSpPr/>
          <p:nvPr/>
        </p:nvCxnSpPr>
        <p:spPr>
          <a:xfrm>
            <a:off x="457200" y="1066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62" name="Picture 2" descr="C:\Users\srigby\AppData\Local\Temp\88\wzbf37\ch05\fou10e_fig_05_16.jpg"/>
          <p:cNvPicPr>
            <a:picLocks noChangeAspect="1" noChangeArrowheads="1"/>
          </p:cNvPicPr>
          <p:nvPr/>
        </p:nvPicPr>
        <p:blipFill>
          <a:blip r:embed="rId3" cstate="print"/>
          <a:srcRect/>
          <a:stretch>
            <a:fillRect/>
          </a:stretch>
        </p:blipFill>
        <p:spPr bwMode="auto">
          <a:xfrm>
            <a:off x="4114800" y="1752600"/>
            <a:ext cx="4876800" cy="3472978"/>
          </a:xfrm>
          <a:prstGeom prst="rect">
            <a:avLst/>
          </a:prstGeom>
          <a:noFill/>
        </p:spPr>
      </p:pic>
      <p:sp>
        <p:nvSpPr>
          <p:cNvPr id="7" name="Footer Placeholder 6"/>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413657" y="2009047"/>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Dowry Deaths in India</a:t>
            </a:r>
          </a:p>
        </p:txBody>
      </p:sp>
      <p:sp>
        <p:nvSpPr>
          <p:cNvPr id="68610" name="TextBox 5"/>
          <p:cNvSpPr txBox="1">
            <a:spLocks noChangeArrowheads="1"/>
          </p:cNvSpPr>
          <p:nvPr/>
        </p:nvSpPr>
        <p:spPr bwMode="auto">
          <a:xfrm>
            <a:off x="457200" y="2895600"/>
            <a:ext cx="8229600" cy="3693319"/>
          </a:xfrm>
          <a:prstGeom prst="rect">
            <a:avLst/>
          </a:prstGeom>
          <a:noFill/>
          <a:ln w="9525">
            <a:noFill/>
            <a:miter lim="800000"/>
            <a:headEnd/>
            <a:tailEnd/>
          </a:ln>
        </p:spPr>
        <p:txBody>
          <a:bodyPr wrap="square">
            <a:spAutoFit/>
          </a:bodyPr>
          <a:lstStyle/>
          <a:p>
            <a:pPr marL="285750" indent="-285750">
              <a:buFont typeface="Arial" charset="0"/>
              <a:buChar char="•"/>
            </a:pPr>
            <a:r>
              <a:rPr lang="en-US" sz="2600" dirty="0">
                <a:latin typeface="Bookman Old Style" pitchFamily="18" charset="0"/>
              </a:rPr>
              <a:t>In an arranged marriage, the </a:t>
            </a:r>
            <a:r>
              <a:rPr lang="en-US" sz="2600" b="1" dirty="0">
                <a:latin typeface="Bookman Old Style" pitchFamily="18" charset="0"/>
              </a:rPr>
              <a:t>dowry</a:t>
            </a:r>
            <a:r>
              <a:rPr lang="en-US" sz="2600" dirty="0">
                <a:latin typeface="Bookman Old Style" pitchFamily="18" charset="0"/>
              </a:rPr>
              <a:t> is </a:t>
            </a:r>
            <a:r>
              <a:rPr lang="en-US" sz="2600" i="1" dirty="0">
                <a:latin typeface="Bookman Old Style" pitchFamily="18" charset="0"/>
              </a:rPr>
              <a:t>the price to be paid by the bride’s family to the groom’s </a:t>
            </a:r>
            <a:r>
              <a:rPr lang="en-US" sz="2600" i="1" dirty="0" smtClean="0">
                <a:latin typeface="Bookman Old Style" pitchFamily="18" charset="0"/>
              </a:rPr>
              <a:t>father.</a:t>
            </a:r>
            <a:endParaRPr lang="en-US" sz="2600" i="1" dirty="0">
              <a:latin typeface="Bookman Old Style" pitchFamily="18" charset="0"/>
            </a:endParaRPr>
          </a:p>
          <a:p>
            <a:pPr marL="285750" indent="-285750">
              <a:buFont typeface="Arial" charset="0"/>
              <a:buChar char="•"/>
            </a:pPr>
            <a:r>
              <a:rPr lang="en-US" sz="2600" dirty="0">
                <a:latin typeface="Bookman Old Style" pitchFamily="18" charset="0"/>
              </a:rPr>
              <a:t>In extreme cases, disputes over the dowry have led to the death of the </a:t>
            </a:r>
            <a:r>
              <a:rPr lang="en-US" sz="2600" dirty="0" smtClean="0">
                <a:latin typeface="Bookman Old Style" pitchFamily="18" charset="0"/>
              </a:rPr>
              <a:t>bride.</a:t>
            </a:r>
            <a:endParaRPr lang="en-US" sz="2600" dirty="0">
              <a:latin typeface="Bookman Old Style" pitchFamily="18" charset="0"/>
            </a:endParaRPr>
          </a:p>
          <a:p>
            <a:pPr marL="285750" indent="-285750">
              <a:buFont typeface="Arial" charset="0"/>
              <a:buChar char="•"/>
            </a:pPr>
            <a:r>
              <a:rPr lang="en-US" sz="2600" dirty="0">
                <a:latin typeface="Bookman Old Style" pitchFamily="18" charset="0"/>
              </a:rPr>
              <a:t>Power relationships place women below men in </a:t>
            </a:r>
            <a:r>
              <a:rPr lang="en-US" sz="2600" dirty="0" smtClean="0">
                <a:latin typeface="Bookman Old Style" pitchFamily="18" charset="0"/>
              </a:rPr>
              <a:t>India</a:t>
            </a:r>
            <a:r>
              <a:rPr lang="en-US" sz="2600" dirty="0" smtClean="0">
                <a:solidFill>
                  <a:srgbClr val="4BACC6"/>
                </a:solidFill>
                <a:latin typeface="Bookman Old Style" pitchFamily="18" charset="0"/>
              </a:rPr>
              <a:t>.</a:t>
            </a:r>
            <a:endParaRPr lang="en-US" sz="2600" dirty="0">
              <a:solidFill>
                <a:srgbClr val="4BACC6"/>
              </a:solidFill>
              <a:latin typeface="Bookman Old Style" pitchFamily="18" charset="0"/>
            </a:endParaRPr>
          </a:p>
          <a:p>
            <a:pPr marL="285750" indent="-285750">
              <a:buFont typeface="Arial" charset="0"/>
              <a:buChar char="•"/>
            </a:pPr>
            <a:r>
              <a:rPr lang="en-US" sz="2600" dirty="0">
                <a:latin typeface="Bookman Old Style" pitchFamily="18" charset="0"/>
              </a:rPr>
              <a:t>Family Courts Act passed in 1984 to provide support for women who feared dowry </a:t>
            </a:r>
            <a:r>
              <a:rPr lang="en-US" sz="2600" dirty="0" smtClean="0">
                <a:latin typeface="Bookman Old Style" pitchFamily="18" charset="0"/>
              </a:rPr>
              <a:t>death.</a:t>
            </a:r>
            <a:endParaRPr lang="en-US" sz="26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Rectangle 4"/>
          <p:cNvSpPr/>
          <p:nvPr/>
        </p:nvSpPr>
        <p:spPr>
          <a:xfrm>
            <a:off x="381000" y="381000"/>
            <a:ext cx="8458200" cy="1569660"/>
          </a:xfrm>
          <a:prstGeom prst="rect">
            <a:avLst/>
          </a:prstGeom>
        </p:spPr>
        <p:txBody>
          <a:bodyPr wrap="square">
            <a:spAutoFit/>
          </a:bodyPr>
          <a:lstStyle/>
          <a:p>
            <a:pPr algn="ctr"/>
            <a:r>
              <a:rPr lang="en-US" sz="3200" b="1" dirty="0">
                <a:latin typeface="Bookman Old Style" pitchFamily="18" charset="0"/>
              </a:rPr>
              <a:t>How Does Geography Reflect and Shape Power Relationships Among Groups of People?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524000"/>
            <a:ext cx="8229600" cy="4267200"/>
          </a:xfrm>
        </p:spPr>
        <p:txBody>
          <a:bodyPr/>
          <a:lstStyle/>
          <a:p>
            <a:pPr eaLnBrk="1" hangingPunct="1"/>
            <a:r>
              <a:rPr lang="en-US" sz="2400" dirty="0" smtClean="0">
                <a:latin typeface="Bookman Old Style" pitchFamily="18" charset="0"/>
              </a:rPr>
              <a:t>The practice of dowry deaths is not declining in India</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The number of love marriages is on the rise and many couples in love marriages are meeting online</a:t>
            </a:r>
            <a:r>
              <a:rPr lang="en-US" sz="2400" dirty="0" smtClean="0">
                <a:solidFill>
                  <a:srgbClr val="4BACC6"/>
                </a:solidFill>
                <a:latin typeface="Bookman Old Style" pitchFamily="18" charset="0"/>
              </a:rPr>
              <a:t>. </a:t>
            </a:r>
          </a:p>
          <a:p>
            <a:pPr eaLnBrk="1" hangingPunct="1"/>
            <a:r>
              <a:rPr lang="en-US" sz="2400" dirty="0" smtClean="0">
                <a:latin typeface="Bookman Old Style" pitchFamily="18" charset="0"/>
              </a:rPr>
              <a:t>The number of divorces is also on the rise</a:t>
            </a:r>
            <a:r>
              <a:rPr lang="en-US" sz="2400" dirty="0" smtClean="0">
                <a:solidFill>
                  <a:srgbClr val="4BACC6"/>
                </a:solidFill>
                <a:latin typeface="Bookman Old Style" pitchFamily="18" charset="0"/>
              </a:rPr>
              <a:t>,</a:t>
            </a:r>
            <a:r>
              <a:rPr lang="en-US" sz="2400" dirty="0" smtClean="0">
                <a:latin typeface="Bookman Old Style" pitchFamily="18" charset="0"/>
              </a:rPr>
              <a:t> with 1 in 1,000 marriages ending in divorce in India today</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Just as some statistics point to an improving place of women in Indian society, other statistics confirm India still has a preference for males overall</a:t>
            </a:r>
            <a:r>
              <a:rPr lang="en-US" sz="2400" dirty="0" smtClean="0">
                <a:solidFill>
                  <a:srgbClr val="4BACC6"/>
                </a:solidFill>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4" name="TextBox 4"/>
          <p:cNvSpPr txBox="1">
            <a:spLocks noChangeArrowheads="1"/>
          </p:cNvSpPr>
          <p:nvPr/>
        </p:nvSpPr>
        <p:spPr bwMode="auto">
          <a:xfrm>
            <a:off x="457200" y="76200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Dowry Deaths in India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l" eaLnBrk="1" hangingPunct="1"/>
            <a:r>
              <a:rPr lang="en-US" sz="3200" b="1" dirty="0" smtClean="0">
                <a:latin typeface="Bookman Old Style" pitchFamily="18" charset="0"/>
              </a:rPr>
              <a:t>Shifting Power Relations among Ethnic Groups</a:t>
            </a:r>
          </a:p>
        </p:txBody>
      </p:sp>
      <p:sp>
        <p:nvSpPr>
          <p:cNvPr id="71682" name="Content Placeholder 2"/>
          <p:cNvSpPr>
            <a:spLocks noGrp="1"/>
          </p:cNvSpPr>
          <p:nvPr>
            <p:ph idx="1"/>
          </p:nvPr>
        </p:nvSpPr>
        <p:spPr>
          <a:xfrm>
            <a:off x="457200" y="1447800"/>
            <a:ext cx="8458200" cy="4953000"/>
          </a:xfrm>
        </p:spPr>
        <p:txBody>
          <a:bodyPr/>
          <a:lstStyle/>
          <a:p>
            <a:pPr eaLnBrk="1" hangingPunct="1"/>
            <a:r>
              <a:rPr lang="en-US" sz="2800" dirty="0" smtClean="0">
                <a:latin typeface="Bookman Old Style" pitchFamily="18" charset="0"/>
              </a:rPr>
              <a:t>Urban geographers, John Frazier, Florence Margai, and Eugene Tettey-Fio: </a:t>
            </a:r>
            <a:r>
              <a:rPr lang="en-US" sz="2800" i="1" dirty="0" smtClean="0">
                <a:latin typeface="Bookman Old Style" pitchFamily="18" charset="0"/>
              </a:rPr>
              <a:t>Race and Place: Equity Issues in Urban America</a:t>
            </a:r>
          </a:p>
          <a:p>
            <a:pPr eaLnBrk="1" hangingPunct="1"/>
            <a:r>
              <a:rPr lang="en-US" sz="2800" dirty="0" smtClean="0">
                <a:latin typeface="Bookman Old Style" pitchFamily="18" charset="0"/>
              </a:rPr>
              <a:t>Areas with multiple ethnicities often experience </a:t>
            </a:r>
            <a:r>
              <a:rPr lang="en-US" sz="2800" dirty="0" smtClean="0">
                <a:latin typeface="Bookman Old Style" pitchFamily="18" charset="0"/>
              </a:rPr>
              <a:t>a decrease of unacceptance </a:t>
            </a:r>
            <a:r>
              <a:rPr lang="en-US" sz="2800" dirty="0" smtClean="0">
                <a:latin typeface="Bookman Old Style" pitchFamily="18" charset="0"/>
              </a:rPr>
              <a:t>and a flow </a:t>
            </a:r>
            <a:r>
              <a:rPr lang="en-US" sz="2800" dirty="0" smtClean="0">
                <a:latin typeface="Bookman Old Style" pitchFamily="18" charset="0"/>
              </a:rPr>
              <a:t>of acceptance over time</a:t>
            </a:r>
            <a:r>
              <a:rPr lang="en-US" sz="2800" dirty="0" smtClean="0">
                <a:solidFill>
                  <a:srgbClr val="4BACC6"/>
                </a:solidFill>
                <a:latin typeface="Bookman Old Style" pitchFamily="18" charset="0"/>
              </a:rPr>
              <a:t>.</a:t>
            </a:r>
          </a:p>
          <a:p>
            <a:pPr eaLnBrk="1" hangingPunct="1"/>
            <a:endParaRPr lang="en-US" sz="20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sz="2800" dirty="0">
                <a:latin typeface="Bookman Old Style" pitchFamily="18" charset="0"/>
              </a:rPr>
              <a:t>In California and in much of the rest of the United States, the “Asian” box is drawn around a stereotype of what some call the “model minority</a:t>
            </a:r>
            <a:r>
              <a:rPr lang="en-US" sz="2800" dirty="0">
                <a:solidFill>
                  <a:srgbClr val="4BACC6"/>
                </a:solidFill>
                <a:latin typeface="Bookman Old Style" pitchFamily="18" charset="0"/>
              </a:rPr>
              <a:t>.</a:t>
            </a:r>
            <a:r>
              <a:rPr lang="en-US" sz="2800" dirty="0">
                <a:latin typeface="Bookman Old Style" pitchFamily="18" charset="0"/>
              </a:rPr>
              <a:t>”</a:t>
            </a:r>
          </a:p>
          <a:p>
            <a:pPr eaLnBrk="1" hangingPunct="1"/>
            <a:r>
              <a:rPr lang="en-US" sz="2800" dirty="0">
                <a:latin typeface="Bookman Old Style" pitchFamily="18" charset="0"/>
              </a:rPr>
              <a:t>The myth of the model minority: “paints Asians as good, hardworking people who, despite their suffering through discrimination, harassment, and exclusion, have found ways to prosper through peaceful means</a:t>
            </a:r>
            <a:r>
              <a:rPr lang="en-US" sz="2800" dirty="0">
                <a:solidFill>
                  <a:srgbClr val="4BACC6"/>
                </a:solidFill>
                <a:latin typeface="Bookman Old Style" pitchFamily="18" charset="0"/>
              </a:rPr>
              <a:t>.</a:t>
            </a:r>
            <a:r>
              <a:rPr lang="en-US" sz="2800" dirty="0">
                <a:latin typeface="Bookman Old Style" pitchFamily="18" charset="0"/>
              </a:rPr>
              <a:t>”</a:t>
            </a: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dirty="0"/>
          </a:p>
        </p:txBody>
      </p:sp>
      <p:sp>
        <p:nvSpPr>
          <p:cNvPr id="5" name="Title 1"/>
          <p:cNvSpPr>
            <a:spLocks noGrp="1"/>
          </p:cNvSpPr>
          <p:nvPr>
            <p:ph type="title"/>
          </p:nvPr>
        </p:nvSpPr>
        <p:spPr/>
        <p:txBody>
          <a:bodyPr/>
          <a:lstStyle/>
          <a:p>
            <a:pPr algn="l" eaLnBrk="1" hangingPunct="1"/>
            <a:r>
              <a:rPr lang="en-US" sz="3200" b="1" dirty="0" smtClean="0">
                <a:latin typeface="Bookman Old Style" pitchFamily="18" charset="0"/>
              </a:rPr>
              <a:t>Shifting Power Relations among Ethnic Groups</a:t>
            </a:r>
          </a:p>
        </p:txBody>
      </p:sp>
    </p:spTree>
    <p:extLst>
      <p:ext uri="{BB962C8B-B14F-4D97-AF65-F5344CB8AC3E}">
        <p14:creationId xmlns:p14="http://schemas.microsoft.com/office/powerpoint/2010/main" val="1368233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676400"/>
            <a:ext cx="6477000" cy="655638"/>
          </a:xfrm>
        </p:spPr>
        <p:txBody>
          <a:bodyPr/>
          <a:lstStyle/>
          <a:p>
            <a:pPr algn="l" eaLnBrk="1" hangingPunct="1"/>
            <a:r>
              <a:rPr lang="en-US" sz="2800" b="1" dirty="0" smtClean="0">
                <a:latin typeface="Bookman Old Style" pitchFamily="18" charset="0"/>
              </a:rPr>
              <a:t>Power Relations in Los Angeles</a:t>
            </a:r>
          </a:p>
        </p:txBody>
      </p:sp>
      <p:sp>
        <p:nvSpPr>
          <p:cNvPr id="72706" name="Content Placeholder 2"/>
          <p:cNvSpPr>
            <a:spLocks noGrp="1"/>
          </p:cNvSpPr>
          <p:nvPr>
            <p:ph idx="1"/>
          </p:nvPr>
        </p:nvSpPr>
        <p:spPr>
          <a:xfrm>
            <a:off x="457200" y="2286000"/>
            <a:ext cx="8382000" cy="3962400"/>
          </a:xfrm>
        </p:spPr>
        <p:txBody>
          <a:bodyPr/>
          <a:lstStyle/>
          <a:p>
            <a:pPr eaLnBrk="1" hangingPunct="1"/>
            <a:r>
              <a:rPr lang="en-US" sz="2400" dirty="0" smtClean="0">
                <a:latin typeface="Bookman Old Style" pitchFamily="18" charset="0"/>
              </a:rPr>
              <a:t>Geographer James Curtis: southeastern Los Angeles County is today “home to one of the largest and highest concentrations of Latinos in Southern California.”</a:t>
            </a:r>
          </a:p>
          <a:p>
            <a:pPr eaLnBrk="1" hangingPunct="1"/>
            <a:r>
              <a:rPr lang="en-US" sz="2400" b="1" dirty="0" smtClean="0">
                <a:latin typeface="Bookman Old Style" pitchFamily="18" charset="0"/>
              </a:rPr>
              <a:t>Barrioization: </a:t>
            </a:r>
            <a:r>
              <a:rPr lang="en-US" sz="2400" dirty="0" smtClean="0">
                <a:latin typeface="Bookman Old Style" pitchFamily="18" charset="0"/>
              </a:rPr>
              <a:t>describes a change that saw the Hispanic population of a neighborhood jump from 4 percent in 1960 to over 90 percent in 2000.</a:t>
            </a:r>
          </a:p>
          <a:p>
            <a:pPr eaLnBrk="1" hangingPunct="1"/>
            <a:r>
              <a:rPr lang="en-US" sz="2400" dirty="0" smtClean="0">
                <a:latin typeface="Bookman Old Style" pitchFamily="18" charset="0"/>
              </a:rPr>
              <a:t>April 29–30, 1992: Riots in Los Angeles after the verdict in the Rodney King case led to deaths, injuries, and about $1 billion in property loss.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Shifting Power Relations among Ethnic Groups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rigby\AppData\Local\Temp\88\wzcd3c\ch05\fou10e_fig_05_19.jpg"/>
          <p:cNvPicPr>
            <a:picLocks noChangeAspect="1" noChangeArrowheads="1"/>
          </p:cNvPicPr>
          <p:nvPr/>
        </p:nvPicPr>
        <p:blipFill>
          <a:blip r:embed="rId3" cstate="print"/>
          <a:srcRect/>
          <a:stretch>
            <a:fillRect/>
          </a:stretch>
        </p:blipFill>
        <p:spPr bwMode="auto">
          <a:xfrm>
            <a:off x="762000" y="304800"/>
            <a:ext cx="7467600" cy="6005103"/>
          </a:xfrm>
          <a:prstGeom prst="rect">
            <a:avLst/>
          </a:prstGeom>
          <a:noFill/>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905000"/>
            <a:ext cx="8229600" cy="3810000"/>
          </a:xfrm>
        </p:spPr>
        <p:txBody>
          <a:bodyPr/>
          <a:lstStyle/>
          <a:p>
            <a:pPr eaLnBrk="1" hangingPunct="1">
              <a:spcBef>
                <a:spcPts val="1200"/>
              </a:spcBef>
            </a:pPr>
            <a:r>
              <a:rPr lang="en-US" sz="2800" dirty="0" smtClean="0">
                <a:latin typeface="Bookman Old Style" pitchFamily="18" charset="0"/>
              </a:rPr>
              <a:t>Geographer Gillian Rose defines </a:t>
            </a:r>
            <a:r>
              <a:rPr lang="en-US" sz="2800" b="1" dirty="0" smtClean="0">
                <a:latin typeface="Bookman Old Style" pitchFamily="18" charset="0"/>
              </a:rPr>
              <a:t>identity </a:t>
            </a:r>
            <a:r>
              <a:rPr lang="en-US" sz="2800" dirty="0" smtClean="0">
                <a:latin typeface="Bookman Old Style" pitchFamily="18" charset="0"/>
              </a:rPr>
              <a:t>as “how we make sense of ourselves.”</a:t>
            </a:r>
          </a:p>
          <a:p>
            <a:pPr eaLnBrk="1" hangingPunct="1">
              <a:spcBef>
                <a:spcPts val="1200"/>
              </a:spcBef>
            </a:pPr>
            <a:r>
              <a:rPr lang="en-US" sz="2800" dirty="0" smtClean="0">
                <a:latin typeface="Bookman Old Style" pitchFamily="18" charset="0"/>
              </a:rPr>
              <a:t>We </a:t>
            </a:r>
            <a:r>
              <a:rPr lang="en-US" sz="2800" i="1" dirty="0" smtClean="0">
                <a:latin typeface="Bookman Old Style" pitchFamily="18" charset="0"/>
              </a:rPr>
              <a:t>construct </a:t>
            </a:r>
            <a:r>
              <a:rPr lang="en-US" sz="2800" dirty="0" smtClean="0">
                <a:latin typeface="Bookman Old Style" pitchFamily="18" charset="0"/>
              </a:rPr>
              <a:t>our own identities through experiences, emotions, connections, and rejections</a:t>
            </a:r>
          </a:p>
          <a:p>
            <a:pPr eaLnBrk="1" hangingPunct="1">
              <a:spcBef>
                <a:spcPts val="1200"/>
              </a:spcBef>
            </a:pPr>
            <a:r>
              <a:rPr lang="en-US" sz="2800" b="1" dirty="0" smtClean="0">
                <a:latin typeface="Bookman Old Style" pitchFamily="18" charset="0"/>
              </a:rPr>
              <a:t>Identifying against </a:t>
            </a:r>
            <a:r>
              <a:rPr lang="en-US" sz="2800" dirty="0" smtClean="0">
                <a:latin typeface="Bookman Old Style" pitchFamily="18" charset="0"/>
              </a:rPr>
              <a:t>other people: define the “Other,” and then we define ourselves in opposing terms</a:t>
            </a:r>
          </a:p>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2" name="TextBox 1"/>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867400"/>
          </a:xfrm>
        </p:spPr>
        <p:txBody>
          <a:bodyPr/>
          <a:lstStyle/>
          <a:p>
            <a:pPr eaLnBrk="1" hangingPunct="1">
              <a:defRPr/>
            </a:pPr>
            <a:r>
              <a:rPr lang="en-US" sz="2800" dirty="0" smtClean="0">
                <a:latin typeface="Bookman Old Style" pitchFamily="18" charset="0"/>
              </a:rPr>
              <a:t>“Races” are </a:t>
            </a:r>
            <a:r>
              <a:rPr lang="en-US" sz="2800" dirty="0">
                <a:latin typeface="Bookman Old Style" pitchFamily="18" charset="0"/>
              </a:rPr>
              <a:t>the product of ways </a:t>
            </a:r>
            <a:r>
              <a:rPr lang="en-US" sz="2800" dirty="0" smtClean="0">
                <a:latin typeface="Bookman Old Style" pitchFamily="18" charset="0"/>
              </a:rPr>
              <a:t>of </a:t>
            </a:r>
            <a:r>
              <a:rPr lang="en-US" sz="2800" dirty="0">
                <a:latin typeface="Bookman Old Style" pitchFamily="18" charset="0"/>
              </a:rPr>
              <a:t>viewing minor genetic differences that developed as </a:t>
            </a:r>
            <a:r>
              <a:rPr lang="en-US" sz="2800" dirty="0" smtClean="0">
                <a:latin typeface="Bookman Old Style" pitchFamily="18" charset="0"/>
              </a:rPr>
              <a:t>modern humans </a:t>
            </a:r>
            <a:r>
              <a:rPr lang="en-US" sz="2800" dirty="0">
                <a:latin typeface="Bookman Old Style" pitchFamily="18" charset="0"/>
              </a:rPr>
              <a:t>spread around the </a:t>
            </a:r>
            <a:r>
              <a:rPr lang="en-US" sz="2800" dirty="0" smtClean="0">
                <a:latin typeface="Bookman Old Style" pitchFamily="18" charset="0"/>
              </a:rPr>
              <a:t>world</a:t>
            </a:r>
          </a:p>
          <a:p>
            <a:pPr marL="0" indent="0" eaLnBrk="1" hangingPunct="1">
              <a:buFont typeface="Arial" charset="0"/>
              <a:buNone/>
              <a:defRPr/>
            </a:pPr>
            <a:endParaRPr lang="en-US" dirty="0" smtClean="0">
              <a:latin typeface="Bookman Old Style" pitchFamily="18" charset="0"/>
            </a:endParaRPr>
          </a:p>
        </p:txBody>
      </p:sp>
      <p:sp>
        <p:nvSpPr>
          <p:cNvPr id="23554" name="TextBox 4"/>
          <p:cNvSpPr txBox="1">
            <a:spLocks noChangeArrowheads="1"/>
          </p:cNvSpPr>
          <p:nvPr/>
        </p:nvSpPr>
        <p:spPr bwMode="auto">
          <a:xfrm>
            <a:off x="609600" y="152400"/>
            <a:ext cx="6248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Race</a:t>
            </a:r>
          </a:p>
        </p:txBody>
      </p:sp>
      <p:pic>
        <p:nvPicPr>
          <p:cNvPr id="3075" name="Picture 3" descr="C:\Users\srigby\AppData\Local\Temp\88\wz3c5b\ch05\fou10e_fig_05_02.jpg"/>
          <p:cNvPicPr>
            <a:picLocks noChangeAspect="1" noChangeArrowheads="1"/>
          </p:cNvPicPr>
          <p:nvPr/>
        </p:nvPicPr>
        <p:blipFill>
          <a:blip r:embed="rId3" cstate="print"/>
          <a:srcRect/>
          <a:stretch>
            <a:fillRect/>
          </a:stretch>
        </p:blipFill>
        <p:spPr bwMode="auto">
          <a:xfrm>
            <a:off x="2209800" y="2133600"/>
            <a:ext cx="4419600" cy="4407127"/>
          </a:xfrm>
          <a:prstGeom prst="rect">
            <a:avLst/>
          </a:prstGeom>
          <a:noFill/>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2133600"/>
            <a:ext cx="8229600" cy="4495800"/>
          </a:xfrm>
        </p:spPr>
        <p:txBody>
          <a:bodyPr/>
          <a:lstStyle/>
          <a:p>
            <a:pPr eaLnBrk="1" hangingPunct="1">
              <a:spcBef>
                <a:spcPts val="1000"/>
              </a:spcBef>
            </a:pPr>
            <a:r>
              <a:rPr lang="en-US" sz="2800" dirty="0" smtClean="0">
                <a:latin typeface="Bookman Old Style" pitchFamily="18" charset="0"/>
              </a:rPr>
              <a:t>Many of societies’ modern assumptions about race grew out of the period of European exploration and colonialism</a:t>
            </a:r>
          </a:p>
          <a:p>
            <a:pPr eaLnBrk="1" hangingPunct="1">
              <a:spcBef>
                <a:spcPts val="1000"/>
              </a:spcBef>
            </a:pPr>
            <a:r>
              <a:rPr lang="en-US" sz="2800" b="1" dirty="0" smtClean="0">
                <a:latin typeface="Bookman Old Style" pitchFamily="18" charset="0"/>
              </a:rPr>
              <a:t>Racism</a:t>
            </a:r>
          </a:p>
          <a:p>
            <a:pPr eaLnBrk="1" hangingPunct="1">
              <a:spcBef>
                <a:spcPts val="1000"/>
              </a:spcBef>
            </a:pPr>
            <a:r>
              <a:rPr lang="en-US" sz="2800" dirty="0" smtClean="0">
                <a:latin typeface="Bookman Old Style" pitchFamily="18" charset="0"/>
              </a:rPr>
              <a:t>What society typically calls a “race” is in fact a combination of physical attributes in a population</a:t>
            </a:r>
          </a:p>
          <a:p>
            <a:pPr eaLnBrk="1" hangingPunct="1">
              <a:spcBef>
                <a:spcPts val="1000"/>
              </a:spcBef>
            </a:pPr>
            <a:r>
              <a:rPr lang="en-US" sz="2800" dirty="0" smtClean="0">
                <a:latin typeface="Bookman Old Style" pitchFamily="18" charset="0"/>
              </a:rPr>
              <a:t>Skin color is </a:t>
            </a:r>
            <a:r>
              <a:rPr lang="en-US" sz="2800" i="1" dirty="0" smtClean="0">
                <a:latin typeface="Bookman Old Style" pitchFamily="18" charset="0"/>
              </a:rPr>
              <a:t>not </a:t>
            </a:r>
            <a:r>
              <a:rPr lang="en-US" sz="2800" dirty="0" smtClean="0">
                <a:latin typeface="Bookman Old Style" pitchFamily="18" charset="0"/>
              </a:rPr>
              <a:t>a reliable indicator of genetic closeness</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4" name="TextBox 4"/>
          <p:cNvSpPr txBox="1">
            <a:spLocks noChangeArrowheads="1"/>
          </p:cNvSpPr>
          <p:nvPr/>
        </p:nvSpPr>
        <p:spPr bwMode="auto">
          <a:xfrm>
            <a:off x="381000" y="1625024"/>
            <a:ext cx="6248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Race</a:t>
            </a:r>
          </a:p>
        </p:txBody>
      </p:sp>
      <p:sp>
        <p:nvSpPr>
          <p:cNvPr id="5" name="TextBox 4"/>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Fenway Park, Boston, MA</a:t>
            </a:r>
          </a:p>
        </p:txBody>
      </p:sp>
      <p:sp>
        <p:nvSpPr>
          <p:cNvPr id="27650" name="TextBox 4"/>
          <p:cNvSpPr txBox="1">
            <a:spLocks noChangeArrowheads="1"/>
          </p:cNvSpPr>
          <p:nvPr/>
        </p:nvSpPr>
        <p:spPr bwMode="auto">
          <a:xfrm>
            <a:off x="1447800" y="152400"/>
            <a:ext cx="60198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7" name="Straight Connector 6"/>
          <p:cNvCxnSpPr/>
          <p:nvPr/>
        </p:nvCxnSpPr>
        <p:spPr>
          <a:xfrm>
            <a:off x="152400" y="1255713"/>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653" name="TextBox 7"/>
          <p:cNvSpPr txBox="1">
            <a:spLocks noChangeArrowheads="1"/>
          </p:cNvSpPr>
          <p:nvPr/>
        </p:nvSpPr>
        <p:spPr bwMode="auto">
          <a:xfrm>
            <a:off x="152400" y="1219200"/>
            <a:ext cx="8763000" cy="2586037"/>
          </a:xfrm>
          <a:prstGeom prst="rect">
            <a:avLst/>
          </a:prstGeom>
          <a:noFill/>
          <a:ln w="9525">
            <a:noFill/>
            <a:miter lim="800000"/>
            <a:headEnd/>
            <a:tailEnd/>
          </a:ln>
        </p:spPr>
        <p:txBody>
          <a:bodyPr>
            <a:spAutoFit/>
          </a:bodyPr>
          <a:lstStyle/>
          <a:p>
            <a:r>
              <a:rPr lang="en-US" dirty="0">
                <a:latin typeface="Bookman Old Style" pitchFamily="18" charset="0"/>
              </a:rPr>
              <a:t>“We were traveling in Darwin, Australia, in 1994 and decided to walk away from the modern downtown for a few hours. Darwin is a multicultural city in the midst of a region of Australia that is largely populated by Aboriginals. At the bus stops on the outskirts of the city, Aboriginals reached Darwin to work in the city or to obtain social services only offered in the city. With a language barrier between us, we used hand gestures to ask the man in the white shirt and his son if we could take their picture. Gesturing back to us, they agreed to the picture. Our continued attempts at sign language soon led to much laughter among the people waiting for the next bus.”</a:t>
            </a:r>
          </a:p>
        </p:txBody>
      </p:sp>
      <p:pic>
        <p:nvPicPr>
          <p:cNvPr id="4098" name="Picture 2" descr="C:\Users\srigby\AppData\Local\Temp\88\wzcd9f\ch05\fou10e_fig_05_03.jpg"/>
          <p:cNvPicPr>
            <a:picLocks noChangeAspect="1" noChangeArrowheads="1"/>
          </p:cNvPicPr>
          <p:nvPr/>
        </p:nvPicPr>
        <p:blipFill>
          <a:blip r:embed="rId3" cstate="print"/>
          <a:srcRect/>
          <a:stretch>
            <a:fillRect/>
          </a:stretch>
        </p:blipFill>
        <p:spPr bwMode="auto">
          <a:xfrm>
            <a:off x="2667000" y="3805237"/>
            <a:ext cx="3810000" cy="2713264"/>
          </a:xfrm>
          <a:prstGeom prst="rect">
            <a:avLst/>
          </a:prstGeom>
          <a:noFill/>
        </p:spPr>
      </p:pic>
      <p:sp>
        <p:nvSpPr>
          <p:cNvPr id="8" name="Footer Placeholder 7"/>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idx="1"/>
          </p:nvPr>
        </p:nvSpPr>
        <p:spPr>
          <a:xfrm>
            <a:off x="457200" y="1752600"/>
            <a:ext cx="8229600" cy="609600"/>
          </a:xfrm>
        </p:spPr>
        <p:txBody>
          <a:bodyPr/>
          <a:lstStyle/>
          <a:p>
            <a:pPr marL="0" indent="0" eaLnBrk="1" hangingPunct="1">
              <a:buFont typeface="Arial" charset="0"/>
              <a:buNone/>
            </a:pPr>
            <a:r>
              <a:rPr lang="en-US" sz="3000" b="1" dirty="0" smtClean="0">
                <a:latin typeface="Bookman Old Style" pitchFamily="18" charset="0"/>
              </a:rPr>
              <a:t>Race and Ethnicity in the United States</a:t>
            </a:r>
          </a:p>
          <a:p>
            <a:pPr marL="0" indent="0" eaLnBrk="1" hangingPunct="1">
              <a:buFont typeface="Arial" charset="0"/>
              <a:buNone/>
            </a:pPr>
            <a:endParaRPr lang="en-US" dirty="0" smtClean="0">
              <a:latin typeface="Bookman Old Style" pitchFamily="18" charset="0"/>
            </a:endParaRPr>
          </a:p>
        </p:txBody>
      </p:sp>
      <p:sp>
        <p:nvSpPr>
          <p:cNvPr id="4" name="TextBox 3"/>
          <p:cNvSpPr txBox="1"/>
          <p:nvPr/>
        </p:nvSpPr>
        <p:spPr>
          <a:xfrm>
            <a:off x="457200" y="2322017"/>
            <a:ext cx="8305800" cy="4154983"/>
          </a:xfrm>
          <a:prstGeom prst="rect">
            <a:avLst/>
          </a:prstGeom>
          <a:noFill/>
        </p:spPr>
        <p:txBody>
          <a:bodyPr>
            <a:spAutoFit/>
          </a:bodyPr>
          <a:lstStyle/>
          <a:p>
            <a:pPr marL="285750" indent="-285750">
              <a:buFont typeface="Arial" pitchFamily="34" charset="0"/>
              <a:buChar char="•"/>
              <a:defRPr/>
            </a:pPr>
            <a:r>
              <a:rPr lang="en-US" sz="2400" dirty="0">
                <a:latin typeface="Bookman Old Style" pitchFamily="18" charset="0"/>
              </a:rPr>
              <a:t>Unlike a local culture or ethnicity to which we may </a:t>
            </a:r>
            <a:r>
              <a:rPr lang="en-US" sz="2400" i="1" dirty="0">
                <a:latin typeface="Bookman Old Style" pitchFamily="18" charset="0"/>
              </a:rPr>
              <a:t>choose </a:t>
            </a:r>
            <a:r>
              <a:rPr lang="en-US" sz="2400" dirty="0">
                <a:latin typeface="Bookman Old Style" pitchFamily="18" charset="0"/>
              </a:rPr>
              <a:t>to belong, race is an identity that is more often </a:t>
            </a:r>
            <a:r>
              <a:rPr lang="en-US" sz="2400" i="1" dirty="0" smtClean="0">
                <a:latin typeface="Bookman Old Style" pitchFamily="18" charset="0"/>
              </a:rPr>
              <a:t>assigned.</a:t>
            </a:r>
            <a:endParaRPr lang="en-US" sz="2400" i="1" dirty="0">
              <a:latin typeface="Bookman Old Style" pitchFamily="18" charset="0"/>
            </a:endParaRPr>
          </a:p>
          <a:p>
            <a:pPr marL="342900" indent="-342900">
              <a:buFont typeface="Arial" pitchFamily="34" charset="0"/>
              <a:buChar char="•"/>
              <a:defRPr/>
            </a:pPr>
            <a:r>
              <a:rPr lang="en-US" sz="2400" dirty="0" smtClean="0">
                <a:latin typeface="Bookman Old Style" pitchFamily="18" charset="0"/>
              </a:rPr>
              <a:t>U.S. racial </a:t>
            </a:r>
            <a:r>
              <a:rPr lang="en-US" sz="2400" dirty="0">
                <a:latin typeface="Bookman Old Style" pitchFamily="18" charset="0"/>
              </a:rPr>
              <a:t>categories are reinforced through residential segregation, racialized divisions of labor, and </a:t>
            </a:r>
            <a:r>
              <a:rPr lang="en-US" sz="2400" dirty="0" smtClean="0">
                <a:latin typeface="Bookman Old Style" pitchFamily="18" charset="0"/>
              </a:rPr>
              <a:t>categories </a:t>
            </a:r>
            <a:r>
              <a:rPr lang="en-US" sz="2400" dirty="0">
                <a:latin typeface="Bookman Old Style" pitchFamily="18" charset="0"/>
              </a:rPr>
              <a:t>of races recorded by the </a:t>
            </a:r>
            <a:r>
              <a:rPr lang="en-US" sz="2400" dirty="0" smtClean="0">
                <a:latin typeface="Bookman Old Style" pitchFamily="18" charset="0"/>
              </a:rPr>
              <a:t>Census </a:t>
            </a:r>
            <a:r>
              <a:rPr lang="en-US" sz="2400" dirty="0">
                <a:latin typeface="Bookman Old Style" pitchFamily="18" charset="0"/>
              </a:rPr>
              <a:t>Bureau and other </a:t>
            </a:r>
            <a:r>
              <a:rPr lang="en-US" sz="2400" dirty="0" smtClean="0">
                <a:latin typeface="Bookman Old Style" pitchFamily="18" charset="0"/>
              </a:rPr>
              <a:t>government and nongovernmental </a:t>
            </a:r>
            <a:r>
              <a:rPr lang="en-US" sz="2400" dirty="0">
                <a:latin typeface="Bookman Old Style" pitchFamily="18" charset="0"/>
              </a:rPr>
              <a:t>agencies.</a:t>
            </a:r>
          </a:p>
          <a:p>
            <a:pPr marL="342900" indent="-342900">
              <a:buFont typeface="Arial" pitchFamily="34" charset="0"/>
              <a:buChar char="•"/>
              <a:defRPr/>
            </a:pPr>
            <a:r>
              <a:rPr lang="en-US" sz="2400" dirty="0">
                <a:latin typeface="Bookman Old Style" pitchFamily="18" charset="0"/>
              </a:rPr>
              <a:t>Because of immigration and differences in fertility rates, </a:t>
            </a:r>
            <a:r>
              <a:rPr lang="en-US" sz="2400" dirty="0" smtClean="0">
                <a:latin typeface="Bookman Old Style" pitchFamily="18" charset="0"/>
              </a:rPr>
              <a:t>the United States is increasingly </a:t>
            </a:r>
            <a:r>
              <a:rPr lang="en-US" sz="2400" dirty="0">
                <a:latin typeface="Bookman Old Style" pitchFamily="18" charset="0"/>
              </a:rPr>
              <a:t>“nonwhite.”</a:t>
            </a:r>
          </a:p>
          <a:p>
            <a:pPr marL="342900" indent="-342900">
              <a:buFont typeface="Arial" pitchFamily="34" charset="0"/>
              <a:buChar char="•"/>
              <a:defRPr/>
            </a:pPr>
            <a:r>
              <a:rPr lang="en-US" sz="2400" dirty="0">
                <a:latin typeface="Bookman Old Style" pitchFamily="18" charset="0"/>
              </a:rPr>
              <a:t>How Americans define “race” is changing.</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6" name="TextBox 5"/>
          <p:cNvSpPr txBox="1"/>
          <p:nvPr/>
        </p:nvSpPr>
        <p:spPr>
          <a:xfrm>
            <a:off x="152400" y="381000"/>
            <a:ext cx="8839200" cy="1169551"/>
          </a:xfrm>
          <a:prstGeom prst="rect">
            <a:avLst/>
          </a:prstGeom>
          <a:noFill/>
        </p:spPr>
        <p:txBody>
          <a:bodyPr wrap="square" rtlCol="0">
            <a:spAutoFit/>
          </a:bodyPr>
          <a:lstStyle/>
          <a:p>
            <a:pPr algn="ctr"/>
            <a:r>
              <a:rPr lang="en-US" sz="3500" b="1" dirty="0" smtClean="0">
                <a:latin typeface="Bookman Old Style" pitchFamily="18" charset="0"/>
              </a:rPr>
              <a:t>What Is Identity, </a:t>
            </a:r>
          </a:p>
          <a:p>
            <a:pPr algn="ctr"/>
            <a:r>
              <a:rPr lang="en-US" sz="3500" b="1" dirty="0" smtClean="0">
                <a:latin typeface="Bookman Old Style" pitchFamily="18" charset="0"/>
              </a:rPr>
              <a:t>and How Are Identities Constructed?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pPr marL="0" indent="0" eaLnBrk="1" hangingPunct="1">
              <a:buFont typeface="Arial" charset="0"/>
              <a:buNone/>
            </a:pPr>
            <a:endParaRPr lang="en-US" dirty="0" smtClean="0"/>
          </a:p>
          <a:p>
            <a:pPr marL="0" indent="0" eaLnBrk="1" hangingPunct="1">
              <a:buFont typeface="Arial" charset="0"/>
              <a:buNone/>
            </a:pPr>
            <a:endParaRPr lang="en-US" dirty="0" smtClean="0"/>
          </a:p>
        </p:txBody>
      </p:sp>
      <p:pic>
        <p:nvPicPr>
          <p:cNvPr id="6146" name="Picture 2" descr="C:\Users\srigby\AppData\Local\Temp\88\wz8f8b\ch05\fou10e_tab_05_01.jpg"/>
          <p:cNvPicPr>
            <a:picLocks noChangeAspect="1" noChangeArrowheads="1"/>
          </p:cNvPicPr>
          <p:nvPr/>
        </p:nvPicPr>
        <p:blipFill>
          <a:blip r:embed="rId3" cstate="print"/>
          <a:srcRect/>
          <a:stretch>
            <a:fillRect/>
          </a:stretch>
        </p:blipFill>
        <p:spPr bwMode="auto">
          <a:xfrm>
            <a:off x="76200" y="533400"/>
            <a:ext cx="4588534" cy="4953000"/>
          </a:xfrm>
          <a:prstGeom prst="rect">
            <a:avLst/>
          </a:prstGeom>
          <a:noFill/>
        </p:spPr>
      </p:pic>
      <p:pic>
        <p:nvPicPr>
          <p:cNvPr id="6147" name="Picture 3" descr="C:\Users\srigby\AppData\Local\Temp\88\wz576f\ch05\fou10e_tab_05_02.jpg"/>
          <p:cNvPicPr>
            <a:picLocks noChangeAspect="1" noChangeArrowheads="1"/>
          </p:cNvPicPr>
          <p:nvPr/>
        </p:nvPicPr>
        <p:blipFill>
          <a:blip r:embed="rId4" cstate="print"/>
          <a:srcRect/>
          <a:stretch>
            <a:fillRect/>
          </a:stretch>
        </p:blipFill>
        <p:spPr bwMode="auto">
          <a:xfrm>
            <a:off x="4812792" y="533400"/>
            <a:ext cx="3950208" cy="4949433"/>
          </a:xfrm>
          <a:prstGeom prst="rect">
            <a:avLst/>
          </a:prstGeom>
          <a:noFill/>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2711</Words>
  <Application>Microsoft Office PowerPoint</Application>
  <PresentationFormat>On-screen Show (4:3)</PresentationFormat>
  <Paragraphs>250</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Chapter 5:  Identity: Race, Ethnicity, Gender, and Sexuality</vt:lpstr>
      <vt:lpstr>Field Note:  Building Walls</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Chinatown in Mexicali</vt:lpstr>
      <vt:lpstr>PowerPoint Presentation</vt:lpstr>
      <vt:lpstr>PowerPoint Presentation</vt:lpstr>
      <vt:lpstr>Key Question</vt:lpstr>
      <vt:lpstr>PowerPoint Presentation</vt:lpstr>
      <vt:lpstr>PowerPoint Presentation</vt:lpstr>
      <vt:lpstr>PowerPoint Presentation</vt:lpstr>
      <vt:lpstr>Guest Field Note</vt:lpstr>
      <vt:lpstr>PowerPoint Presentation</vt:lpstr>
      <vt:lpstr>Women in Subsaharan Africa</vt:lpstr>
      <vt:lpstr>Gender Inequality</vt:lpstr>
      <vt:lpstr>Gender Inequality Index</vt:lpstr>
      <vt:lpstr>PowerPoint Presentation</vt:lpstr>
      <vt:lpstr>PowerPoint Presentation</vt:lpstr>
      <vt:lpstr>Field Note </vt:lpstr>
      <vt:lpstr>PowerPoint Presentation</vt:lpstr>
      <vt:lpstr>PowerPoint Presentation</vt:lpstr>
      <vt:lpstr>Shifting Power Relations among Ethnic Groups</vt:lpstr>
      <vt:lpstr>Shifting Power Relations among Ethnic Groups</vt:lpstr>
      <vt:lpstr>Power Relations in Los Angeles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230</cp:revision>
  <dcterms:created xsi:type="dcterms:W3CDTF">2012-02-01T23:34:28Z</dcterms:created>
  <dcterms:modified xsi:type="dcterms:W3CDTF">2014-11-13T14:31:14Z</dcterms:modified>
</cp:coreProperties>
</file>