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handoutMasterIdLst>
    <p:handoutMasterId r:id="rId46"/>
  </p:handoutMasterIdLst>
  <p:sldIdLst>
    <p:sldId id="257" r:id="rId2"/>
    <p:sldId id="258" r:id="rId3"/>
    <p:sldId id="259" r:id="rId4"/>
    <p:sldId id="260" r:id="rId5"/>
    <p:sldId id="261" r:id="rId6"/>
    <p:sldId id="262" r:id="rId7"/>
    <p:sldId id="283" r:id="rId8"/>
    <p:sldId id="284" r:id="rId9"/>
    <p:sldId id="286" r:id="rId10"/>
    <p:sldId id="287" r:id="rId11"/>
    <p:sldId id="288" r:id="rId12"/>
    <p:sldId id="289" r:id="rId13"/>
    <p:sldId id="291" r:id="rId14"/>
    <p:sldId id="292" r:id="rId15"/>
    <p:sldId id="293" r:id="rId16"/>
    <p:sldId id="294" r:id="rId17"/>
    <p:sldId id="325" r:id="rId18"/>
    <p:sldId id="295" r:id="rId19"/>
    <p:sldId id="296" r:id="rId20"/>
    <p:sldId id="326" r:id="rId21"/>
    <p:sldId id="297" r:id="rId22"/>
    <p:sldId id="298" r:id="rId23"/>
    <p:sldId id="299" r:id="rId24"/>
    <p:sldId id="300" r:id="rId25"/>
    <p:sldId id="302" r:id="rId26"/>
    <p:sldId id="303" r:id="rId27"/>
    <p:sldId id="305" r:id="rId28"/>
    <p:sldId id="323" r:id="rId29"/>
    <p:sldId id="306" r:id="rId30"/>
    <p:sldId id="307" r:id="rId31"/>
    <p:sldId id="308" r:id="rId32"/>
    <p:sldId id="309" r:id="rId33"/>
    <p:sldId id="310" r:id="rId34"/>
    <p:sldId id="311" r:id="rId35"/>
    <p:sldId id="312" r:id="rId36"/>
    <p:sldId id="313" r:id="rId37"/>
    <p:sldId id="315" r:id="rId38"/>
    <p:sldId id="316" r:id="rId39"/>
    <p:sldId id="317" r:id="rId40"/>
    <p:sldId id="318" r:id="rId41"/>
    <p:sldId id="319" r:id="rId42"/>
    <p:sldId id="320" r:id="rId43"/>
    <p:sldId id="321" r:id="rId4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Bookman Old Style" pitchFamily="18" charset="0"/>
        <a:ea typeface="+mn-ea"/>
        <a:cs typeface="Arial" charset="0"/>
      </a:defRPr>
    </a:lvl1pPr>
    <a:lvl2pPr marL="457200" algn="l" rtl="0" fontAlgn="base">
      <a:spcBef>
        <a:spcPct val="0"/>
      </a:spcBef>
      <a:spcAft>
        <a:spcPct val="0"/>
      </a:spcAft>
      <a:defRPr kern="1200">
        <a:solidFill>
          <a:schemeClr val="tx1"/>
        </a:solidFill>
        <a:latin typeface="Bookman Old Style" pitchFamily="18" charset="0"/>
        <a:ea typeface="+mn-ea"/>
        <a:cs typeface="Arial" charset="0"/>
      </a:defRPr>
    </a:lvl2pPr>
    <a:lvl3pPr marL="914400" algn="l" rtl="0" fontAlgn="base">
      <a:spcBef>
        <a:spcPct val="0"/>
      </a:spcBef>
      <a:spcAft>
        <a:spcPct val="0"/>
      </a:spcAft>
      <a:defRPr kern="1200">
        <a:solidFill>
          <a:schemeClr val="tx1"/>
        </a:solidFill>
        <a:latin typeface="Bookman Old Style" pitchFamily="18" charset="0"/>
        <a:ea typeface="+mn-ea"/>
        <a:cs typeface="Arial" charset="0"/>
      </a:defRPr>
    </a:lvl3pPr>
    <a:lvl4pPr marL="1371600" algn="l" rtl="0" fontAlgn="base">
      <a:spcBef>
        <a:spcPct val="0"/>
      </a:spcBef>
      <a:spcAft>
        <a:spcPct val="0"/>
      </a:spcAft>
      <a:defRPr kern="1200">
        <a:solidFill>
          <a:schemeClr val="tx1"/>
        </a:solidFill>
        <a:latin typeface="Bookman Old Style" pitchFamily="18" charset="0"/>
        <a:ea typeface="+mn-ea"/>
        <a:cs typeface="Arial" charset="0"/>
      </a:defRPr>
    </a:lvl4pPr>
    <a:lvl5pPr marL="1828800" algn="l" rtl="0" fontAlgn="base">
      <a:spcBef>
        <a:spcPct val="0"/>
      </a:spcBef>
      <a:spcAft>
        <a:spcPct val="0"/>
      </a:spcAft>
      <a:defRPr kern="1200">
        <a:solidFill>
          <a:schemeClr val="tx1"/>
        </a:solidFill>
        <a:latin typeface="Bookman Old Style" pitchFamily="18" charset="0"/>
        <a:ea typeface="+mn-ea"/>
        <a:cs typeface="Arial" charset="0"/>
      </a:defRPr>
    </a:lvl5pPr>
    <a:lvl6pPr marL="2286000" algn="l" defTabSz="914400" rtl="0" eaLnBrk="1" latinLnBrk="0" hangingPunct="1">
      <a:defRPr kern="1200">
        <a:solidFill>
          <a:schemeClr val="tx1"/>
        </a:solidFill>
        <a:latin typeface="Bookman Old Style" pitchFamily="18" charset="0"/>
        <a:ea typeface="+mn-ea"/>
        <a:cs typeface="Arial" charset="0"/>
      </a:defRPr>
    </a:lvl6pPr>
    <a:lvl7pPr marL="2743200" algn="l" defTabSz="914400" rtl="0" eaLnBrk="1" latinLnBrk="0" hangingPunct="1">
      <a:defRPr kern="1200">
        <a:solidFill>
          <a:schemeClr val="tx1"/>
        </a:solidFill>
        <a:latin typeface="Bookman Old Style" pitchFamily="18" charset="0"/>
        <a:ea typeface="+mn-ea"/>
        <a:cs typeface="Arial" charset="0"/>
      </a:defRPr>
    </a:lvl7pPr>
    <a:lvl8pPr marL="3200400" algn="l" defTabSz="914400" rtl="0" eaLnBrk="1" latinLnBrk="0" hangingPunct="1">
      <a:defRPr kern="1200">
        <a:solidFill>
          <a:schemeClr val="tx1"/>
        </a:solidFill>
        <a:latin typeface="Bookman Old Style" pitchFamily="18" charset="0"/>
        <a:ea typeface="+mn-ea"/>
        <a:cs typeface="Arial" charset="0"/>
      </a:defRPr>
    </a:lvl8pPr>
    <a:lvl9pPr marL="3657600" algn="l" defTabSz="914400" rtl="0" eaLnBrk="1" latinLnBrk="0" hangingPunct="1">
      <a:defRPr kern="1200">
        <a:solidFill>
          <a:schemeClr val="tx1"/>
        </a:solidFill>
        <a:latin typeface="Bookman Old Style" pitchFamily="18"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lliam/Cheryl Ferguson" initials="CF"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42" autoAdjust="0"/>
    <p:restoredTop sz="94660"/>
  </p:normalViewPr>
  <p:slideViewPr>
    <p:cSldViewPr>
      <p:cViewPr>
        <p:scale>
          <a:sx n="100" d="100"/>
          <a:sy n="100" d="100"/>
        </p:scale>
        <p:origin x="-1098" y="4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7CE86D7-DCAF-1740-9C6F-7B0CD3C9F1A0}" type="datetimeFigureOut">
              <a:rPr lang="en-US" smtClean="0"/>
              <a:pPr/>
              <a:t>12/15/2014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CDA31E6-C819-5141-871D-7AD9C4AF20DD}" type="slidenum">
              <a:rPr lang="en-US" smtClean="0"/>
              <a:pPr/>
              <a:t>‹#›</a:t>
            </a:fld>
            <a:endParaRPr lang="en-US"/>
          </a:p>
        </p:txBody>
      </p:sp>
    </p:spTree>
    <p:extLst>
      <p:ext uri="{BB962C8B-B14F-4D97-AF65-F5344CB8AC3E}">
        <p14:creationId xmlns:p14="http://schemas.microsoft.com/office/powerpoint/2010/main" val="9141553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6D09E56D-247E-4E1C-8770-0ADDEFFA795E}" type="slidenum">
              <a:rPr lang="en-US"/>
              <a:pPr/>
              <a:t>‹#›</a:t>
            </a:fld>
            <a:endParaRPr lang="en-US"/>
          </a:p>
        </p:txBody>
      </p:sp>
    </p:spTree>
    <p:extLst>
      <p:ext uri="{BB962C8B-B14F-4D97-AF65-F5344CB8AC3E}">
        <p14:creationId xmlns:p14="http://schemas.microsoft.com/office/powerpoint/2010/main" val="4188978980"/>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8475AB1E-D829-4AC8-9A28-C56FF90AB647}" type="slidenum">
              <a:rPr lang="en-US"/>
              <a:pPr/>
              <a:t>1</a:t>
            </a:fld>
            <a:endParaRPr lang="en-US"/>
          </a:p>
        </p:txBody>
      </p:sp>
      <p:sp>
        <p:nvSpPr>
          <p:cNvPr id="614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3BF96CE-EF6E-4F2C-8A8A-E7CEC5FB0775}" type="slidenum">
              <a:rPr lang="en-US" sz="1200">
                <a:latin typeface="Arial" charset="0"/>
              </a:rPr>
              <a:pPr algn="r"/>
              <a:t>1</a:t>
            </a:fld>
            <a:endParaRPr lang="en-US" sz="1200">
              <a:latin typeface="Arial"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9D1015-22A3-4C0E-8419-2F2240B22EFD}" type="slidenum">
              <a:rPr lang="en-US"/>
              <a:pPr/>
              <a:t>10</a:t>
            </a:fld>
            <a:endParaRPr lang="en-US"/>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C9DF7F-89A5-4BEC-8A30-ABE9985909EB}" type="slidenum">
              <a:rPr lang="en-US"/>
              <a:pPr/>
              <a:t>11</a:t>
            </a:fld>
            <a:endParaRPr lang="en-US"/>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8C7253-B8AD-4911-99AF-9B5DF8726BD0}" type="slidenum">
              <a:rPr lang="en-US"/>
              <a:pPr/>
              <a:t>12</a:t>
            </a:fld>
            <a:endParaRPr lang="en-US"/>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676B59FE-A57C-433D-9A4F-8F4B498E92E7}" type="slidenum">
              <a:rPr lang="en-US"/>
              <a:pPr/>
              <a:t>13</a:t>
            </a:fld>
            <a:endParaRPr lang="en-US"/>
          </a:p>
        </p:txBody>
      </p:sp>
      <p:sp>
        <p:nvSpPr>
          <p:cNvPr id="7577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4F9CC349-B12C-46BA-AC22-D041725F9FB2}" type="slidenum">
              <a:rPr lang="en-US" sz="1200">
                <a:latin typeface="Arial" charset="0"/>
              </a:rPr>
              <a:pPr algn="r"/>
              <a:t>13</a:t>
            </a:fld>
            <a:endParaRPr lang="en-US" sz="1200">
              <a:latin typeface="Arial"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B55896-11D2-4338-8723-428479DCE8B2}" type="slidenum">
              <a:rPr lang="en-US"/>
              <a:pPr/>
              <a:t>14</a:t>
            </a:fld>
            <a:endParaRPr lang="en-US"/>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Rot="1" noChangeAspect="1" noChangeArrowheads="1" noTextEdit="1"/>
          </p:cNvSpPr>
          <p:nvPr>
            <p:ph type="sldImg"/>
          </p:nvPr>
        </p:nvSpPr>
        <p:spPr>
          <a:ln/>
        </p:spPr>
      </p:sp>
      <p:sp>
        <p:nvSpPr>
          <p:cNvPr id="7170"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Rot="1" noChangeAspect="1" noChangeArrowheads="1" noTextEdit="1"/>
          </p:cNvSpPr>
          <p:nvPr>
            <p:ph type="sldImg"/>
          </p:nvPr>
        </p:nvSpPr>
        <p:spPr>
          <a:ln/>
        </p:spPr>
      </p:sp>
      <p:sp>
        <p:nvSpPr>
          <p:cNvPr id="9218"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Rot="1" noChangeAspect="1" noChangeArrowheads="1" noTextEdit="1"/>
          </p:cNvSpPr>
          <p:nvPr>
            <p:ph type="sldImg"/>
          </p:nvPr>
        </p:nvSpPr>
        <p:spPr>
          <a:ln/>
        </p:spPr>
      </p:sp>
      <p:sp>
        <p:nvSpPr>
          <p:cNvPr id="9218"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Rot="1" noChangeAspect="1" noChangeArrowheads="1" noTextEdit="1"/>
          </p:cNvSpPr>
          <p:nvPr>
            <p:ph type="sldImg"/>
          </p:nvPr>
        </p:nvSpPr>
        <p:spPr>
          <a:ln/>
        </p:spPr>
      </p:sp>
      <p:sp>
        <p:nvSpPr>
          <p:cNvPr id="11266"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Rot="1" noChangeAspect="1" noChangeArrowheads="1" noTextEdit="1"/>
          </p:cNvSpPr>
          <p:nvPr>
            <p:ph type="sldImg"/>
          </p:nvPr>
        </p:nvSpPr>
        <p:spPr>
          <a:ln/>
        </p:spPr>
      </p:sp>
      <p:sp>
        <p:nvSpPr>
          <p:cNvPr id="13314"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2A10A069-831D-42AA-8D08-AD008D8D38D6}" type="slidenum">
              <a:rPr lang="en-US"/>
              <a:pPr/>
              <a:t>2</a:t>
            </a:fld>
            <a:endParaRPr lang="en-US"/>
          </a:p>
        </p:txBody>
      </p:sp>
      <p:sp>
        <p:nvSpPr>
          <p:cNvPr id="819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A2DB0C8-75F9-4078-8C98-13B5DD87445A}" type="slidenum">
              <a:rPr lang="en-US" sz="1200">
                <a:latin typeface="Arial" charset="0"/>
              </a:rPr>
              <a:pPr algn="r"/>
              <a:t>2</a:t>
            </a:fld>
            <a:endParaRPr lang="en-US" sz="1200">
              <a:latin typeface="Arial"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Rot="1" noChangeAspect="1" noChangeArrowheads="1" noTextEdit="1"/>
          </p:cNvSpPr>
          <p:nvPr>
            <p:ph type="sldImg"/>
          </p:nvPr>
        </p:nvSpPr>
        <p:spPr>
          <a:ln/>
        </p:spPr>
      </p:sp>
      <p:sp>
        <p:nvSpPr>
          <p:cNvPr id="13314"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Rot="1" noChangeAspect="1" noChangeArrowheads="1" noTextEdit="1"/>
          </p:cNvSpPr>
          <p:nvPr>
            <p:ph type="sldImg"/>
          </p:nvPr>
        </p:nvSpPr>
        <p:spPr>
          <a:ln/>
        </p:spPr>
      </p:sp>
      <p:sp>
        <p:nvSpPr>
          <p:cNvPr id="15362"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66AC67-E07A-4098-BD71-D9A5121CC99E}" type="slidenum">
              <a:rPr lang="en-US"/>
              <a:pPr/>
              <a:t>22</a:t>
            </a:fld>
            <a:endParaRPr lang="en-US"/>
          </a:p>
        </p:txBody>
      </p:sp>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3B3DD8FB-09DC-4C62-B813-40F3D08D2C79}" type="slidenum">
              <a:rPr lang="en-US"/>
              <a:pPr/>
              <a:t>23</a:t>
            </a:fld>
            <a:endParaRPr lang="en-US"/>
          </a:p>
        </p:txBody>
      </p:sp>
      <p:sp>
        <p:nvSpPr>
          <p:cNvPr id="819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B468DCF5-170D-42EA-9C23-6FE32719B21B}" type="slidenum">
              <a:rPr lang="en-US" sz="1200"/>
              <a:pPr algn="r"/>
              <a:t>23</a:t>
            </a:fld>
            <a:endParaRPr lang="en-US" sz="120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660C6F-E670-491F-A129-9644A730AEDA}" type="slidenum">
              <a:rPr lang="en-US"/>
              <a:pPr/>
              <a:t>24</a:t>
            </a:fld>
            <a:endParaRPr lang="en-US"/>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61D6ECD-A486-43EC-B45F-540EC8BE98AD}" type="slidenum">
              <a:rPr lang="en-US"/>
              <a:pPr/>
              <a:t>25</a:t>
            </a:fld>
            <a:endParaRPr lang="en-US"/>
          </a:p>
        </p:txBody>
      </p:sp>
      <p:sp>
        <p:nvSpPr>
          <p:cNvPr id="1433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470164D5-CC08-4D99-B5DD-49C0A904330E}" type="slidenum">
              <a:rPr lang="en-US" sz="1200"/>
              <a:pPr algn="r"/>
              <a:t>25</a:t>
            </a:fld>
            <a:endParaRPr lang="en-US" sz="120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DD73E2-9C8A-4A34-9D62-A6F16B10EE12}" type="slidenum">
              <a:rPr lang="en-US"/>
              <a:pPr/>
              <a:t>26</a:t>
            </a:fld>
            <a:endParaRPr lang="en-US"/>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89FBF5-D572-4179-8513-31C4DB8C6426}" type="slidenum">
              <a:rPr lang="en-US"/>
              <a:pPr/>
              <a:t>27</a:t>
            </a:fld>
            <a:endParaRPr lang="en-US"/>
          </a:p>
        </p:txBody>
      </p:sp>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A8D59EE-8032-40C4-A948-0C24AB59CFD2}" type="slidenum">
              <a:rPr lang="en-US"/>
              <a:pPr/>
              <a:t>3</a:t>
            </a:fld>
            <a:endParaRPr lang="en-US"/>
          </a:p>
        </p:txBody>
      </p:sp>
      <p:sp>
        <p:nvSpPr>
          <p:cNvPr id="102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F58F874-DD3A-4203-A8A5-83DBBBEEB689}" type="slidenum">
              <a:rPr lang="en-US" sz="1200">
                <a:latin typeface="Arial" charset="0"/>
              </a:rPr>
              <a:pPr algn="r"/>
              <a:t>3</a:t>
            </a:fld>
            <a:endParaRPr lang="en-US" sz="1200">
              <a:latin typeface="Arial" charset="0"/>
            </a:endParaRPr>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B2D9CDF6-459E-4600-A2C2-C7E6A7818BCD}" type="slidenum">
              <a:rPr lang="en-US" sz="1200">
                <a:latin typeface="Arial" charset="0"/>
              </a:rPr>
              <a:pPr algn="r"/>
              <a:t>31</a:t>
            </a:fld>
            <a:endParaRPr lang="en-US" sz="1200">
              <a:latin typeface="Arial" charset="0"/>
            </a:endParaRPr>
          </a:p>
        </p:txBody>
      </p:sp>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Rot="1" noChangeAspect="1" noChangeArrowheads="1" noTextEdit="1"/>
          </p:cNvSpPr>
          <p:nvPr>
            <p:ph type="sldImg"/>
          </p:nvPr>
        </p:nvSpPr>
        <p:spPr>
          <a:ln/>
        </p:spPr>
      </p:sp>
      <p:sp>
        <p:nvSpPr>
          <p:cNvPr id="7170"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Rot="1" noChangeAspect="1" noChangeArrowheads="1" noTextEdit="1"/>
          </p:cNvSpPr>
          <p:nvPr>
            <p:ph type="sldImg"/>
          </p:nvPr>
        </p:nvSpPr>
        <p:spPr>
          <a:ln/>
        </p:spPr>
      </p:sp>
      <p:sp>
        <p:nvSpPr>
          <p:cNvPr id="9218"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Rot="1" noChangeAspect="1" noChangeArrowheads="1" noTextEdit="1"/>
          </p:cNvSpPr>
          <p:nvPr>
            <p:ph type="sldImg"/>
          </p:nvPr>
        </p:nvSpPr>
        <p:spPr>
          <a:ln/>
        </p:spPr>
      </p:sp>
      <p:sp>
        <p:nvSpPr>
          <p:cNvPr id="11266"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Rot="1" noChangeAspect="1" noChangeArrowheads="1" noTextEdit="1"/>
          </p:cNvSpPr>
          <p:nvPr>
            <p:ph type="sldImg"/>
          </p:nvPr>
        </p:nvSpPr>
        <p:spPr>
          <a:ln/>
        </p:spPr>
      </p:sp>
      <p:sp>
        <p:nvSpPr>
          <p:cNvPr id="13314"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Rot="1" noChangeAspect="1" noChangeArrowheads="1" noTextEdit="1"/>
          </p:cNvSpPr>
          <p:nvPr>
            <p:ph type="sldImg"/>
          </p:nvPr>
        </p:nvSpPr>
        <p:spPr>
          <a:ln/>
        </p:spPr>
      </p:sp>
      <p:sp>
        <p:nvSpPr>
          <p:cNvPr id="15362"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ED602055-CBCA-49C8-A953-2BA7426E1F44}" type="slidenum">
              <a:rPr lang="en-US" sz="1200">
                <a:latin typeface="Arial" charset="0"/>
              </a:rPr>
              <a:pPr algn="r"/>
              <a:t>37</a:t>
            </a:fld>
            <a:endParaRPr lang="en-US" sz="1200">
              <a:latin typeface="Arial" charset="0"/>
            </a:endParaRPr>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a:ln/>
        </p:spPr>
      </p:sp>
      <p:sp>
        <p:nvSpPr>
          <p:cNvPr id="21506"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a:ln/>
        </p:spPr>
      </p:sp>
      <p:sp>
        <p:nvSpPr>
          <p:cNvPr id="23554"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ln/>
        </p:spPr>
      </p:sp>
      <p:sp>
        <p:nvSpPr>
          <p:cNvPr id="25602"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21569F89-2493-4C9C-BCC7-CB70AA3B7B44}" type="slidenum">
              <a:rPr lang="en-US"/>
              <a:pPr/>
              <a:t>4</a:t>
            </a:fld>
            <a:endParaRPr lang="en-US"/>
          </a:p>
        </p:txBody>
      </p:sp>
      <p:sp>
        <p:nvSpPr>
          <p:cNvPr id="1229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5C108CD5-3E73-4D42-AE63-EF2301D1E929}" type="slidenum">
              <a:rPr lang="en-US" sz="1200">
                <a:latin typeface="Arial" charset="0"/>
              </a:rPr>
              <a:pPr algn="r"/>
              <a:t>4</a:t>
            </a:fld>
            <a:endParaRPr lang="en-US" sz="1200">
              <a:latin typeface="Arial" charset="0"/>
            </a:endParaRPr>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noTextEdit="1"/>
          </p:cNvSpPr>
          <p:nvPr>
            <p:ph type="sldImg"/>
          </p:nvPr>
        </p:nvSpPr>
        <p:spPr>
          <a:ln/>
        </p:spPr>
      </p:sp>
      <p:sp>
        <p:nvSpPr>
          <p:cNvPr id="27650"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DE7B8B-F50C-4A40-85F6-36A6AAEA944A}" type="slidenum">
              <a:rPr lang="en-US"/>
              <a:pPr/>
              <a:t>42</a:t>
            </a:fld>
            <a:endParaRPr lang="en-US"/>
          </a:p>
        </p:txBody>
      </p:sp>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D6703C-2652-42CF-8478-D3C811892AA6}" type="slidenum">
              <a:rPr lang="en-US"/>
              <a:pPr/>
              <a:t>43</a:t>
            </a:fld>
            <a:endParaRPr lang="en-US"/>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F9DB0C3-71DE-4AA2-ACD2-034302D34F68}" type="slidenum">
              <a:rPr lang="en-US"/>
              <a:pPr/>
              <a:t>5</a:t>
            </a:fld>
            <a:endParaRPr lang="en-US"/>
          </a:p>
        </p:txBody>
      </p:sp>
      <p:sp>
        <p:nvSpPr>
          <p:cNvPr id="1433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F69B5BE-EC0C-405F-A9D6-6A5B0F22DCF4}" type="slidenum">
              <a:rPr lang="en-US" sz="1200">
                <a:latin typeface="Arial" charset="0"/>
              </a:rPr>
              <a:pPr algn="r"/>
              <a:t>5</a:t>
            </a:fld>
            <a:endParaRPr lang="en-US" sz="1200">
              <a:latin typeface="Arial" charset="0"/>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8D9C7584-2A66-4274-8BBE-B547D9B63B47}" type="slidenum">
              <a:rPr lang="en-US"/>
              <a:pPr/>
              <a:t>6</a:t>
            </a:fld>
            <a:endParaRPr lang="en-US"/>
          </a:p>
        </p:txBody>
      </p:sp>
      <p:sp>
        <p:nvSpPr>
          <p:cNvPr id="1638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E3102058-D32B-4A68-BED6-C39624D8C8D5}" type="slidenum">
              <a:rPr lang="en-US" sz="1200">
                <a:latin typeface="Arial" charset="0"/>
              </a:rPr>
              <a:pPr algn="r"/>
              <a:t>6</a:t>
            </a:fld>
            <a:endParaRPr lang="en-US" sz="1200">
              <a:latin typeface="Arial"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p:txBody>
          <a:bodyPr/>
          <a:lstStyle/>
          <a:p>
            <a:endParaRPr lang="en-US" b="1"/>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5DA3C728-105C-4F88-A565-A570B3337E15}" type="slidenum">
              <a:rPr lang="en-US"/>
              <a:pPr/>
              <a:t>7</a:t>
            </a:fld>
            <a:endParaRPr lang="en-US"/>
          </a:p>
        </p:txBody>
      </p:sp>
      <p:sp>
        <p:nvSpPr>
          <p:cNvPr id="5939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BC26D1B0-2851-4876-A167-1958441D85B5}" type="slidenum">
              <a:rPr lang="en-US" sz="1200">
                <a:latin typeface="Arial" charset="0"/>
              </a:rPr>
              <a:pPr algn="r"/>
              <a:t>7</a:t>
            </a:fld>
            <a:endParaRPr lang="en-US" sz="1200">
              <a:latin typeface="Arial"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211A1F-5B89-41B8-92B8-DC5ED702E0E9}" type="slidenum">
              <a:rPr lang="en-US"/>
              <a:pPr/>
              <a:t>8</a:t>
            </a:fld>
            <a:endParaRPr lang="en-US"/>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C46CAB-01C4-4C52-A993-DF59B1D0351B}" type="slidenum">
              <a:rPr lang="en-US"/>
              <a:pPr/>
              <a:t>9</a:t>
            </a:fld>
            <a:endParaRPr lang="en-US"/>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 2012 John Wiley &amp; Sons, Inc. All rights reserved.</a:t>
            </a:r>
            <a:endParaRPr lang="en-US"/>
          </a:p>
        </p:txBody>
      </p:sp>
      <p:sp>
        <p:nvSpPr>
          <p:cNvPr id="6" name="Slide Number Placeholder 5"/>
          <p:cNvSpPr>
            <a:spLocks noGrp="1"/>
          </p:cNvSpPr>
          <p:nvPr>
            <p:ph type="sldNum" sz="quarter" idx="12"/>
          </p:nvPr>
        </p:nvSpPr>
        <p:spPr/>
        <p:txBody>
          <a:bodyPr/>
          <a:lstStyle>
            <a:lvl1pPr>
              <a:defRPr/>
            </a:lvl1pPr>
          </a:lstStyle>
          <a:p>
            <a:fld id="{A4162E15-C0B4-47D7-9B74-4C7D85C045DA}"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 2012 John Wiley &amp; Sons, Inc. All rights reserved.</a:t>
            </a:r>
            <a:endParaRPr lang="en-US"/>
          </a:p>
        </p:txBody>
      </p:sp>
      <p:sp>
        <p:nvSpPr>
          <p:cNvPr id="6" name="Slide Number Placeholder 5"/>
          <p:cNvSpPr>
            <a:spLocks noGrp="1"/>
          </p:cNvSpPr>
          <p:nvPr>
            <p:ph type="sldNum" sz="quarter" idx="12"/>
          </p:nvPr>
        </p:nvSpPr>
        <p:spPr/>
        <p:txBody>
          <a:bodyPr/>
          <a:lstStyle>
            <a:lvl1pPr>
              <a:defRPr/>
            </a:lvl1pPr>
          </a:lstStyle>
          <a:p>
            <a:fld id="{E17DB815-AB51-412A-ACBA-7A7B16ACCF2B}"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 2012 John Wiley &amp; Sons, Inc. All rights reserved.</a:t>
            </a:r>
            <a:endParaRPr lang="en-US"/>
          </a:p>
        </p:txBody>
      </p:sp>
      <p:sp>
        <p:nvSpPr>
          <p:cNvPr id="6" name="Slide Number Placeholder 5"/>
          <p:cNvSpPr>
            <a:spLocks noGrp="1"/>
          </p:cNvSpPr>
          <p:nvPr>
            <p:ph type="sldNum" sz="quarter" idx="12"/>
          </p:nvPr>
        </p:nvSpPr>
        <p:spPr/>
        <p:txBody>
          <a:bodyPr/>
          <a:lstStyle>
            <a:lvl1pPr>
              <a:defRPr/>
            </a:lvl1pPr>
          </a:lstStyle>
          <a:p>
            <a:fld id="{DCAE24B6-B274-4FAC-9B84-50F05DEAA29C}"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r>
              <a:rPr lang="en-US" smtClean="0"/>
              <a:t>© 2012 John Wiley &amp; Sons, Inc. All rights reserved.</a:t>
            </a:r>
            <a:endParaRPr lang="en-US"/>
          </a:p>
        </p:txBody>
      </p:sp>
      <p:sp>
        <p:nvSpPr>
          <p:cNvPr id="5" name="Slide Number Placeholder 4"/>
          <p:cNvSpPr>
            <a:spLocks noGrp="1"/>
          </p:cNvSpPr>
          <p:nvPr>
            <p:ph type="sldNum" sz="quarter" idx="12"/>
          </p:nvPr>
        </p:nvSpPr>
        <p:spPr/>
        <p:txBody>
          <a:bodyPr/>
          <a:lstStyle>
            <a:lvl1pPr>
              <a:defRPr/>
            </a:lvl1pPr>
          </a:lstStyle>
          <a:p>
            <a:pPr>
              <a:defRPr/>
            </a:pPr>
            <a:fld id="{2704CB94-A4EC-4C50-BDA9-990B90E3ECA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 2012 John Wiley &amp; Sons, Inc. All rights reserved.</a:t>
            </a:r>
            <a:endParaRPr lang="en-US"/>
          </a:p>
        </p:txBody>
      </p:sp>
      <p:sp>
        <p:nvSpPr>
          <p:cNvPr id="6" name="Slide Number Placeholder 5"/>
          <p:cNvSpPr>
            <a:spLocks noGrp="1"/>
          </p:cNvSpPr>
          <p:nvPr>
            <p:ph type="sldNum" sz="quarter" idx="12"/>
          </p:nvPr>
        </p:nvSpPr>
        <p:spPr/>
        <p:txBody>
          <a:bodyPr/>
          <a:lstStyle>
            <a:lvl1pPr>
              <a:defRPr/>
            </a:lvl1pPr>
          </a:lstStyle>
          <a:p>
            <a:fld id="{D8B49292-25F0-447F-AEE5-A86C5BF9ED19}"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 2012 John Wiley &amp; Sons, Inc. All rights reserved.</a:t>
            </a:r>
            <a:endParaRPr lang="en-US"/>
          </a:p>
        </p:txBody>
      </p:sp>
      <p:sp>
        <p:nvSpPr>
          <p:cNvPr id="6" name="Slide Number Placeholder 5"/>
          <p:cNvSpPr>
            <a:spLocks noGrp="1"/>
          </p:cNvSpPr>
          <p:nvPr>
            <p:ph type="sldNum" sz="quarter" idx="12"/>
          </p:nvPr>
        </p:nvSpPr>
        <p:spPr/>
        <p:txBody>
          <a:bodyPr/>
          <a:lstStyle>
            <a:lvl1pPr>
              <a:defRPr/>
            </a:lvl1pPr>
          </a:lstStyle>
          <a:p>
            <a:fld id="{36FE867C-3C2E-413A-8C88-BCC35D0B70A7}"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 2012 John Wiley &amp; Sons, Inc. All rights reserved.</a:t>
            </a:r>
            <a:endParaRPr lang="en-US"/>
          </a:p>
        </p:txBody>
      </p:sp>
      <p:sp>
        <p:nvSpPr>
          <p:cNvPr id="7" name="Slide Number Placeholder 6"/>
          <p:cNvSpPr>
            <a:spLocks noGrp="1"/>
          </p:cNvSpPr>
          <p:nvPr>
            <p:ph type="sldNum" sz="quarter" idx="12"/>
          </p:nvPr>
        </p:nvSpPr>
        <p:spPr/>
        <p:txBody>
          <a:bodyPr/>
          <a:lstStyle>
            <a:lvl1pPr>
              <a:defRPr/>
            </a:lvl1pPr>
          </a:lstStyle>
          <a:p>
            <a:fld id="{046A6092-ADEB-41C7-B54E-7A83511C1F0E}"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en-US" smtClean="0"/>
              <a:t>© 2012 John Wiley &amp; Sons, Inc. All rights reserved.</a:t>
            </a:r>
            <a:endParaRPr lang="en-US"/>
          </a:p>
        </p:txBody>
      </p:sp>
      <p:sp>
        <p:nvSpPr>
          <p:cNvPr id="9" name="Slide Number Placeholder 8"/>
          <p:cNvSpPr>
            <a:spLocks noGrp="1"/>
          </p:cNvSpPr>
          <p:nvPr>
            <p:ph type="sldNum" sz="quarter" idx="12"/>
          </p:nvPr>
        </p:nvSpPr>
        <p:spPr/>
        <p:txBody>
          <a:bodyPr/>
          <a:lstStyle>
            <a:lvl1pPr>
              <a:defRPr/>
            </a:lvl1pPr>
          </a:lstStyle>
          <a:p>
            <a:fld id="{1B979C24-9B03-4C7F-A302-A4D9A7EB3EF4}"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en-US" smtClean="0"/>
              <a:t>© 2012 John Wiley &amp; Sons, Inc. All rights reserved.</a:t>
            </a:r>
            <a:endParaRPr lang="en-US"/>
          </a:p>
        </p:txBody>
      </p:sp>
      <p:sp>
        <p:nvSpPr>
          <p:cNvPr id="5" name="Slide Number Placeholder 4"/>
          <p:cNvSpPr>
            <a:spLocks noGrp="1"/>
          </p:cNvSpPr>
          <p:nvPr>
            <p:ph type="sldNum" sz="quarter" idx="12"/>
          </p:nvPr>
        </p:nvSpPr>
        <p:spPr/>
        <p:txBody>
          <a:bodyPr/>
          <a:lstStyle>
            <a:lvl1pPr>
              <a:defRPr/>
            </a:lvl1pPr>
          </a:lstStyle>
          <a:p>
            <a:fld id="{38E32769-2C37-42A8-B56D-71856A9878F2}"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n-US" smtClean="0"/>
              <a:t>© 2012 John Wiley &amp; Sons, Inc. All rights reserved.</a:t>
            </a:r>
            <a:endParaRPr lang="en-US"/>
          </a:p>
        </p:txBody>
      </p:sp>
      <p:sp>
        <p:nvSpPr>
          <p:cNvPr id="4" name="Slide Number Placeholder 3"/>
          <p:cNvSpPr>
            <a:spLocks noGrp="1"/>
          </p:cNvSpPr>
          <p:nvPr>
            <p:ph type="sldNum" sz="quarter" idx="12"/>
          </p:nvPr>
        </p:nvSpPr>
        <p:spPr/>
        <p:txBody>
          <a:bodyPr/>
          <a:lstStyle>
            <a:lvl1pPr>
              <a:defRPr/>
            </a:lvl1pPr>
          </a:lstStyle>
          <a:p>
            <a:fld id="{EF9932B3-8EF0-4E60-A7A2-13DB4F5998CC}"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 2012 John Wiley &amp; Sons, Inc. All rights reserved.</a:t>
            </a:r>
            <a:endParaRPr lang="en-US"/>
          </a:p>
        </p:txBody>
      </p:sp>
      <p:sp>
        <p:nvSpPr>
          <p:cNvPr id="7" name="Slide Number Placeholder 6"/>
          <p:cNvSpPr>
            <a:spLocks noGrp="1"/>
          </p:cNvSpPr>
          <p:nvPr>
            <p:ph type="sldNum" sz="quarter" idx="12"/>
          </p:nvPr>
        </p:nvSpPr>
        <p:spPr/>
        <p:txBody>
          <a:bodyPr/>
          <a:lstStyle>
            <a:lvl1pPr>
              <a:defRPr/>
            </a:lvl1pPr>
          </a:lstStyle>
          <a:p>
            <a:fld id="{9E1BB5E9-A374-4492-994C-5A2E2C5C81EA}"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 2012 John Wiley &amp; Sons, Inc. All rights reserved.</a:t>
            </a:r>
            <a:endParaRPr lang="en-US"/>
          </a:p>
        </p:txBody>
      </p:sp>
      <p:sp>
        <p:nvSpPr>
          <p:cNvPr id="7" name="Slide Number Placeholder 6"/>
          <p:cNvSpPr>
            <a:spLocks noGrp="1"/>
          </p:cNvSpPr>
          <p:nvPr>
            <p:ph type="sldNum" sz="quarter" idx="12"/>
          </p:nvPr>
        </p:nvSpPr>
        <p:spPr/>
        <p:txBody>
          <a:bodyPr/>
          <a:lstStyle>
            <a:lvl1pPr>
              <a:defRPr/>
            </a:lvl1pPr>
          </a:lstStyle>
          <a:p>
            <a:fld id="{99C9816A-95C3-401E-A6DD-2B951C85A534}"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en-US"/>
          </a:p>
        </p:txBody>
      </p:sp>
      <p:sp>
        <p:nvSpPr>
          <p:cNvPr id="1029" name="Rectangle 5"/>
          <p:cNvSpPr>
            <a:spLocks noGrp="1" noChangeArrowheads="1"/>
          </p:cNvSpPr>
          <p:nvPr>
            <p:ph type="ftr" sz="quarter" idx="3"/>
          </p:nvPr>
        </p:nvSpPr>
        <p:spPr bwMode="auto">
          <a:xfrm>
            <a:off x="1562100" y="6381750"/>
            <a:ext cx="6019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000">
                <a:solidFill>
                  <a:srgbClr val="898989"/>
                </a:solidFill>
                <a:latin typeface="Verdana"/>
                <a:cs typeface="Verdana"/>
              </a:defRPr>
            </a:lvl1pPr>
          </a:lstStyle>
          <a:p>
            <a:r>
              <a:rPr lang="en-US" dirty="0" smtClean="0"/>
              <a:t>© 2012 John Wiley &amp; Sons, Inc. All rights reserved.</a:t>
            </a: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fld id="{613DD195-3701-4539-8330-C177E04B4A37}"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457200" y="304800"/>
            <a:ext cx="8229600" cy="1143000"/>
          </a:xfrm>
        </p:spPr>
        <p:txBody>
          <a:bodyPr/>
          <a:lstStyle/>
          <a:p>
            <a:r>
              <a:rPr lang="en-US" dirty="0" smtClean="0">
                <a:latin typeface="Bookman Old Style" pitchFamily="18" charset="0"/>
              </a:rPr>
              <a:t>Religion </a:t>
            </a:r>
            <a:endParaRPr lang="en-US" dirty="0">
              <a:latin typeface="Bookman Old Style" pitchFamily="18" charset="0"/>
            </a:endParaRPr>
          </a:p>
        </p:txBody>
      </p:sp>
      <p:pic>
        <p:nvPicPr>
          <p:cNvPr id="2" name="Picture 1" descr="fou10e_fig_07_27.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994" y="1447800"/>
            <a:ext cx="7786013" cy="5105400"/>
          </a:xfrm>
          <a:prstGeom prst="rect">
            <a:avLst/>
          </a:prstGeom>
          <a:noFill/>
          <a:ln>
            <a:noFill/>
          </a:ln>
        </p:spPr>
      </p:pic>
      <p:sp>
        <p:nvSpPr>
          <p:cNvPr id="4" name="Footer Placeholder 3"/>
          <p:cNvSpPr>
            <a:spLocks noGrp="1"/>
          </p:cNvSpPr>
          <p:nvPr>
            <p:ph type="ftr" sz="quarter" idx="11"/>
          </p:nvPr>
        </p:nvSpPr>
        <p:spPr/>
        <p:txBody>
          <a:bodyPr/>
          <a:lstStyle/>
          <a:p>
            <a:r>
              <a:rPr lang="en-US" dirty="0" smtClean="0"/>
              <a:t>Copyright © 2012 John Wiley &amp; Sons, Inc. All rights reserved.</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p:cNvSpPr>
            <a:spLocks noGrp="1" noChangeArrowheads="1"/>
          </p:cNvSpPr>
          <p:nvPr>
            <p:ph type="body" idx="1"/>
          </p:nvPr>
        </p:nvSpPr>
        <p:spPr>
          <a:xfrm>
            <a:off x="609600" y="2971800"/>
            <a:ext cx="8001000" cy="3657600"/>
          </a:xfrm>
        </p:spPr>
        <p:txBody>
          <a:bodyPr/>
          <a:lstStyle/>
          <a:p>
            <a:pPr marL="0" indent="0">
              <a:buNone/>
            </a:pPr>
            <a:r>
              <a:rPr lang="en-US" sz="2800" b="1" dirty="0" smtClean="0">
                <a:latin typeface="Bookman Old Style" pitchFamily="18" charset="0"/>
              </a:rPr>
              <a:t>Hinduism</a:t>
            </a:r>
            <a:endParaRPr lang="en-US" sz="2800" b="1" dirty="0" smtClean="0">
              <a:solidFill>
                <a:srgbClr val="4BACC6"/>
              </a:solidFill>
              <a:latin typeface="Bookman Old Style" pitchFamily="18" charset="0"/>
            </a:endParaRPr>
          </a:p>
          <a:p>
            <a:pPr marL="347472" lvl="1" indent="-347472">
              <a:buFont typeface="Arial"/>
              <a:buChar char="•"/>
            </a:pPr>
            <a:r>
              <a:rPr lang="en-US" dirty="0" smtClean="0">
                <a:latin typeface="Bookman Old Style" pitchFamily="18" charset="0"/>
              </a:rPr>
              <a:t>One of oldest religions; over 4000 years </a:t>
            </a:r>
          </a:p>
          <a:p>
            <a:pPr>
              <a:buFont typeface="Arial"/>
              <a:buChar char="•"/>
            </a:pPr>
            <a:r>
              <a:rPr lang="en-US" sz="2800" dirty="0" smtClean="0">
                <a:latin typeface="Bookman Old Style" pitchFamily="18" charset="0"/>
              </a:rPr>
              <a:t>Originated </a:t>
            </a:r>
            <a:r>
              <a:rPr lang="en-US" sz="2800" dirty="0">
                <a:latin typeface="Bookman Old Style" pitchFamily="18" charset="0"/>
              </a:rPr>
              <a:t>in the Indus River Valley</a:t>
            </a:r>
          </a:p>
          <a:p>
            <a:pPr>
              <a:buFont typeface="Arial"/>
              <a:buChar char="•"/>
            </a:pPr>
            <a:r>
              <a:rPr lang="en-US" sz="2800" dirty="0" smtClean="0">
                <a:latin typeface="Bookman Old Style" pitchFamily="18" charset="0"/>
              </a:rPr>
              <a:t>Ganges </a:t>
            </a:r>
            <a:r>
              <a:rPr lang="en-US" sz="2800" dirty="0">
                <a:latin typeface="Bookman Old Style" pitchFamily="18" charset="0"/>
              </a:rPr>
              <a:t>(sacred river) </a:t>
            </a:r>
          </a:p>
          <a:p>
            <a:pPr>
              <a:buFont typeface="Arial"/>
              <a:buChar char="•"/>
            </a:pPr>
            <a:r>
              <a:rPr lang="en-US" sz="2800" dirty="0" smtClean="0">
                <a:latin typeface="Bookman Old Style" pitchFamily="18" charset="0"/>
              </a:rPr>
              <a:t>Ancient </a:t>
            </a:r>
            <a:r>
              <a:rPr lang="en-US" sz="2800" dirty="0">
                <a:latin typeface="Bookman Old Style" pitchFamily="18" charset="0"/>
              </a:rPr>
              <a:t>practices include ritual bathing </a:t>
            </a:r>
            <a:r>
              <a:rPr lang="en-US" sz="2800" dirty="0" smtClean="0">
                <a:latin typeface="Bookman Old Style" pitchFamily="18" charset="0"/>
              </a:rPr>
              <a:t>and </a:t>
            </a:r>
            <a:r>
              <a:rPr lang="en-US" sz="2800" dirty="0">
                <a:latin typeface="Bookman Old Style" pitchFamily="18" charset="0"/>
              </a:rPr>
              <a:t>reincarnation</a:t>
            </a:r>
          </a:p>
          <a:p>
            <a:pPr>
              <a:buFont typeface="Arial"/>
              <a:buChar char="•"/>
            </a:pPr>
            <a:r>
              <a:rPr lang="en-US" sz="2800" dirty="0" smtClean="0">
                <a:latin typeface="Bookman Old Style" pitchFamily="18" charset="0"/>
              </a:rPr>
              <a:t>Polytheistic</a:t>
            </a:r>
            <a:endParaRPr lang="en-US" sz="2800" dirty="0">
              <a:latin typeface="Bookman Old Style" pitchFamily="18" charset="0"/>
            </a:endParaRPr>
          </a:p>
          <a:p>
            <a:endParaRPr lang="en-US" dirty="0">
              <a:latin typeface="Bookman Old Style" pitchFamily="18" charset="0"/>
            </a:endParaRPr>
          </a:p>
        </p:txBody>
      </p:sp>
      <p:sp>
        <p:nvSpPr>
          <p:cNvPr id="4" name="Footer Placeholder 3"/>
          <p:cNvSpPr>
            <a:spLocks noGrp="1"/>
          </p:cNvSpPr>
          <p:nvPr>
            <p:ph type="ftr" sz="quarter" idx="11"/>
          </p:nvPr>
        </p:nvSpPr>
        <p:spPr/>
        <p:txBody>
          <a:bodyPr/>
          <a:lstStyle/>
          <a:p>
            <a:r>
              <a:rPr lang="en-US" dirty="0" smtClean="0"/>
              <a:t>© 2012 John Wiley &amp; Sons, Inc. All rights reserved.</a:t>
            </a:r>
            <a:endParaRPr lang="en-US" dirty="0"/>
          </a:p>
        </p:txBody>
      </p:sp>
      <p:sp>
        <p:nvSpPr>
          <p:cNvPr id="5" name="Rectangle 4"/>
          <p:cNvSpPr/>
          <p:nvPr/>
        </p:nvSpPr>
        <p:spPr>
          <a:xfrm>
            <a:off x="381000" y="228600"/>
            <a:ext cx="8382000" cy="2031325"/>
          </a:xfrm>
          <a:prstGeom prst="rect">
            <a:avLst/>
          </a:prstGeom>
        </p:spPr>
        <p:txBody>
          <a:bodyPr wrap="square">
            <a:spAutoFit/>
          </a:bodyPr>
          <a:lstStyle/>
          <a:p>
            <a:pPr algn="ctr"/>
            <a:r>
              <a:rPr lang="en-US" sz="3600" b="1" dirty="0"/>
              <a:t>Where Did </a:t>
            </a:r>
            <a:r>
              <a:rPr lang="en-US" sz="3600" b="1" dirty="0" smtClean="0"/>
              <a:t>the </a:t>
            </a:r>
            <a:r>
              <a:rPr lang="en-US" sz="3600" b="1" dirty="0"/>
              <a:t>Major Religions of the World Originate, and How Do Religions Diffuse?</a:t>
            </a:r>
            <a:r>
              <a:rPr lang="en-US" dirty="0"/>
              <a:t/>
            </a:r>
            <a:br>
              <a:rPr lang="en-US" dirty="0"/>
            </a:br>
            <a:endParaRPr lang="en-US" dirty="0"/>
          </a:p>
        </p:txBody>
      </p:sp>
      <p:sp>
        <p:nvSpPr>
          <p:cNvPr id="3" name="TextBox 2"/>
          <p:cNvSpPr txBox="1"/>
          <p:nvPr/>
        </p:nvSpPr>
        <p:spPr>
          <a:xfrm>
            <a:off x="609600" y="2310824"/>
            <a:ext cx="6701674" cy="584776"/>
          </a:xfrm>
          <a:prstGeom prst="rect">
            <a:avLst/>
          </a:prstGeom>
          <a:noFill/>
        </p:spPr>
        <p:txBody>
          <a:bodyPr wrap="none" rtlCol="0">
            <a:spAutoFit/>
          </a:bodyPr>
          <a:lstStyle/>
          <a:p>
            <a:r>
              <a:rPr lang="en-US" sz="3200" b="1" dirty="0" smtClean="0">
                <a:latin typeface="Bookman Old Style"/>
                <a:cs typeface="Bookman Old Style"/>
              </a:rPr>
              <a:t>From </a:t>
            </a:r>
            <a:r>
              <a:rPr lang="en-US" sz="3200" b="1" dirty="0">
                <a:latin typeface="Bookman Old Style"/>
                <a:cs typeface="Bookman Old Style"/>
              </a:rPr>
              <a:t>the </a:t>
            </a:r>
            <a:r>
              <a:rPr lang="en-US" sz="3200" b="1" dirty="0" smtClean="0">
                <a:latin typeface="Bookman Old Style"/>
                <a:cs typeface="Bookman Old Style"/>
              </a:rPr>
              <a:t>Hearth </a:t>
            </a:r>
            <a:r>
              <a:rPr lang="en-US" sz="3200" b="1" dirty="0">
                <a:latin typeface="Bookman Old Style"/>
                <a:cs typeface="Bookman Old Style"/>
              </a:rPr>
              <a:t>of South Asia</a:t>
            </a:r>
            <a:endParaRPr lang="en-US" sz="32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ou10e_fig_07_06.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393192"/>
            <a:ext cx="8534400" cy="5931408"/>
          </a:xfrm>
          <a:prstGeom prst="rect">
            <a:avLst/>
          </a:prstGeom>
        </p:spPr>
      </p:pic>
      <p:sp>
        <p:nvSpPr>
          <p:cNvPr id="3" name="Footer Placeholder 2"/>
          <p:cNvSpPr>
            <a:spLocks noGrp="1"/>
          </p:cNvSpPr>
          <p:nvPr>
            <p:ph type="ftr" sz="quarter" idx="11"/>
          </p:nvPr>
        </p:nvSpPr>
        <p:spPr/>
        <p:txBody>
          <a:bodyPr/>
          <a:lstStyle/>
          <a:p>
            <a:r>
              <a:rPr lang="en-US" smtClean="0"/>
              <a:t>© 2012 John Wiley &amp; Sons, Inc. All rights reserved.</a:t>
            </a: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3"/>
          <p:cNvSpPr>
            <a:spLocks noGrp="1" noChangeArrowheads="1"/>
          </p:cNvSpPr>
          <p:nvPr>
            <p:ph type="body" idx="1"/>
          </p:nvPr>
        </p:nvSpPr>
        <p:spPr>
          <a:xfrm>
            <a:off x="381000" y="2971800"/>
            <a:ext cx="8229600" cy="3581400"/>
          </a:xfrm>
        </p:spPr>
        <p:txBody>
          <a:bodyPr/>
          <a:lstStyle/>
          <a:p>
            <a:pPr marL="0" indent="0">
              <a:buNone/>
            </a:pPr>
            <a:r>
              <a:rPr lang="en-US" sz="2800" b="1" dirty="0">
                <a:latin typeface="Bookman Old Style" pitchFamily="18" charset="0"/>
              </a:rPr>
              <a:t>Buddhism</a:t>
            </a:r>
            <a:r>
              <a:rPr lang="en-US" dirty="0">
                <a:latin typeface="Bookman Old Style" pitchFamily="18" charset="0"/>
              </a:rPr>
              <a:t> </a:t>
            </a:r>
          </a:p>
          <a:p>
            <a:r>
              <a:rPr lang="en-US" sz="2800" dirty="0" smtClean="0">
                <a:latin typeface="Bookman Old Style" pitchFamily="18" charset="0"/>
              </a:rPr>
              <a:t>Splintered </a:t>
            </a:r>
            <a:r>
              <a:rPr lang="en-US" sz="2800" dirty="0">
                <a:latin typeface="Bookman Old Style" pitchFamily="18" charset="0"/>
              </a:rPr>
              <a:t>from Hinduism 2500 years ago </a:t>
            </a:r>
          </a:p>
          <a:p>
            <a:r>
              <a:rPr lang="en-US" sz="2800" dirty="0" smtClean="0">
                <a:latin typeface="Bookman Old Style" pitchFamily="18" charset="0"/>
              </a:rPr>
              <a:t>Siddhartha </a:t>
            </a:r>
            <a:endParaRPr lang="en-US" sz="2800" dirty="0">
              <a:latin typeface="Bookman Old Style" pitchFamily="18" charset="0"/>
            </a:endParaRPr>
          </a:p>
          <a:p>
            <a:r>
              <a:rPr lang="en-US" sz="2800" dirty="0" smtClean="0">
                <a:latin typeface="Bookman Old Style" pitchFamily="18" charset="0"/>
              </a:rPr>
              <a:t>Approximately </a:t>
            </a:r>
            <a:r>
              <a:rPr lang="en-US" sz="2800" dirty="0">
                <a:latin typeface="Bookman Old Style" pitchFamily="18" charset="0"/>
              </a:rPr>
              <a:t>347 million adherents</a:t>
            </a:r>
          </a:p>
          <a:p>
            <a:pPr marL="0" indent="0">
              <a:buNone/>
            </a:pPr>
            <a:r>
              <a:rPr lang="en-US" sz="2800" b="1" dirty="0">
                <a:latin typeface="Bookman Old Style" pitchFamily="18" charset="0"/>
              </a:rPr>
              <a:t>Shintoism</a:t>
            </a:r>
          </a:p>
          <a:p>
            <a:r>
              <a:rPr lang="en-US" sz="2800" dirty="0" smtClean="0">
                <a:latin typeface="Bookman Old Style" pitchFamily="18" charset="0"/>
              </a:rPr>
              <a:t>Japan</a:t>
            </a:r>
            <a:endParaRPr lang="en-US" sz="2800" dirty="0">
              <a:latin typeface="Bookman Old Style" pitchFamily="18" charset="0"/>
            </a:endParaRPr>
          </a:p>
          <a:p>
            <a:r>
              <a:rPr lang="en-US" sz="2800" dirty="0" smtClean="0">
                <a:latin typeface="Bookman Old Style" pitchFamily="18" charset="0"/>
              </a:rPr>
              <a:t>Focused </a:t>
            </a:r>
            <a:r>
              <a:rPr lang="en-US" sz="2800" dirty="0">
                <a:latin typeface="Bookman Old Style" pitchFamily="18" charset="0"/>
              </a:rPr>
              <a:t>on nature and ancestor worship </a:t>
            </a:r>
          </a:p>
          <a:p>
            <a:endParaRPr lang="en-US" dirty="0">
              <a:latin typeface="Bookman Old Style" pitchFamily="18" charset="0"/>
            </a:endParaRPr>
          </a:p>
        </p:txBody>
      </p:sp>
      <p:sp>
        <p:nvSpPr>
          <p:cNvPr id="4" name="Footer Placeholder 3"/>
          <p:cNvSpPr>
            <a:spLocks noGrp="1"/>
          </p:cNvSpPr>
          <p:nvPr>
            <p:ph type="ftr" sz="quarter" idx="11"/>
          </p:nvPr>
        </p:nvSpPr>
        <p:spPr/>
        <p:txBody>
          <a:bodyPr/>
          <a:lstStyle/>
          <a:p>
            <a:r>
              <a:rPr lang="en-US" smtClean="0"/>
              <a:t>© 2012 John Wiley &amp; Sons, Inc. All rights reserved.</a:t>
            </a:r>
            <a:endParaRPr lang="en-US"/>
          </a:p>
        </p:txBody>
      </p:sp>
      <p:sp>
        <p:nvSpPr>
          <p:cNvPr id="6" name="Rectangle 5"/>
          <p:cNvSpPr/>
          <p:nvPr/>
        </p:nvSpPr>
        <p:spPr>
          <a:xfrm>
            <a:off x="381000" y="228600"/>
            <a:ext cx="8382000" cy="2031325"/>
          </a:xfrm>
          <a:prstGeom prst="rect">
            <a:avLst/>
          </a:prstGeom>
        </p:spPr>
        <p:txBody>
          <a:bodyPr wrap="square">
            <a:spAutoFit/>
          </a:bodyPr>
          <a:lstStyle/>
          <a:p>
            <a:pPr algn="ctr"/>
            <a:r>
              <a:rPr lang="en-US" sz="3600" b="1" dirty="0"/>
              <a:t>Where Did </a:t>
            </a:r>
            <a:r>
              <a:rPr lang="en-US" sz="3600" b="1" dirty="0" smtClean="0"/>
              <a:t>the </a:t>
            </a:r>
            <a:r>
              <a:rPr lang="en-US" sz="3600" b="1" dirty="0"/>
              <a:t>Major Religions of the World Originate, and How Do Religions Diffuse?</a:t>
            </a:r>
            <a:r>
              <a:rPr lang="en-US" dirty="0"/>
              <a:t/>
            </a:r>
            <a:br>
              <a:rPr lang="en-US" dirty="0"/>
            </a:br>
            <a:endParaRPr lang="en-US" dirty="0"/>
          </a:p>
        </p:txBody>
      </p:sp>
      <p:sp>
        <p:nvSpPr>
          <p:cNvPr id="7" name="TextBox 6"/>
          <p:cNvSpPr txBox="1"/>
          <p:nvPr/>
        </p:nvSpPr>
        <p:spPr>
          <a:xfrm>
            <a:off x="381000" y="2310824"/>
            <a:ext cx="6701674" cy="584776"/>
          </a:xfrm>
          <a:prstGeom prst="rect">
            <a:avLst/>
          </a:prstGeom>
          <a:noFill/>
        </p:spPr>
        <p:txBody>
          <a:bodyPr wrap="none" rtlCol="0">
            <a:spAutoFit/>
          </a:bodyPr>
          <a:lstStyle/>
          <a:p>
            <a:r>
              <a:rPr lang="en-US" sz="3200" b="1" dirty="0" smtClean="0">
                <a:latin typeface="Bookman Old Style"/>
                <a:cs typeface="Bookman Old Style"/>
              </a:rPr>
              <a:t>From </a:t>
            </a:r>
            <a:r>
              <a:rPr lang="en-US" sz="3200" b="1" dirty="0">
                <a:latin typeface="Bookman Old Style"/>
                <a:cs typeface="Bookman Old Style"/>
              </a:rPr>
              <a:t>the </a:t>
            </a:r>
            <a:r>
              <a:rPr lang="en-US" sz="3200" b="1" dirty="0" smtClean="0">
                <a:latin typeface="Bookman Old Style"/>
                <a:cs typeface="Bookman Old Style"/>
              </a:rPr>
              <a:t>Hearth </a:t>
            </a:r>
            <a:r>
              <a:rPr lang="en-US" sz="3200" b="1" dirty="0">
                <a:latin typeface="Bookman Old Style"/>
                <a:cs typeface="Bookman Old Style"/>
              </a:rPr>
              <a:t>of South Asia</a:t>
            </a:r>
            <a:endParaRPr lang="en-US" sz="3200"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457200" y="304800"/>
            <a:ext cx="8153400" cy="762000"/>
          </a:xfrm>
        </p:spPr>
        <p:txBody>
          <a:bodyPr>
            <a:normAutofit fontScale="90000"/>
          </a:bodyPr>
          <a:lstStyle/>
          <a:p>
            <a:r>
              <a:rPr lang="en-US" sz="3600" dirty="0">
                <a:latin typeface="Bookman Old Style" pitchFamily="18" charset="0"/>
              </a:rPr>
              <a:t>Field </a:t>
            </a:r>
            <a:r>
              <a:rPr lang="en-US" sz="3600" dirty="0" smtClean="0">
                <a:latin typeface="Bookman Old Style" pitchFamily="18" charset="0"/>
              </a:rPr>
              <a:t>Note </a:t>
            </a:r>
            <a:r>
              <a:rPr lang="en-US" sz="3600" dirty="0">
                <a:latin typeface="Bookman Old Style" pitchFamily="18" charset="0"/>
              </a:rPr>
              <a:t/>
            </a:r>
            <a:br>
              <a:rPr lang="en-US" sz="3600" dirty="0">
                <a:latin typeface="Bookman Old Style" pitchFamily="18" charset="0"/>
              </a:rPr>
            </a:br>
            <a:r>
              <a:rPr lang="en-US" sz="2200" dirty="0">
                <a:latin typeface="Bookman Old Style" pitchFamily="18" charset="0"/>
              </a:rPr>
              <a:t> </a:t>
            </a:r>
            <a:r>
              <a:rPr lang="en-US" sz="1800" dirty="0">
                <a:latin typeface="Bookman Old Style" pitchFamily="18" charset="0"/>
              </a:rPr>
              <a:t> </a:t>
            </a:r>
            <a:r>
              <a:rPr lang="en-US" sz="3600" dirty="0">
                <a:latin typeface="Bookman Old Style" pitchFamily="18" charset="0"/>
              </a:rPr>
              <a:t> </a:t>
            </a:r>
          </a:p>
        </p:txBody>
      </p:sp>
      <p:sp>
        <p:nvSpPr>
          <p:cNvPr id="9219" name="Rectangle 3"/>
          <p:cNvSpPr>
            <a:spLocks noGrp="1" noChangeArrowheads="1"/>
          </p:cNvSpPr>
          <p:nvPr>
            <p:ph idx="4294967295"/>
          </p:nvPr>
        </p:nvSpPr>
        <p:spPr>
          <a:xfrm>
            <a:off x="5181600" y="1219200"/>
            <a:ext cx="3810000" cy="5105400"/>
          </a:xfrm>
        </p:spPr>
        <p:txBody>
          <a:bodyPr>
            <a:noAutofit/>
          </a:bodyPr>
          <a:lstStyle/>
          <a:p>
            <a:pPr marL="1588" lvl="1" indent="-1588">
              <a:buFontTx/>
              <a:buNone/>
            </a:pPr>
            <a:r>
              <a:rPr lang="en-US" sz="1800" dirty="0">
                <a:latin typeface="Bookman Old Style"/>
                <a:cs typeface="Bookman Old Style"/>
              </a:rPr>
              <a:t>“Built about 800 CE when Buddhism was diffusing throughout Southeast Asia, Borobudur was abandoned and neglected after the arrivals of Islam and Christianity and lay overgrown until uncovered and restored under Dutch colonial rule from 1907 to 1911. The monument consists of a set of intricately carved, walled terraces; the upper terraces are open. In the upper terraces stand six dozen </a:t>
            </a:r>
            <a:r>
              <a:rPr lang="en-US" sz="1800" dirty="0" err="1">
                <a:latin typeface="Bookman Old Style"/>
                <a:cs typeface="Bookman Old Style"/>
              </a:rPr>
              <a:t>stupas</a:t>
            </a:r>
            <a:r>
              <a:rPr lang="en-US" sz="1800" dirty="0">
                <a:latin typeface="Bookman Old Style"/>
                <a:cs typeface="Bookman Old Style"/>
              </a:rPr>
              <a:t>, each containing a sculpture of the Buddha in meditation, visible when you peer through the </a:t>
            </a:r>
            <a:r>
              <a:rPr lang="en-US" sz="1800" dirty="0" smtClean="0">
                <a:latin typeface="Bookman Old Style"/>
                <a:cs typeface="Bookman Old Style"/>
              </a:rPr>
              <a:t>openings.”</a:t>
            </a:r>
            <a:endParaRPr lang="en-US" sz="1800" dirty="0">
              <a:latin typeface="Bookman Old Style"/>
              <a:cs typeface="Bookman Old Style"/>
            </a:endParaRPr>
          </a:p>
        </p:txBody>
      </p:sp>
      <p:sp>
        <p:nvSpPr>
          <p:cNvPr id="74756" name="TextBox 7"/>
          <p:cNvSpPr txBox="1">
            <a:spLocks noChangeArrowheads="1"/>
          </p:cNvSpPr>
          <p:nvPr/>
        </p:nvSpPr>
        <p:spPr bwMode="auto">
          <a:xfrm>
            <a:off x="228600" y="5334000"/>
            <a:ext cx="2819400" cy="584776"/>
          </a:xfrm>
          <a:prstGeom prst="rect">
            <a:avLst/>
          </a:prstGeom>
          <a:noFill/>
          <a:ln w="9525">
            <a:noFill/>
            <a:miter lim="800000"/>
            <a:headEnd/>
            <a:tailEnd/>
          </a:ln>
        </p:spPr>
        <p:txBody>
          <a:bodyPr wrap="square">
            <a:spAutoFit/>
          </a:bodyPr>
          <a:lstStyle/>
          <a:p>
            <a:r>
              <a:rPr lang="en-US" sz="1600" b="1" dirty="0" smtClean="0">
                <a:latin typeface="Verdana"/>
                <a:cs typeface="Verdana"/>
              </a:rPr>
              <a:t>Figure 7.9</a:t>
            </a:r>
          </a:p>
          <a:p>
            <a:r>
              <a:rPr lang="en-US" sz="1600" b="1" dirty="0" smtClean="0">
                <a:latin typeface="Verdana"/>
                <a:cs typeface="Verdana"/>
              </a:rPr>
              <a:t>Borobudur, Indonesia </a:t>
            </a:r>
            <a:endParaRPr lang="en-US" sz="1600" b="1" dirty="0">
              <a:latin typeface="Verdana"/>
              <a:cs typeface="Verdana"/>
            </a:endParaRPr>
          </a:p>
        </p:txBody>
      </p:sp>
      <p:cxnSp>
        <p:nvCxnSpPr>
          <p:cNvPr id="10" name="Straight Connector 9"/>
          <p:cNvCxnSpPr/>
          <p:nvPr/>
        </p:nvCxnSpPr>
        <p:spPr>
          <a:xfrm>
            <a:off x="990600" y="838200"/>
            <a:ext cx="7391400" cy="0"/>
          </a:xfrm>
          <a:prstGeom prst="line">
            <a:avLst/>
          </a:prstGeom>
        </p:spPr>
        <p:style>
          <a:lnRef idx="1">
            <a:schemeClr val="accent1"/>
          </a:lnRef>
          <a:fillRef idx="0">
            <a:schemeClr val="accent1"/>
          </a:fillRef>
          <a:effectRef idx="0">
            <a:schemeClr val="accent1"/>
          </a:effectRef>
          <a:fontRef idx="minor">
            <a:schemeClr val="tx1"/>
          </a:fontRef>
        </p:style>
      </p:cxnSp>
      <p:pic>
        <p:nvPicPr>
          <p:cNvPr id="2" name="Picture 1" descr="fou10e_fig_07_09.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4387" y="1827888"/>
            <a:ext cx="4814813" cy="3277512"/>
          </a:xfrm>
          <a:prstGeom prst="rect">
            <a:avLst/>
          </a:prstGeom>
        </p:spPr>
      </p:pic>
      <p:sp>
        <p:nvSpPr>
          <p:cNvPr id="7" name="Footer Placeholder 6"/>
          <p:cNvSpPr>
            <a:spLocks noGrp="1"/>
          </p:cNvSpPr>
          <p:nvPr>
            <p:ph type="ftr" sz="quarter" idx="11"/>
          </p:nvPr>
        </p:nvSpPr>
        <p:spPr/>
        <p:txBody>
          <a:bodyPr/>
          <a:lstStyle/>
          <a:p>
            <a:r>
              <a:rPr lang="en-US" smtClean="0"/>
              <a:t>© 2012 John Wiley &amp; Sons, Inc. All rights reserved.</a:t>
            </a: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3"/>
          <p:cNvSpPr>
            <a:spLocks noGrp="1" noChangeArrowheads="1"/>
          </p:cNvSpPr>
          <p:nvPr>
            <p:ph type="body" idx="1"/>
          </p:nvPr>
        </p:nvSpPr>
        <p:spPr>
          <a:xfrm>
            <a:off x="381000" y="3276600"/>
            <a:ext cx="8229600" cy="3581400"/>
          </a:xfrm>
        </p:spPr>
        <p:txBody>
          <a:bodyPr/>
          <a:lstStyle/>
          <a:p>
            <a:pPr marL="0" indent="0">
              <a:lnSpc>
                <a:spcPct val="90000"/>
              </a:lnSpc>
              <a:buNone/>
            </a:pPr>
            <a:r>
              <a:rPr lang="en-US" sz="2800" b="1" dirty="0">
                <a:latin typeface="Bookman Old Style" pitchFamily="18" charset="0"/>
              </a:rPr>
              <a:t>Taoism </a:t>
            </a:r>
          </a:p>
          <a:p>
            <a:pPr>
              <a:lnSpc>
                <a:spcPct val="90000"/>
              </a:lnSpc>
            </a:pPr>
            <a:r>
              <a:rPr lang="en-US" sz="2800" dirty="0" smtClean="0">
                <a:latin typeface="Bookman Old Style" pitchFamily="18" charset="0"/>
              </a:rPr>
              <a:t>Lao-</a:t>
            </a:r>
            <a:r>
              <a:rPr lang="en-US" sz="2800" dirty="0" err="1" smtClean="0">
                <a:latin typeface="Bookman Old Style" pitchFamily="18" charset="0"/>
              </a:rPr>
              <a:t>Tsu</a:t>
            </a:r>
            <a:r>
              <a:rPr lang="en-US" sz="2800" dirty="0" smtClean="0">
                <a:latin typeface="Bookman Old Style" pitchFamily="18" charset="0"/>
              </a:rPr>
              <a:t> worship</a:t>
            </a:r>
          </a:p>
          <a:p>
            <a:pPr>
              <a:lnSpc>
                <a:spcPct val="90000"/>
              </a:lnSpc>
            </a:pPr>
            <a:r>
              <a:rPr lang="en-US" sz="2800" i="1" dirty="0" smtClean="0">
                <a:latin typeface="Bookman Old Style" pitchFamily="18" charset="0"/>
              </a:rPr>
              <a:t>Tao-</a:t>
            </a:r>
            <a:r>
              <a:rPr lang="en-US" sz="2800" i="1" dirty="0" err="1" smtClean="0">
                <a:latin typeface="Bookman Old Style" pitchFamily="18" charset="0"/>
              </a:rPr>
              <a:t>te</a:t>
            </a:r>
            <a:r>
              <a:rPr lang="en-US" sz="2800" i="1" dirty="0" smtClean="0">
                <a:latin typeface="Bookman Old Style" pitchFamily="18" charset="0"/>
              </a:rPr>
              <a:t>-</a:t>
            </a:r>
            <a:r>
              <a:rPr lang="en-US" sz="2800" i="1" dirty="0" err="1" smtClean="0">
                <a:latin typeface="Bookman Old Style" pitchFamily="18" charset="0"/>
              </a:rPr>
              <a:t>ching</a:t>
            </a:r>
            <a:r>
              <a:rPr lang="en-US" sz="2800" i="1" dirty="0" smtClean="0">
                <a:latin typeface="Bookman Old Style" pitchFamily="18" charset="0"/>
              </a:rPr>
              <a:t> </a:t>
            </a:r>
          </a:p>
          <a:p>
            <a:pPr>
              <a:lnSpc>
                <a:spcPct val="90000"/>
              </a:lnSpc>
            </a:pPr>
            <a:r>
              <a:rPr lang="en-US" sz="2800" b="1" dirty="0" err="1" smtClean="0">
                <a:latin typeface="Bookman Old Style" pitchFamily="18" charset="0"/>
              </a:rPr>
              <a:t>Feng</a:t>
            </a:r>
            <a:r>
              <a:rPr lang="en-US" sz="2800" b="1" dirty="0" smtClean="0">
                <a:latin typeface="Bookman Old Style" pitchFamily="18" charset="0"/>
              </a:rPr>
              <a:t> </a:t>
            </a:r>
            <a:r>
              <a:rPr lang="en-US" sz="2800" b="1" dirty="0" err="1" smtClean="0">
                <a:latin typeface="Bookman Old Style" pitchFamily="18" charset="0"/>
              </a:rPr>
              <a:t>Shui</a:t>
            </a:r>
            <a:endParaRPr lang="en-US" sz="2800" b="1" dirty="0">
              <a:latin typeface="Bookman Old Style" pitchFamily="18" charset="0"/>
            </a:endParaRPr>
          </a:p>
          <a:p>
            <a:pPr marL="0" indent="0">
              <a:lnSpc>
                <a:spcPct val="90000"/>
              </a:lnSpc>
              <a:buNone/>
            </a:pPr>
            <a:r>
              <a:rPr lang="en-US" sz="2800" b="1" dirty="0">
                <a:latin typeface="Bookman Old Style" pitchFamily="18" charset="0"/>
              </a:rPr>
              <a:t>Confucianism </a:t>
            </a:r>
          </a:p>
          <a:p>
            <a:pPr>
              <a:lnSpc>
                <a:spcPct val="90000"/>
              </a:lnSpc>
            </a:pPr>
            <a:r>
              <a:rPr lang="en-US" sz="2800" dirty="0" smtClean="0">
                <a:latin typeface="Bookman Old Style" pitchFamily="18" charset="0"/>
              </a:rPr>
              <a:t>Confucius </a:t>
            </a:r>
            <a:r>
              <a:rPr lang="en-US" sz="2800" dirty="0">
                <a:latin typeface="Bookman Old Style" pitchFamily="18" charset="0"/>
              </a:rPr>
              <a:t>551 to 479 </a:t>
            </a:r>
            <a:r>
              <a:rPr lang="en-US" sz="2800" dirty="0">
                <a:latin typeface="Bookman Old Style" pitchFamily="18" charset="0"/>
                <a:ea typeface="SimSun" pitchFamily="2" charset="-122"/>
              </a:rPr>
              <a:t>BCE</a:t>
            </a:r>
          </a:p>
          <a:p>
            <a:pPr>
              <a:lnSpc>
                <a:spcPct val="90000"/>
              </a:lnSpc>
            </a:pPr>
            <a:r>
              <a:rPr lang="en-US" sz="2800" dirty="0" smtClean="0">
                <a:latin typeface="Bookman Old Style" pitchFamily="18" charset="0"/>
                <a:ea typeface="SimSun" pitchFamily="2" charset="-122"/>
              </a:rPr>
              <a:t>Confucian </a:t>
            </a:r>
            <a:r>
              <a:rPr lang="en-US" sz="2800" dirty="0">
                <a:latin typeface="Bookman Old Style" pitchFamily="18" charset="0"/>
                <a:ea typeface="SimSun" pitchFamily="2" charset="-122"/>
              </a:rPr>
              <a:t>Classics </a:t>
            </a:r>
          </a:p>
        </p:txBody>
      </p:sp>
      <p:sp>
        <p:nvSpPr>
          <p:cNvPr id="4" name="Footer Placeholder 3"/>
          <p:cNvSpPr>
            <a:spLocks noGrp="1"/>
          </p:cNvSpPr>
          <p:nvPr>
            <p:ph type="ftr" sz="quarter" idx="11"/>
          </p:nvPr>
        </p:nvSpPr>
        <p:spPr/>
        <p:txBody>
          <a:bodyPr/>
          <a:lstStyle/>
          <a:p>
            <a:r>
              <a:rPr lang="en-US" smtClean="0"/>
              <a:t>© 2012 John Wiley &amp; Sons, Inc. All rights reserved.</a:t>
            </a:r>
            <a:endParaRPr lang="en-US"/>
          </a:p>
        </p:txBody>
      </p:sp>
      <p:sp>
        <p:nvSpPr>
          <p:cNvPr id="5" name="Rectangle 4"/>
          <p:cNvSpPr/>
          <p:nvPr/>
        </p:nvSpPr>
        <p:spPr>
          <a:xfrm>
            <a:off x="381000" y="228600"/>
            <a:ext cx="8382000" cy="1754327"/>
          </a:xfrm>
          <a:prstGeom prst="rect">
            <a:avLst/>
          </a:prstGeom>
        </p:spPr>
        <p:txBody>
          <a:bodyPr wrap="square">
            <a:spAutoFit/>
          </a:bodyPr>
          <a:lstStyle/>
          <a:p>
            <a:pPr algn="ctr"/>
            <a:r>
              <a:rPr lang="en-US" sz="3600" b="1" dirty="0"/>
              <a:t>Where Did </a:t>
            </a:r>
            <a:r>
              <a:rPr lang="en-US" sz="3600" b="1" dirty="0" smtClean="0"/>
              <a:t>the </a:t>
            </a:r>
            <a:r>
              <a:rPr lang="en-US" sz="3600" b="1" dirty="0"/>
              <a:t>Major Religions of the World Originate, and How Do Religions Diffuse</a:t>
            </a:r>
            <a:r>
              <a:rPr lang="en-US" sz="3600" b="1" dirty="0" smtClean="0"/>
              <a:t>?</a:t>
            </a:r>
            <a:endParaRPr lang="en-US" dirty="0"/>
          </a:p>
        </p:txBody>
      </p:sp>
      <p:sp>
        <p:nvSpPr>
          <p:cNvPr id="6" name="TextBox 5"/>
          <p:cNvSpPr txBox="1"/>
          <p:nvPr/>
        </p:nvSpPr>
        <p:spPr>
          <a:xfrm>
            <a:off x="381000" y="2199382"/>
            <a:ext cx="8458200" cy="1077218"/>
          </a:xfrm>
          <a:prstGeom prst="rect">
            <a:avLst/>
          </a:prstGeom>
          <a:noFill/>
        </p:spPr>
        <p:txBody>
          <a:bodyPr wrap="square" rtlCol="0">
            <a:spAutoFit/>
          </a:bodyPr>
          <a:lstStyle/>
          <a:p>
            <a:r>
              <a:rPr lang="en-US" sz="3200" b="1" dirty="0" smtClean="0">
                <a:latin typeface="Bookman Old Style"/>
                <a:cs typeface="Bookman Old Style"/>
              </a:rPr>
              <a:t>From </a:t>
            </a:r>
            <a:r>
              <a:rPr lang="en-US" sz="3200" b="1" dirty="0">
                <a:latin typeface="Bookman Old Style"/>
                <a:cs typeface="Bookman Old Style"/>
              </a:rPr>
              <a:t>the </a:t>
            </a:r>
            <a:r>
              <a:rPr lang="en-US" sz="3200" b="1" dirty="0" smtClean="0">
                <a:latin typeface="Bookman Old Style"/>
                <a:cs typeface="Bookman Old Style"/>
              </a:rPr>
              <a:t>Hearth </a:t>
            </a:r>
            <a:r>
              <a:rPr lang="en-US" sz="3200" b="1" dirty="0">
                <a:latin typeface="Bookman Old Style"/>
                <a:cs typeface="Bookman Old Style"/>
              </a:rPr>
              <a:t>of </a:t>
            </a:r>
            <a:r>
              <a:rPr lang="en-US" sz="3200" b="1" dirty="0" smtClean="0">
                <a:latin typeface="Bookman Old Style"/>
                <a:cs typeface="Bookman Old Style"/>
              </a:rPr>
              <a:t>the Huang He River Valley</a:t>
            </a:r>
            <a:endParaRPr lang="en-US" sz="32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p:cNvSpPr>
            <a:spLocks noGrp="1"/>
          </p:cNvSpPr>
          <p:nvPr>
            <p:ph type="body" idx="4294967295"/>
          </p:nvPr>
        </p:nvSpPr>
        <p:spPr>
          <a:xfrm>
            <a:off x="457200" y="3276600"/>
            <a:ext cx="8229600" cy="3276600"/>
          </a:xfrm>
        </p:spPr>
        <p:txBody>
          <a:bodyPr/>
          <a:lstStyle/>
          <a:p>
            <a:pPr marL="0" indent="0">
              <a:buNone/>
            </a:pPr>
            <a:r>
              <a:rPr lang="en-US" sz="2800" b="1" dirty="0" smtClean="0">
                <a:latin typeface="Bookman Old Style" pitchFamily="18" charset="0"/>
              </a:rPr>
              <a:t>Judaism </a:t>
            </a:r>
          </a:p>
          <a:p>
            <a:pPr lvl="1">
              <a:buFont typeface="Arial"/>
              <a:buChar char="•"/>
            </a:pPr>
            <a:r>
              <a:rPr lang="en-US" dirty="0" smtClean="0">
                <a:latin typeface="Bookman Old Style" pitchFamily="18" charset="0"/>
              </a:rPr>
              <a:t>Teachings of Abraham</a:t>
            </a:r>
          </a:p>
          <a:p>
            <a:pPr lvl="1">
              <a:buFont typeface="Arial"/>
              <a:buChar char="•"/>
            </a:pPr>
            <a:r>
              <a:rPr lang="en-US" dirty="0" smtClean="0">
                <a:latin typeface="Bookman Old Style" pitchFamily="18" charset="0"/>
              </a:rPr>
              <a:t>Orthodox and reformed </a:t>
            </a:r>
          </a:p>
          <a:p>
            <a:pPr>
              <a:buFont typeface="Arial" charset="0"/>
              <a:buNone/>
            </a:pPr>
            <a:r>
              <a:rPr lang="en-US" sz="2800" b="1" dirty="0" smtClean="0">
                <a:latin typeface="Bookman Old Style" pitchFamily="18" charset="0"/>
              </a:rPr>
              <a:t>Diffusion of Judaism</a:t>
            </a:r>
          </a:p>
          <a:p>
            <a:pPr lvl="1">
              <a:buFont typeface="Arial"/>
              <a:buChar char="•"/>
            </a:pPr>
            <a:r>
              <a:rPr lang="en-US" b="1" dirty="0" smtClean="0">
                <a:latin typeface="Bookman Old Style" pitchFamily="18" charset="0"/>
              </a:rPr>
              <a:t>Diaspora</a:t>
            </a:r>
          </a:p>
          <a:p>
            <a:pPr lvl="1">
              <a:buFont typeface="Arial"/>
              <a:buChar char="•"/>
            </a:pPr>
            <a:r>
              <a:rPr lang="en-US" b="1" dirty="0" smtClean="0">
                <a:latin typeface="Bookman Old Style" pitchFamily="18" charset="0"/>
              </a:rPr>
              <a:t>Zionism </a:t>
            </a:r>
            <a:r>
              <a:rPr lang="en-US" dirty="0" smtClean="0">
                <a:latin typeface="Bookman Old Style" pitchFamily="18" charset="0"/>
              </a:rPr>
              <a:t> </a:t>
            </a:r>
          </a:p>
        </p:txBody>
      </p:sp>
      <p:sp>
        <p:nvSpPr>
          <p:cNvPr id="4" name="Footer Placeholder 3"/>
          <p:cNvSpPr>
            <a:spLocks noGrp="1"/>
          </p:cNvSpPr>
          <p:nvPr>
            <p:ph type="ftr" sz="quarter" idx="11"/>
          </p:nvPr>
        </p:nvSpPr>
        <p:spPr/>
        <p:txBody>
          <a:bodyPr/>
          <a:lstStyle/>
          <a:p>
            <a:pPr>
              <a:defRPr/>
            </a:pPr>
            <a:r>
              <a:rPr lang="en-US" dirty="0" smtClean="0"/>
              <a:t>© 2012 John Wiley &amp; Sons, Inc. All rights reserved.</a:t>
            </a:r>
            <a:endParaRPr lang="en-US" dirty="0"/>
          </a:p>
        </p:txBody>
      </p:sp>
      <p:sp>
        <p:nvSpPr>
          <p:cNvPr id="5" name="Rectangle 4"/>
          <p:cNvSpPr/>
          <p:nvPr/>
        </p:nvSpPr>
        <p:spPr>
          <a:xfrm>
            <a:off x="381000" y="228600"/>
            <a:ext cx="8382000" cy="1754327"/>
          </a:xfrm>
          <a:prstGeom prst="rect">
            <a:avLst/>
          </a:prstGeom>
        </p:spPr>
        <p:txBody>
          <a:bodyPr wrap="square">
            <a:spAutoFit/>
          </a:bodyPr>
          <a:lstStyle/>
          <a:p>
            <a:pPr algn="ctr"/>
            <a:r>
              <a:rPr lang="en-US" sz="3600" b="1" dirty="0"/>
              <a:t>Where Did </a:t>
            </a:r>
            <a:r>
              <a:rPr lang="en-US" sz="3600" b="1" dirty="0" smtClean="0"/>
              <a:t>the </a:t>
            </a:r>
            <a:r>
              <a:rPr lang="en-US" sz="3600" b="1" dirty="0"/>
              <a:t>Major Religions of the World Originate, and How Do Religions Diffuse</a:t>
            </a:r>
            <a:r>
              <a:rPr lang="en-US" sz="3600" b="1" dirty="0" smtClean="0"/>
              <a:t>?</a:t>
            </a:r>
            <a:endParaRPr lang="en-US" dirty="0"/>
          </a:p>
        </p:txBody>
      </p:sp>
      <p:sp>
        <p:nvSpPr>
          <p:cNvPr id="6" name="TextBox 5"/>
          <p:cNvSpPr txBox="1"/>
          <p:nvPr/>
        </p:nvSpPr>
        <p:spPr>
          <a:xfrm>
            <a:off x="381000" y="2199382"/>
            <a:ext cx="8458200" cy="1077218"/>
          </a:xfrm>
          <a:prstGeom prst="rect">
            <a:avLst/>
          </a:prstGeom>
          <a:noFill/>
        </p:spPr>
        <p:txBody>
          <a:bodyPr wrap="square" rtlCol="0">
            <a:spAutoFit/>
          </a:bodyPr>
          <a:lstStyle/>
          <a:p>
            <a:r>
              <a:rPr lang="en-US" sz="3200" b="1" dirty="0" smtClean="0">
                <a:latin typeface="Bookman Old Style"/>
                <a:cs typeface="Bookman Old Style"/>
              </a:rPr>
              <a:t>From </a:t>
            </a:r>
            <a:r>
              <a:rPr lang="en-US" sz="3200" b="1" dirty="0">
                <a:latin typeface="Bookman Old Style"/>
                <a:cs typeface="Bookman Old Style"/>
              </a:rPr>
              <a:t>the </a:t>
            </a:r>
            <a:r>
              <a:rPr lang="en-US" sz="3200" b="1" dirty="0" smtClean="0">
                <a:latin typeface="Bookman Old Style"/>
                <a:cs typeface="Bookman Old Style"/>
              </a:rPr>
              <a:t>Hearth </a:t>
            </a:r>
            <a:r>
              <a:rPr lang="en-US" sz="3200" b="1" dirty="0">
                <a:latin typeface="Bookman Old Style"/>
                <a:cs typeface="Bookman Old Style"/>
              </a:rPr>
              <a:t>of </a:t>
            </a:r>
            <a:r>
              <a:rPr lang="en-US" sz="3200" b="1" dirty="0" smtClean="0">
                <a:latin typeface="Bookman Old Style"/>
                <a:cs typeface="Bookman Old Style"/>
              </a:rPr>
              <a:t>the Eastern Mediterranean</a:t>
            </a:r>
            <a:endParaRPr lang="en-US" sz="3200"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4"/>
          <p:cNvSpPr>
            <a:spLocks noChangeArrowheads="1"/>
          </p:cNvSpPr>
          <p:nvPr/>
        </p:nvSpPr>
        <p:spPr bwMode="auto">
          <a:xfrm>
            <a:off x="2286000" y="3108325"/>
            <a:ext cx="4572000" cy="366713"/>
          </a:xfrm>
          <a:prstGeom prst="rect">
            <a:avLst/>
          </a:prstGeom>
          <a:noFill/>
          <a:ln w="9525">
            <a:noFill/>
            <a:miter lim="800000"/>
            <a:headEnd/>
            <a:tailEnd/>
          </a:ln>
        </p:spPr>
        <p:txBody>
          <a:bodyPr>
            <a:spAutoFit/>
          </a:bodyPr>
          <a:lstStyle/>
          <a:p>
            <a:endParaRPr lang="en-US">
              <a:latin typeface="Verdana" pitchFamily="34" charset="0"/>
            </a:endParaRPr>
          </a:p>
        </p:txBody>
      </p:sp>
      <p:sp>
        <p:nvSpPr>
          <p:cNvPr id="8195" name="Rectangle 6"/>
          <p:cNvSpPr>
            <a:spLocks noGrp="1"/>
          </p:cNvSpPr>
          <p:nvPr>
            <p:ph type="body" idx="4294967295"/>
          </p:nvPr>
        </p:nvSpPr>
        <p:spPr>
          <a:xfrm>
            <a:off x="381000" y="3276600"/>
            <a:ext cx="8229600" cy="4525963"/>
          </a:xfrm>
        </p:spPr>
        <p:txBody>
          <a:bodyPr/>
          <a:lstStyle/>
          <a:p>
            <a:pPr marL="0" indent="0">
              <a:lnSpc>
                <a:spcPct val="90000"/>
              </a:lnSpc>
              <a:buNone/>
            </a:pPr>
            <a:r>
              <a:rPr lang="en-US" sz="2800" b="1" dirty="0" smtClean="0">
                <a:latin typeface="Bookman Old Style" pitchFamily="18" charset="0"/>
              </a:rPr>
              <a:t>Christianity </a:t>
            </a:r>
          </a:p>
          <a:p>
            <a:pPr lvl="1">
              <a:lnSpc>
                <a:spcPct val="90000"/>
              </a:lnSpc>
              <a:buFont typeface="Arial"/>
              <a:buChar char="•"/>
            </a:pPr>
            <a:r>
              <a:rPr lang="en-US" dirty="0" smtClean="0">
                <a:latin typeface="Bookman Old Style" pitchFamily="18" charset="0"/>
              </a:rPr>
              <a:t>Teachings of Jesus</a:t>
            </a:r>
          </a:p>
          <a:p>
            <a:pPr lvl="1">
              <a:lnSpc>
                <a:spcPct val="90000"/>
              </a:lnSpc>
              <a:buFont typeface="Arial"/>
              <a:buChar char="•"/>
            </a:pPr>
            <a:r>
              <a:rPr lang="en-US" dirty="0" smtClean="0">
                <a:latin typeface="Bookman Old Style" pitchFamily="18" charset="0"/>
              </a:rPr>
              <a:t>Split from Judaism </a:t>
            </a:r>
          </a:p>
          <a:p>
            <a:pPr lvl="1">
              <a:lnSpc>
                <a:spcPct val="90000"/>
              </a:lnSpc>
              <a:buFont typeface="Arial"/>
              <a:buChar char="•"/>
            </a:pPr>
            <a:r>
              <a:rPr lang="en-US" dirty="0" smtClean="0">
                <a:latin typeface="Bookman Old Style" pitchFamily="18" charset="0"/>
              </a:rPr>
              <a:t>Church split led to </a:t>
            </a:r>
            <a:r>
              <a:rPr lang="en-US" b="1" dirty="0" smtClean="0">
                <a:latin typeface="Bookman Old Style" pitchFamily="18" charset="0"/>
              </a:rPr>
              <a:t>Eastern Orthodox</a:t>
            </a:r>
            <a:r>
              <a:rPr lang="en-US" dirty="0" smtClean="0">
                <a:latin typeface="Bookman Old Style" pitchFamily="18" charset="0"/>
              </a:rPr>
              <a:t> and </a:t>
            </a:r>
            <a:r>
              <a:rPr lang="en-US" b="1" dirty="0" smtClean="0">
                <a:latin typeface="Bookman Old Style" pitchFamily="18" charset="0"/>
              </a:rPr>
              <a:t>Roman</a:t>
            </a:r>
            <a:r>
              <a:rPr lang="en-US" b="1" dirty="0">
                <a:latin typeface="Bookman Old Style" pitchFamily="18" charset="0"/>
              </a:rPr>
              <a:t> </a:t>
            </a:r>
            <a:r>
              <a:rPr lang="en-US" b="1" dirty="0" smtClean="0">
                <a:latin typeface="Bookman Old Style" pitchFamily="18" charset="0"/>
              </a:rPr>
              <a:t>Catholic Church </a:t>
            </a:r>
          </a:p>
          <a:p>
            <a:pPr lvl="1">
              <a:lnSpc>
                <a:spcPct val="90000"/>
              </a:lnSpc>
              <a:buFont typeface="Arial"/>
              <a:buChar char="•"/>
            </a:pPr>
            <a:r>
              <a:rPr lang="en-US" b="1" dirty="0" smtClean="0">
                <a:latin typeface="Bookman Old Style" pitchFamily="18" charset="0"/>
              </a:rPr>
              <a:t>Protestant </a:t>
            </a:r>
            <a:r>
              <a:rPr lang="en-US" dirty="0" smtClean="0">
                <a:latin typeface="Bookman Old Style" pitchFamily="18" charset="0"/>
              </a:rPr>
              <a:t>reformation challenged fundamental Roman Catholic teachings</a:t>
            </a:r>
          </a:p>
          <a:p>
            <a:pPr lvl="1">
              <a:lnSpc>
                <a:spcPct val="90000"/>
              </a:lnSpc>
              <a:buFont typeface="Arial"/>
              <a:buChar char="•"/>
            </a:pPr>
            <a:endParaRPr lang="en-US" b="1" dirty="0" smtClean="0">
              <a:latin typeface="Bookman Old Style" pitchFamily="18" charset="0"/>
            </a:endParaRPr>
          </a:p>
          <a:p>
            <a:pPr lvl="1">
              <a:lnSpc>
                <a:spcPct val="90000"/>
              </a:lnSpc>
              <a:buFont typeface="Arial" charset="0"/>
              <a:buNone/>
            </a:pPr>
            <a:endParaRPr lang="en-US" dirty="0" smtClean="0">
              <a:latin typeface="Calibri" pitchFamily="34" charset="0"/>
            </a:endParaRPr>
          </a:p>
          <a:p>
            <a:pPr lvl="1">
              <a:lnSpc>
                <a:spcPct val="90000"/>
              </a:lnSpc>
              <a:buFont typeface="Arial" charset="0"/>
              <a:buNone/>
            </a:pPr>
            <a:endParaRPr lang="en-US" dirty="0" smtClean="0">
              <a:latin typeface="Calibri" pitchFamily="34" charset="0"/>
            </a:endParaRPr>
          </a:p>
          <a:p>
            <a:pPr>
              <a:lnSpc>
                <a:spcPct val="90000"/>
              </a:lnSpc>
            </a:pPr>
            <a:endParaRPr lang="en-US" dirty="0" smtClean="0">
              <a:latin typeface="Calibri" pitchFamily="34" charset="0"/>
            </a:endParaRPr>
          </a:p>
        </p:txBody>
      </p:sp>
      <p:sp>
        <p:nvSpPr>
          <p:cNvPr id="4" name="Footer Placeholder 3"/>
          <p:cNvSpPr>
            <a:spLocks noGrp="1"/>
          </p:cNvSpPr>
          <p:nvPr>
            <p:ph type="ftr" sz="quarter" idx="11"/>
          </p:nvPr>
        </p:nvSpPr>
        <p:spPr/>
        <p:txBody>
          <a:bodyPr/>
          <a:lstStyle/>
          <a:p>
            <a:pPr>
              <a:defRPr/>
            </a:pPr>
            <a:r>
              <a:rPr lang="en-US" dirty="0" smtClean="0"/>
              <a:t>© 2012 John Wiley &amp; Sons, Inc. All rights reserved.</a:t>
            </a:r>
            <a:endParaRPr lang="en-US" dirty="0"/>
          </a:p>
        </p:txBody>
      </p:sp>
      <p:sp>
        <p:nvSpPr>
          <p:cNvPr id="5" name="Rectangle 4"/>
          <p:cNvSpPr/>
          <p:nvPr/>
        </p:nvSpPr>
        <p:spPr>
          <a:xfrm>
            <a:off x="304800" y="228600"/>
            <a:ext cx="8382000" cy="1754327"/>
          </a:xfrm>
          <a:prstGeom prst="rect">
            <a:avLst/>
          </a:prstGeom>
        </p:spPr>
        <p:txBody>
          <a:bodyPr wrap="square">
            <a:spAutoFit/>
          </a:bodyPr>
          <a:lstStyle/>
          <a:p>
            <a:pPr algn="ctr"/>
            <a:r>
              <a:rPr lang="en-US" sz="3600" b="1" dirty="0"/>
              <a:t>Where Did </a:t>
            </a:r>
            <a:r>
              <a:rPr lang="en-US" sz="3600" b="1" dirty="0" smtClean="0"/>
              <a:t>the </a:t>
            </a:r>
            <a:r>
              <a:rPr lang="en-US" sz="3600" b="1" dirty="0"/>
              <a:t>Major Religions of the World Originate, and How Do Religions Diffuse</a:t>
            </a:r>
            <a:r>
              <a:rPr lang="en-US" sz="3600" b="1" dirty="0" smtClean="0"/>
              <a:t>?</a:t>
            </a:r>
            <a:endParaRPr lang="en-US" dirty="0"/>
          </a:p>
        </p:txBody>
      </p:sp>
      <p:sp>
        <p:nvSpPr>
          <p:cNvPr id="6" name="TextBox 5"/>
          <p:cNvSpPr txBox="1"/>
          <p:nvPr/>
        </p:nvSpPr>
        <p:spPr>
          <a:xfrm>
            <a:off x="304800" y="2199382"/>
            <a:ext cx="8458200" cy="1077218"/>
          </a:xfrm>
          <a:prstGeom prst="rect">
            <a:avLst/>
          </a:prstGeom>
          <a:noFill/>
        </p:spPr>
        <p:txBody>
          <a:bodyPr wrap="square" rtlCol="0">
            <a:spAutoFit/>
          </a:bodyPr>
          <a:lstStyle/>
          <a:p>
            <a:r>
              <a:rPr lang="en-US" sz="3200" b="1" dirty="0" smtClean="0">
                <a:latin typeface="Bookman Old Style"/>
                <a:cs typeface="Bookman Old Style"/>
              </a:rPr>
              <a:t>From </a:t>
            </a:r>
            <a:r>
              <a:rPr lang="en-US" sz="3200" b="1" dirty="0">
                <a:latin typeface="Bookman Old Style"/>
                <a:cs typeface="Bookman Old Style"/>
              </a:rPr>
              <a:t>the </a:t>
            </a:r>
            <a:r>
              <a:rPr lang="en-US" sz="3200" b="1" dirty="0" smtClean="0">
                <a:latin typeface="Bookman Old Style"/>
                <a:cs typeface="Bookman Old Style"/>
              </a:rPr>
              <a:t>Hearth </a:t>
            </a:r>
            <a:r>
              <a:rPr lang="en-US" sz="3200" b="1" dirty="0">
                <a:latin typeface="Bookman Old Style"/>
                <a:cs typeface="Bookman Old Style"/>
              </a:rPr>
              <a:t>of </a:t>
            </a:r>
            <a:r>
              <a:rPr lang="en-US" sz="3200" b="1" dirty="0" smtClean="0">
                <a:latin typeface="Bookman Old Style"/>
                <a:cs typeface="Bookman Old Style"/>
              </a:rPr>
              <a:t>the Eastern Mediterranean</a:t>
            </a:r>
            <a:endParaRPr lang="en-US" sz="3200"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4"/>
          <p:cNvSpPr>
            <a:spLocks noChangeArrowheads="1"/>
          </p:cNvSpPr>
          <p:nvPr/>
        </p:nvSpPr>
        <p:spPr bwMode="auto">
          <a:xfrm>
            <a:off x="2286000" y="3108325"/>
            <a:ext cx="4572000" cy="366713"/>
          </a:xfrm>
          <a:prstGeom prst="rect">
            <a:avLst/>
          </a:prstGeom>
          <a:noFill/>
          <a:ln w="9525">
            <a:noFill/>
            <a:miter lim="800000"/>
            <a:headEnd/>
            <a:tailEnd/>
          </a:ln>
        </p:spPr>
        <p:txBody>
          <a:bodyPr>
            <a:spAutoFit/>
          </a:bodyPr>
          <a:lstStyle/>
          <a:p>
            <a:endParaRPr lang="en-US">
              <a:latin typeface="Verdana" pitchFamily="34" charset="0"/>
            </a:endParaRPr>
          </a:p>
        </p:txBody>
      </p:sp>
      <p:sp>
        <p:nvSpPr>
          <p:cNvPr id="8195" name="Rectangle 6"/>
          <p:cNvSpPr>
            <a:spLocks noGrp="1"/>
          </p:cNvSpPr>
          <p:nvPr>
            <p:ph type="body" idx="4294967295"/>
          </p:nvPr>
        </p:nvSpPr>
        <p:spPr>
          <a:xfrm>
            <a:off x="457200" y="3352800"/>
            <a:ext cx="8229600" cy="2514600"/>
          </a:xfrm>
        </p:spPr>
        <p:txBody>
          <a:bodyPr/>
          <a:lstStyle/>
          <a:p>
            <a:pPr marL="0" indent="0">
              <a:lnSpc>
                <a:spcPct val="90000"/>
              </a:lnSpc>
              <a:buNone/>
            </a:pPr>
            <a:r>
              <a:rPr lang="en-US" sz="2800" b="1" dirty="0" smtClean="0">
                <a:latin typeface="Bookman Old Style" pitchFamily="18" charset="0"/>
              </a:rPr>
              <a:t>Diffusion of Christianity </a:t>
            </a:r>
          </a:p>
          <a:p>
            <a:pPr>
              <a:lnSpc>
                <a:spcPct val="90000"/>
              </a:lnSpc>
            </a:pPr>
            <a:r>
              <a:rPr lang="en-US" sz="2800" dirty="0">
                <a:latin typeface="Bookman Old Style"/>
                <a:cs typeface="Bookman Old Style"/>
              </a:rPr>
              <a:t>European Colonialism in the sixteenth century </a:t>
            </a:r>
          </a:p>
          <a:p>
            <a:pPr>
              <a:lnSpc>
                <a:spcPct val="90000"/>
              </a:lnSpc>
            </a:pPr>
            <a:r>
              <a:rPr lang="en-US" sz="2800" dirty="0" smtClean="0">
                <a:latin typeface="Bookman Old Style"/>
                <a:cs typeface="Bookman Old Style"/>
              </a:rPr>
              <a:t>33,000 </a:t>
            </a:r>
            <a:r>
              <a:rPr lang="en-US" sz="2800" dirty="0">
                <a:latin typeface="Bookman Old Style"/>
                <a:cs typeface="Bookman Old Style"/>
              </a:rPr>
              <a:t>denominations </a:t>
            </a:r>
          </a:p>
          <a:p>
            <a:pPr lvl="1">
              <a:lnSpc>
                <a:spcPct val="90000"/>
              </a:lnSpc>
              <a:buFont typeface="Arial"/>
              <a:buChar char="•"/>
            </a:pPr>
            <a:endParaRPr lang="en-US" b="1" dirty="0" smtClean="0">
              <a:latin typeface="Bookman Old Style" pitchFamily="18" charset="0"/>
            </a:endParaRPr>
          </a:p>
          <a:p>
            <a:pPr lvl="1">
              <a:lnSpc>
                <a:spcPct val="90000"/>
              </a:lnSpc>
              <a:buFont typeface="Arial" charset="0"/>
              <a:buNone/>
            </a:pPr>
            <a:endParaRPr lang="en-US" dirty="0" smtClean="0">
              <a:latin typeface="Calibri" pitchFamily="34" charset="0"/>
            </a:endParaRPr>
          </a:p>
          <a:p>
            <a:pPr lvl="1">
              <a:lnSpc>
                <a:spcPct val="90000"/>
              </a:lnSpc>
              <a:buFont typeface="Arial" charset="0"/>
              <a:buNone/>
            </a:pPr>
            <a:endParaRPr lang="en-US" dirty="0" smtClean="0">
              <a:latin typeface="Calibri" pitchFamily="34" charset="0"/>
            </a:endParaRPr>
          </a:p>
          <a:p>
            <a:pPr>
              <a:lnSpc>
                <a:spcPct val="90000"/>
              </a:lnSpc>
            </a:pPr>
            <a:endParaRPr lang="en-US" dirty="0" smtClean="0">
              <a:latin typeface="Calibri" pitchFamily="34" charset="0"/>
            </a:endParaRPr>
          </a:p>
        </p:txBody>
      </p:sp>
      <p:sp>
        <p:nvSpPr>
          <p:cNvPr id="4" name="Footer Placeholder 3"/>
          <p:cNvSpPr>
            <a:spLocks noGrp="1"/>
          </p:cNvSpPr>
          <p:nvPr>
            <p:ph type="ftr" sz="quarter" idx="11"/>
          </p:nvPr>
        </p:nvSpPr>
        <p:spPr/>
        <p:txBody>
          <a:bodyPr/>
          <a:lstStyle/>
          <a:p>
            <a:pPr>
              <a:defRPr/>
            </a:pPr>
            <a:r>
              <a:rPr lang="en-US" dirty="0" smtClean="0"/>
              <a:t>© 2012 John Wiley &amp; Sons, Inc. All rights reserved.</a:t>
            </a:r>
            <a:endParaRPr lang="en-US" dirty="0"/>
          </a:p>
        </p:txBody>
      </p:sp>
      <p:sp>
        <p:nvSpPr>
          <p:cNvPr id="5" name="Rectangle 4"/>
          <p:cNvSpPr/>
          <p:nvPr/>
        </p:nvSpPr>
        <p:spPr>
          <a:xfrm>
            <a:off x="381000" y="228600"/>
            <a:ext cx="8382000" cy="1754327"/>
          </a:xfrm>
          <a:prstGeom prst="rect">
            <a:avLst/>
          </a:prstGeom>
        </p:spPr>
        <p:txBody>
          <a:bodyPr wrap="square">
            <a:spAutoFit/>
          </a:bodyPr>
          <a:lstStyle/>
          <a:p>
            <a:pPr algn="ctr"/>
            <a:r>
              <a:rPr lang="en-US" sz="3600" b="1" dirty="0"/>
              <a:t>Where Did </a:t>
            </a:r>
            <a:r>
              <a:rPr lang="en-US" sz="3600" b="1" dirty="0" smtClean="0"/>
              <a:t>the </a:t>
            </a:r>
            <a:r>
              <a:rPr lang="en-US" sz="3600" b="1" dirty="0"/>
              <a:t>Major Religions of the World Originate, and How Do Religions Diffuse</a:t>
            </a:r>
            <a:r>
              <a:rPr lang="en-US" sz="3600" b="1" dirty="0" smtClean="0"/>
              <a:t>?</a:t>
            </a:r>
            <a:endParaRPr lang="en-US" dirty="0"/>
          </a:p>
        </p:txBody>
      </p:sp>
      <p:sp>
        <p:nvSpPr>
          <p:cNvPr id="6" name="TextBox 5"/>
          <p:cNvSpPr txBox="1"/>
          <p:nvPr/>
        </p:nvSpPr>
        <p:spPr>
          <a:xfrm>
            <a:off x="381000" y="2199382"/>
            <a:ext cx="8458200" cy="1077218"/>
          </a:xfrm>
          <a:prstGeom prst="rect">
            <a:avLst/>
          </a:prstGeom>
          <a:noFill/>
        </p:spPr>
        <p:txBody>
          <a:bodyPr wrap="square" rtlCol="0">
            <a:spAutoFit/>
          </a:bodyPr>
          <a:lstStyle/>
          <a:p>
            <a:r>
              <a:rPr lang="en-US" sz="3200" b="1" dirty="0" smtClean="0">
                <a:latin typeface="Bookman Old Style"/>
                <a:cs typeface="Bookman Old Style"/>
              </a:rPr>
              <a:t>From </a:t>
            </a:r>
            <a:r>
              <a:rPr lang="en-US" sz="3200" b="1" dirty="0">
                <a:latin typeface="Bookman Old Style"/>
                <a:cs typeface="Bookman Old Style"/>
              </a:rPr>
              <a:t>the </a:t>
            </a:r>
            <a:r>
              <a:rPr lang="en-US" sz="3200" b="1" dirty="0" smtClean="0">
                <a:latin typeface="Bookman Old Style"/>
                <a:cs typeface="Bookman Old Style"/>
              </a:rPr>
              <a:t>Hearth </a:t>
            </a:r>
            <a:r>
              <a:rPr lang="en-US" sz="3200" b="1" dirty="0">
                <a:latin typeface="Bookman Old Style"/>
                <a:cs typeface="Bookman Old Style"/>
              </a:rPr>
              <a:t>of </a:t>
            </a:r>
            <a:r>
              <a:rPr lang="en-US" sz="3200" b="1" dirty="0" smtClean="0">
                <a:latin typeface="Bookman Old Style"/>
                <a:cs typeface="Bookman Old Style"/>
              </a:rPr>
              <a:t>the Eastern Mediterranean</a:t>
            </a:r>
            <a:endParaRPr lang="en-US" sz="3200" b="1" dirty="0"/>
          </a:p>
        </p:txBody>
      </p:sp>
    </p:spTree>
    <p:extLst>
      <p:ext uri="{BB962C8B-B14F-4D97-AF65-F5344CB8AC3E}">
        <p14:creationId xmlns:p14="http://schemas.microsoft.com/office/powerpoint/2010/main" val="33538602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ou10e_fig_07_1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335280"/>
            <a:ext cx="8534400" cy="6217920"/>
          </a:xfrm>
          <a:prstGeom prst="rect">
            <a:avLst/>
          </a:prstGeom>
        </p:spPr>
      </p:pic>
      <p:sp>
        <p:nvSpPr>
          <p:cNvPr id="3" name="Footer Placeholder 2"/>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p:cNvSpPr>
          <p:nvPr>
            <p:ph type="body" idx="4294967295"/>
          </p:nvPr>
        </p:nvSpPr>
        <p:spPr>
          <a:xfrm>
            <a:off x="381000" y="3276600"/>
            <a:ext cx="8229600" cy="4525963"/>
          </a:xfrm>
        </p:spPr>
        <p:txBody>
          <a:bodyPr/>
          <a:lstStyle/>
          <a:p>
            <a:pPr marL="0" indent="0">
              <a:lnSpc>
                <a:spcPct val="90000"/>
              </a:lnSpc>
              <a:buNone/>
            </a:pPr>
            <a:r>
              <a:rPr lang="en-US" sz="2800" b="1" dirty="0" smtClean="0">
                <a:latin typeface="Bookman Old Style" pitchFamily="18" charset="0"/>
              </a:rPr>
              <a:t>Islam  </a:t>
            </a:r>
          </a:p>
          <a:p>
            <a:pPr>
              <a:lnSpc>
                <a:spcPct val="90000"/>
              </a:lnSpc>
            </a:pPr>
            <a:r>
              <a:rPr lang="en-US" sz="2800" dirty="0" smtClean="0">
                <a:latin typeface="Bookman Old Style" pitchFamily="18" charset="0"/>
              </a:rPr>
              <a:t>Founder Muhammad </a:t>
            </a:r>
          </a:p>
          <a:p>
            <a:pPr>
              <a:lnSpc>
                <a:spcPct val="90000"/>
              </a:lnSpc>
            </a:pPr>
            <a:r>
              <a:rPr lang="en-US" sz="2800" dirty="0" smtClean="0">
                <a:latin typeface="Bookman Old Style" pitchFamily="18" charset="0"/>
              </a:rPr>
              <a:t>Sacred text is the </a:t>
            </a:r>
            <a:r>
              <a:rPr lang="en-US" sz="2800" dirty="0" err="1" smtClean="0">
                <a:latin typeface="Bookman Old Style" pitchFamily="18" charset="0"/>
              </a:rPr>
              <a:t>Qu’ran</a:t>
            </a:r>
            <a:r>
              <a:rPr lang="en-US" sz="2800" dirty="0" smtClean="0">
                <a:latin typeface="Bookman Old Style" pitchFamily="18" charset="0"/>
              </a:rPr>
              <a:t> (Koran)</a:t>
            </a:r>
          </a:p>
          <a:p>
            <a:pPr>
              <a:lnSpc>
                <a:spcPct val="90000"/>
              </a:lnSpc>
            </a:pPr>
            <a:r>
              <a:rPr lang="en-US" sz="2800" dirty="0" smtClean="0">
                <a:latin typeface="Bookman Old Style" pitchFamily="18" charset="0"/>
              </a:rPr>
              <a:t>Five </a:t>
            </a:r>
            <a:r>
              <a:rPr lang="en-US" sz="2800" dirty="0">
                <a:latin typeface="Bookman Old Style" pitchFamily="18" charset="0"/>
              </a:rPr>
              <a:t>p</a:t>
            </a:r>
            <a:r>
              <a:rPr lang="en-US" sz="2800" dirty="0" smtClean="0">
                <a:latin typeface="Bookman Old Style" pitchFamily="18" charset="0"/>
              </a:rPr>
              <a:t>illars of Islam </a:t>
            </a:r>
          </a:p>
          <a:p>
            <a:pPr>
              <a:lnSpc>
                <a:spcPct val="90000"/>
              </a:lnSpc>
            </a:pPr>
            <a:r>
              <a:rPr lang="en-US" sz="2800" b="1" dirty="0" smtClean="0">
                <a:latin typeface="Bookman Old Style" pitchFamily="18" charset="0"/>
              </a:rPr>
              <a:t>Shi’ite</a:t>
            </a:r>
            <a:r>
              <a:rPr lang="en-US" sz="2800" dirty="0" smtClean="0">
                <a:latin typeface="Bookman Old Style" pitchFamily="18" charset="0"/>
              </a:rPr>
              <a:t> and </a:t>
            </a:r>
            <a:r>
              <a:rPr lang="en-US" sz="2800" b="1" dirty="0" smtClean="0">
                <a:latin typeface="Bookman Old Style" pitchFamily="18" charset="0"/>
              </a:rPr>
              <a:t>Sunni </a:t>
            </a:r>
          </a:p>
          <a:p>
            <a:pPr lvl="1">
              <a:lnSpc>
                <a:spcPct val="90000"/>
              </a:lnSpc>
              <a:buFont typeface="Arial" charset="0"/>
              <a:buNone/>
            </a:pPr>
            <a:endParaRPr lang="en-US" sz="2400" dirty="0" smtClean="0">
              <a:latin typeface="Bookman Old Style" pitchFamily="18" charset="0"/>
            </a:endParaRPr>
          </a:p>
          <a:p>
            <a:pPr lvl="1">
              <a:lnSpc>
                <a:spcPct val="90000"/>
              </a:lnSpc>
              <a:buFont typeface="Arial" charset="0"/>
              <a:buNone/>
            </a:pPr>
            <a:r>
              <a:rPr lang="en-US" sz="2400" dirty="0" smtClean="0">
                <a:latin typeface="Calibri" pitchFamily="34" charset="0"/>
              </a:rPr>
              <a:t>	</a:t>
            </a:r>
          </a:p>
          <a:p>
            <a:pPr>
              <a:lnSpc>
                <a:spcPct val="90000"/>
              </a:lnSpc>
            </a:pPr>
            <a:endParaRPr lang="en-US" sz="2800" dirty="0" smtClean="0">
              <a:latin typeface="Calibri" pitchFamily="34" charset="0"/>
            </a:endParaRPr>
          </a:p>
          <a:p>
            <a:pPr>
              <a:lnSpc>
                <a:spcPct val="90000"/>
              </a:lnSpc>
            </a:pPr>
            <a:endParaRPr lang="en-US" sz="2800" dirty="0" smtClean="0">
              <a:latin typeface="Calibri" pitchFamily="34" charset="0"/>
            </a:endParaRPr>
          </a:p>
        </p:txBody>
      </p:sp>
      <p:sp>
        <p:nvSpPr>
          <p:cNvPr id="5" name="Footer Placeholder 4"/>
          <p:cNvSpPr>
            <a:spLocks noGrp="1"/>
          </p:cNvSpPr>
          <p:nvPr>
            <p:ph type="ftr" sz="quarter" idx="11"/>
          </p:nvPr>
        </p:nvSpPr>
        <p:spPr/>
        <p:txBody>
          <a:bodyPr/>
          <a:lstStyle/>
          <a:p>
            <a:pPr>
              <a:defRPr/>
            </a:pPr>
            <a:r>
              <a:rPr lang="en-US" smtClean="0"/>
              <a:t>© 2012 John Wiley &amp; Sons, Inc. All rights reserved.</a:t>
            </a:r>
            <a:endParaRPr lang="en-US"/>
          </a:p>
        </p:txBody>
      </p:sp>
      <p:sp>
        <p:nvSpPr>
          <p:cNvPr id="6" name="Rectangle 5"/>
          <p:cNvSpPr/>
          <p:nvPr/>
        </p:nvSpPr>
        <p:spPr>
          <a:xfrm>
            <a:off x="381000" y="228600"/>
            <a:ext cx="8382000" cy="1754327"/>
          </a:xfrm>
          <a:prstGeom prst="rect">
            <a:avLst/>
          </a:prstGeom>
        </p:spPr>
        <p:txBody>
          <a:bodyPr wrap="square">
            <a:spAutoFit/>
          </a:bodyPr>
          <a:lstStyle/>
          <a:p>
            <a:pPr algn="ctr"/>
            <a:r>
              <a:rPr lang="en-US" sz="3600" b="1" dirty="0"/>
              <a:t>Where Did </a:t>
            </a:r>
            <a:r>
              <a:rPr lang="en-US" sz="3600" b="1" dirty="0" smtClean="0"/>
              <a:t>the </a:t>
            </a:r>
            <a:r>
              <a:rPr lang="en-US" sz="3600" b="1" dirty="0"/>
              <a:t>Major Religions of the World Originate, and How Do Religions Diffuse</a:t>
            </a:r>
            <a:r>
              <a:rPr lang="en-US" sz="3600" b="1" dirty="0" smtClean="0"/>
              <a:t>?</a:t>
            </a:r>
            <a:endParaRPr lang="en-US" dirty="0"/>
          </a:p>
        </p:txBody>
      </p:sp>
      <p:sp>
        <p:nvSpPr>
          <p:cNvPr id="7" name="TextBox 6"/>
          <p:cNvSpPr txBox="1"/>
          <p:nvPr/>
        </p:nvSpPr>
        <p:spPr>
          <a:xfrm>
            <a:off x="381000" y="2199382"/>
            <a:ext cx="8458200" cy="1077218"/>
          </a:xfrm>
          <a:prstGeom prst="rect">
            <a:avLst/>
          </a:prstGeom>
          <a:noFill/>
        </p:spPr>
        <p:txBody>
          <a:bodyPr wrap="square" rtlCol="0">
            <a:spAutoFit/>
          </a:bodyPr>
          <a:lstStyle/>
          <a:p>
            <a:r>
              <a:rPr lang="en-US" sz="3200" b="1" dirty="0" smtClean="0">
                <a:latin typeface="Bookman Old Style"/>
                <a:cs typeface="Bookman Old Style"/>
              </a:rPr>
              <a:t>From </a:t>
            </a:r>
            <a:r>
              <a:rPr lang="en-US" sz="3200" b="1" dirty="0">
                <a:latin typeface="Bookman Old Style"/>
                <a:cs typeface="Bookman Old Style"/>
              </a:rPr>
              <a:t>the </a:t>
            </a:r>
            <a:r>
              <a:rPr lang="en-US" sz="3200" b="1" dirty="0" smtClean="0">
                <a:latin typeface="Bookman Old Style"/>
                <a:cs typeface="Bookman Old Style"/>
              </a:rPr>
              <a:t>Hearth </a:t>
            </a:r>
            <a:r>
              <a:rPr lang="en-US" sz="3200" b="1" dirty="0">
                <a:latin typeface="Bookman Old Style"/>
                <a:cs typeface="Bookman Old Style"/>
              </a:rPr>
              <a:t>of </a:t>
            </a:r>
            <a:r>
              <a:rPr lang="en-US" sz="3200" b="1" dirty="0" smtClean="0">
                <a:latin typeface="Bookman Old Style"/>
                <a:cs typeface="Bookman Old Style"/>
              </a:rPr>
              <a:t>the Eastern Mediterranean</a:t>
            </a:r>
            <a:endParaRPr lang="en-US" sz="32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457200" y="152400"/>
            <a:ext cx="8229600" cy="1143000"/>
          </a:xfrm>
        </p:spPr>
        <p:txBody>
          <a:bodyPr>
            <a:normAutofit fontScale="90000"/>
          </a:bodyPr>
          <a:lstStyle/>
          <a:p>
            <a:r>
              <a:rPr lang="en-US" sz="4000" dirty="0">
                <a:latin typeface="Bookman Old Style" pitchFamily="18" charset="0"/>
              </a:rPr>
              <a:t>Field Note: </a:t>
            </a:r>
            <a:br>
              <a:rPr lang="en-US" sz="4000" dirty="0">
                <a:latin typeface="Bookman Old Style" pitchFamily="18" charset="0"/>
              </a:rPr>
            </a:br>
            <a:r>
              <a:rPr lang="en-US" sz="3600" dirty="0">
                <a:latin typeface="Bookman Old Style" pitchFamily="18" charset="0"/>
              </a:rPr>
              <a:t>Dying and Resurrection   </a:t>
            </a:r>
          </a:p>
        </p:txBody>
      </p:sp>
      <p:sp>
        <p:nvSpPr>
          <p:cNvPr id="9219" name="Rectangle 3"/>
          <p:cNvSpPr>
            <a:spLocks noGrp="1" noChangeArrowheads="1"/>
          </p:cNvSpPr>
          <p:nvPr>
            <p:ph idx="4294967295"/>
          </p:nvPr>
        </p:nvSpPr>
        <p:spPr>
          <a:xfrm>
            <a:off x="4191000" y="1981200"/>
            <a:ext cx="4800600" cy="4495800"/>
          </a:xfrm>
        </p:spPr>
        <p:txBody>
          <a:bodyPr>
            <a:normAutofit/>
          </a:bodyPr>
          <a:lstStyle/>
          <a:p>
            <a:pPr marL="0" lvl="1" indent="0">
              <a:buFontTx/>
              <a:buNone/>
            </a:pPr>
            <a:endParaRPr lang="en-US" sz="1800" dirty="0">
              <a:latin typeface="Bookman Old Style" pitchFamily="18" charset="0"/>
            </a:endParaRPr>
          </a:p>
          <a:p>
            <a:pPr marL="0" lvl="1" indent="0">
              <a:buFontTx/>
              <a:buNone/>
            </a:pPr>
            <a:r>
              <a:rPr lang="en-US" sz="1800" dirty="0">
                <a:latin typeface="Bookman Old Style" pitchFamily="18" charset="0"/>
              </a:rPr>
              <a:t>“</a:t>
            </a:r>
            <a:r>
              <a:rPr lang="en-US" sz="1800" dirty="0">
                <a:latin typeface="Bookman Old Style" pitchFamily="18" charset="0"/>
                <a:cs typeface="Times New Roman" pitchFamily="18" charset="0"/>
              </a:rPr>
              <a:t>When I made my first trip to the Soviet Union in 1964, the world was divided into West and East in the Cold War. I was cataloging the unique cultural landscape in my mind as my group drove along a road from Leningrad to Moscow: I was looking for evidence of communism on the landscape. The rural areas were filled with state and collective farms. To me, the most interesting aspect of the landscape was the multitude of churches in </a:t>
            </a:r>
            <a:r>
              <a:rPr lang="en-US" sz="1800" dirty="0" smtClean="0">
                <a:latin typeface="Bookman Old Style" pitchFamily="18" charset="0"/>
                <a:cs typeface="Times New Roman" pitchFamily="18" charset="0"/>
              </a:rPr>
              <a:t>ruins</a:t>
            </a:r>
            <a:r>
              <a:rPr lang="en-US" sz="1800" dirty="0" smtClean="0">
                <a:solidFill>
                  <a:srgbClr val="4BACC6"/>
                </a:solidFill>
                <a:latin typeface="Bookman Old Style" pitchFamily="18" charset="0"/>
                <a:cs typeface="Times New Roman" pitchFamily="18" charset="0"/>
              </a:rPr>
              <a:t>.” </a:t>
            </a:r>
            <a:endParaRPr lang="en-US" sz="1800" dirty="0">
              <a:solidFill>
                <a:srgbClr val="4BACC6"/>
              </a:solidFill>
              <a:latin typeface="Bookman Old Style" pitchFamily="18" charset="0"/>
              <a:cs typeface="Times New Roman" pitchFamily="18" charset="0"/>
            </a:endParaRPr>
          </a:p>
        </p:txBody>
      </p:sp>
      <p:sp>
        <p:nvSpPr>
          <p:cNvPr id="7173" name="TextBox 7"/>
          <p:cNvSpPr txBox="1">
            <a:spLocks noChangeArrowheads="1"/>
          </p:cNvSpPr>
          <p:nvPr/>
        </p:nvSpPr>
        <p:spPr bwMode="auto">
          <a:xfrm>
            <a:off x="304800" y="1742182"/>
            <a:ext cx="3733800" cy="1077218"/>
          </a:xfrm>
          <a:prstGeom prst="rect">
            <a:avLst/>
          </a:prstGeom>
          <a:noFill/>
          <a:ln w="9525">
            <a:noFill/>
            <a:miter lim="800000"/>
            <a:headEnd/>
            <a:tailEnd/>
          </a:ln>
        </p:spPr>
        <p:txBody>
          <a:bodyPr wrap="square">
            <a:spAutoFit/>
          </a:bodyPr>
          <a:lstStyle/>
          <a:p>
            <a:r>
              <a:rPr lang="en-US" sz="1600" b="1" dirty="0" smtClean="0">
                <a:latin typeface="Verdana"/>
                <a:cs typeface="Verdana"/>
              </a:rPr>
              <a:t>Figure 7.1</a:t>
            </a:r>
          </a:p>
          <a:p>
            <a:r>
              <a:rPr lang="en-US" sz="1600" b="1" dirty="0" err="1" smtClean="0">
                <a:latin typeface="Verdana"/>
                <a:cs typeface="Verdana"/>
              </a:rPr>
              <a:t>Vyshniyvolochek</a:t>
            </a:r>
            <a:r>
              <a:rPr lang="en-US" sz="1600" b="1" dirty="0">
                <a:latin typeface="Verdana"/>
                <a:cs typeface="Verdana"/>
              </a:rPr>
              <a:t>, Russia</a:t>
            </a:r>
            <a:r>
              <a:rPr lang="en-US" sz="1600" b="1" dirty="0" smtClean="0">
                <a:latin typeface="Verdana"/>
                <a:cs typeface="Verdana"/>
              </a:rPr>
              <a:t>. </a:t>
            </a:r>
            <a:r>
              <a:rPr lang="en-US" sz="1600" dirty="0" smtClean="0">
                <a:latin typeface="Verdana"/>
                <a:cs typeface="Verdana"/>
              </a:rPr>
              <a:t>A Russian Orthodox church lies in ruins in this small village in 1964</a:t>
            </a:r>
            <a:r>
              <a:rPr lang="en-US" sz="1600" dirty="0" smtClean="0">
                <a:solidFill>
                  <a:srgbClr val="4BACC6"/>
                </a:solidFill>
                <a:latin typeface="Verdana"/>
                <a:cs typeface="Verdana"/>
              </a:rPr>
              <a:t>.</a:t>
            </a:r>
            <a:endParaRPr lang="en-US" sz="1600" dirty="0">
              <a:solidFill>
                <a:srgbClr val="4BACC6"/>
              </a:solidFill>
              <a:latin typeface="Verdana"/>
              <a:cs typeface="Verdana"/>
            </a:endParaRPr>
          </a:p>
        </p:txBody>
      </p:sp>
      <p:cxnSp>
        <p:nvCxnSpPr>
          <p:cNvPr id="10" name="Straight Connector 9"/>
          <p:cNvCxnSpPr/>
          <p:nvPr/>
        </p:nvCxnSpPr>
        <p:spPr>
          <a:xfrm>
            <a:off x="990600" y="1524000"/>
            <a:ext cx="7391400" cy="0"/>
          </a:xfrm>
          <a:prstGeom prst="line">
            <a:avLst/>
          </a:prstGeom>
        </p:spPr>
        <p:style>
          <a:lnRef idx="1">
            <a:schemeClr val="accent1"/>
          </a:lnRef>
          <a:fillRef idx="0">
            <a:schemeClr val="accent1"/>
          </a:fillRef>
          <a:effectRef idx="0">
            <a:schemeClr val="accent1"/>
          </a:effectRef>
          <a:fontRef idx="minor">
            <a:schemeClr val="tx1"/>
          </a:fontRef>
        </p:style>
      </p:cxnSp>
      <p:pic>
        <p:nvPicPr>
          <p:cNvPr id="2" name="Picture 1" descr="fou10e_fig_07_01.jpg"/>
          <p:cNvPicPr>
            <a:picLocks noChangeAspect="1"/>
          </p:cNvPicPr>
          <p:nvPr/>
        </p:nvPicPr>
        <p:blipFill>
          <a:blip r:embed="rId3" cstate="print">
            <a:extLst>
              <a:ext uri="{28A0092B-C50C-407E-A947-70E740481C1C}">
                <a14:useLocalDpi xmlns:a14="http://schemas.microsoft.com/office/drawing/2010/main" val="0"/>
              </a:ext>
            </a:extLst>
          </a:blip>
          <a:srcRect r="17083"/>
          <a:stretch>
            <a:fillRect/>
          </a:stretch>
        </p:blipFill>
        <p:spPr>
          <a:xfrm>
            <a:off x="304800" y="2971800"/>
            <a:ext cx="3764096" cy="3048000"/>
          </a:xfrm>
          <a:prstGeom prst="rect">
            <a:avLst/>
          </a:prstGeom>
          <a:noFill/>
          <a:ln>
            <a:noFill/>
          </a:ln>
        </p:spPr>
      </p:pic>
      <p:sp>
        <p:nvSpPr>
          <p:cNvPr id="7" name="Footer Placeholder 6"/>
          <p:cNvSpPr>
            <a:spLocks noGrp="1"/>
          </p:cNvSpPr>
          <p:nvPr>
            <p:ph type="ftr" sz="quarter" idx="11"/>
          </p:nvPr>
        </p:nvSpPr>
        <p:spPr/>
        <p:txBody>
          <a:bodyPr/>
          <a:lstStyle/>
          <a:p>
            <a:r>
              <a:rPr lang="en-US" smtClean="0"/>
              <a:t>© 2012 John Wiley &amp; Sons, Inc. All rights reserved.</a:t>
            </a: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p:cNvSpPr>
          <p:nvPr>
            <p:ph type="body" idx="4294967295"/>
          </p:nvPr>
        </p:nvSpPr>
        <p:spPr>
          <a:xfrm>
            <a:off x="381000" y="3276601"/>
            <a:ext cx="8229600" cy="2895600"/>
          </a:xfrm>
        </p:spPr>
        <p:txBody>
          <a:bodyPr/>
          <a:lstStyle/>
          <a:p>
            <a:pPr marL="0" indent="0">
              <a:lnSpc>
                <a:spcPct val="90000"/>
              </a:lnSpc>
              <a:buNone/>
            </a:pPr>
            <a:r>
              <a:rPr lang="en-US" sz="2800" b="1" dirty="0" smtClean="0">
                <a:latin typeface="Bookman Old Style" pitchFamily="18" charset="0"/>
              </a:rPr>
              <a:t>Diffusion of Islam  </a:t>
            </a:r>
          </a:p>
          <a:p>
            <a:pPr lvl="1">
              <a:lnSpc>
                <a:spcPct val="90000"/>
              </a:lnSpc>
              <a:buFont typeface="Arial"/>
              <a:buChar char="•"/>
            </a:pPr>
            <a:r>
              <a:rPr lang="en-US" dirty="0" smtClean="0">
                <a:latin typeface="Bookman Old Style" pitchFamily="18" charset="0"/>
              </a:rPr>
              <a:t>Kings used armies to spread faith across Arabian Peninsula.</a:t>
            </a:r>
            <a:endParaRPr lang="en-US" dirty="0">
              <a:latin typeface="Bookman Old Style" pitchFamily="18" charset="0"/>
            </a:endParaRPr>
          </a:p>
          <a:p>
            <a:pPr lvl="1">
              <a:lnSpc>
                <a:spcPct val="90000"/>
              </a:lnSpc>
              <a:buFont typeface="Arial"/>
              <a:buChar char="•"/>
            </a:pPr>
            <a:r>
              <a:rPr lang="en-US" dirty="0" smtClean="0">
                <a:latin typeface="Bookman Old Style" pitchFamily="18" charset="0"/>
              </a:rPr>
              <a:t>Islam later spread by trade. </a:t>
            </a:r>
            <a:endParaRPr lang="en-US" dirty="0">
              <a:latin typeface="Bookman Old Style" pitchFamily="18" charset="0"/>
            </a:endParaRPr>
          </a:p>
          <a:p>
            <a:pPr lvl="1">
              <a:lnSpc>
                <a:spcPct val="90000"/>
              </a:lnSpc>
              <a:buFont typeface="Arial"/>
              <a:buChar char="•"/>
            </a:pPr>
            <a:r>
              <a:rPr lang="en-US" dirty="0" smtClean="0">
                <a:latin typeface="Bookman Old Style" pitchFamily="18" charset="0"/>
              </a:rPr>
              <a:t>1.57 </a:t>
            </a:r>
            <a:r>
              <a:rPr lang="en-US" dirty="0">
                <a:latin typeface="Bookman Old Style" pitchFamily="18" charset="0"/>
              </a:rPr>
              <a:t>billion followers </a:t>
            </a:r>
            <a:r>
              <a:rPr lang="en-US" dirty="0" smtClean="0">
                <a:latin typeface="Bookman Old Style" pitchFamily="18" charset="0"/>
              </a:rPr>
              <a:t>worldwide; is fastest-growing religion. </a:t>
            </a:r>
            <a:endParaRPr lang="en-US" dirty="0">
              <a:latin typeface="Bookman Old Style" pitchFamily="18" charset="0"/>
            </a:endParaRPr>
          </a:p>
          <a:p>
            <a:pPr lvl="1">
              <a:lnSpc>
                <a:spcPct val="90000"/>
              </a:lnSpc>
              <a:buFont typeface="Arial" charset="0"/>
              <a:buNone/>
            </a:pPr>
            <a:endParaRPr lang="en-US" sz="2400" dirty="0" smtClean="0">
              <a:latin typeface="Bookman Old Style" pitchFamily="18" charset="0"/>
            </a:endParaRPr>
          </a:p>
          <a:p>
            <a:pPr lvl="1">
              <a:lnSpc>
                <a:spcPct val="90000"/>
              </a:lnSpc>
              <a:buFont typeface="Arial" charset="0"/>
              <a:buNone/>
            </a:pPr>
            <a:r>
              <a:rPr lang="en-US" sz="2400" dirty="0" smtClean="0">
                <a:latin typeface="Calibri" pitchFamily="34" charset="0"/>
              </a:rPr>
              <a:t>	</a:t>
            </a:r>
          </a:p>
          <a:p>
            <a:pPr>
              <a:lnSpc>
                <a:spcPct val="90000"/>
              </a:lnSpc>
            </a:pPr>
            <a:endParaRPr lang="en-US" sz="2800" dirty="0" smtClean="0">
              <a:latin typeface="Calibri" pitchFamily="34" charset="0"/>
            </a:endParaRPr>
          </a:p>
          <a:p>
            <a:pPr>
              <a:lnSpc>
                <a:spcPct val="90000"/>
              </a:lnSpc>
            </a:pPr>
            <a:endParaRPr lang="en-US" sz="2800" dirty="0" smtClean="0">
              <a:latin typeface="Calibri" pitchFamily="34" charset="0"/>
            </a:endParaRPr>
          </a:p>
        </p:txBody>
      </p:sp>
      <p:sp>
        <p:nvSpPr>
          <p:cNvPr id="5" name="Footer Placeholder 4"/>
          <p:cNvSpPr>
            <a:spLocks noGrp="1"/>
          </p:cNvSpPr>
          <p:nvPr>
            <p:ph type="ftr" sz="quarter" idx="11"/>
          </p:nvPr>
        </p:nvSpPr>
        <p:spPr/>
        <p:txBody>
          <a:bodyPr/>
          <a:lstStyle/>
          <a:p>
            <a:pPr>
              <a:defRPr/>
            </a:pPr>
            <a:r>
              <a:rPr lang="en-US" smtClean="0"/>
              <a:t>© 2012 John Wiley &amp; Sons, Inc. All rights reserved.</a:t>
            </a:r>
            <a:endParaRPr lang="en-US"/>
          </a:p>
        </p:txBody>
      </p:sp>
      <p:sp>
        <p:nvSpPr>
          <p:cNvPr id="6" name="Rectangle 5"/>
          <p:cNvSpPr/>
          <p:nvPr/>
        </p:nvSpPr>
        <p:spPr>
          <a:xfrm>
            <a:off x="381000" y="228600"/>
            <a:ext cx="8382000" cy="1754327"/>
          </a:xfrm>
          <a:prstGeom prst="rect">
            <a:avLst/>
          </a:prstGeom>
        </p:spPr>
        <p:txBody>
          <a:bodyPr wrap="square">
            <a:spAutoFit/>
          </a:bodyPr>
          <a:lstStyle/>
          <a:p>
            <a:pPr algn="ctr"/>
            <a:r>
              <a:rPr lang="en-US" sz="3600" b="1" dirty="0"/>
              <a:t>Where Did </a:t>
            </a:r>
            <a:r>
              <a:rPr lang="en-US" sz="3600" b="1" dirty="0" smtClean="0"/>
              <a:t>the </a:t>
            </a:r>
            <a:r>
              <a:rPr lang="en-US" sz="3600" b="1" dirty="0"/>
              <a:t>Major Religions of the World Originate, and How Do Religions Diffuse</a:t>
            </a:r>
            <a:r>
              <a:rPr lang="en-US" sz="3600" b="1" dirty="0" smtClean="0"/>
              <a:t>?</a:t>
            </a:r>
            <a:endParaRPr lang="en-US" dirty="0"/>
          </a:p>
        </p:txBody>
      </p:sp>
      <p:sp>
        <p:nvSpPr>
          <p:cNvPr id="7" name="TextBox 6"/>
          <p:cNvSpPr txBox="1"/>
          <p:nvPr/>
        </p:nvSpPr>
        <p:spPr>
          <a:xfrm>
            <a:off x="381000" y="2199382"/>
            <a:ext cx="8458200" cy="1077218"/>
          </a:xfrm>
          <a:prstGeom prst="rect">
            <a:avLst/>
          </a:prstGeom>
          <a:noFill/>
        </p:spPr>
        <p:txBody>
          <a:bodyPr wrap="square" rtlCol="0">
            <a:spAutoFit/>
          </a:bodyPr>
          <a:lstStyle/>
          <a:p>
            <a:r>
              <a:rPr lang="en-US" sz="3200" b="1" dirty="0" smtClean="0">
                <a:latin typeface="Bookman Old Style"/>
                <a:cs typeface="Bookman Old Style"/>
              </a:rPr>
              <a:t>From </a:t>
            </a:r>
            <a:r>
              <a:rPr lang="en-US" sz="3200" b="1" dirty="0">
                <a:latin typeface="Bookman Old Style"/>
                <a:cs typeface="Bookman Old Style"/>
              </a:rPr>
              <a:t>the </a:t>
            </a:r>
            <a:r>
              <a:rPr lang="en-US" sz="3200" b="1" dirty="0" smtClean="0">
                <a:latin typeface="Bookman Old Style"/>
                <a:cs typeface="Bookman Old Style"/>
              </a:rPr>
              <a:t>Hearth </a:t>
            </a:r>
            <a:r>
              <a:rPr lang="en-US" sz="3200" b="1" dirty="0">
                <a:latin typeface="Bookman Old Style"/>
                <a:cs typeface="Bookman Old Style"/>
              </a:rPr>
              <a:t>of </a:t>
            </a:r>
            <a:r>
              <a:rPr lang="en-US" sz="3200" b="1" dirty="0" smtClean="0">
                <a:latin typeface="Bookman Old Style"/>
                <a:cs typeface="Bookman Old Style"/>
              </a:rPr>
              <a:t>the Eastern Mediterranean</a:t>
            </a:r>
            <a:endParaRPr lang="en-US" sz="3200" b="1" dirty="0"/>
          </a:p>
        </p:txBody>
      </p:sp>
    </p:spTree>
    <p:extLst>
      <p:ext uri="{BB962C8B-B14F-4D97-AF65-F5344CB8AC3E}">
        <p14:creationId xmlns:p14="http://schemas.microsoft.com/office/powerpoint/2010/main" val="26640451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ou10e_fig_07_16.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924" y="208241"/>
            <a:ext cx="7904276" cy="6192559"/>
          </a:xfrm>
          <a:prstGeom prst="rect">
            <a:avLst/>
          </a:prstGeom>
        </p:spPr>
      </p:pic>
      <p:sp>
        <p:nvSpPr>
          <p:cNvPr id="3" name="Footer Placeholder 2"/>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p:cNvSpPr>
          <p:nvPr>
            <p:ph type="title" idx="4294967295"/>
          </p:nvPr>
        </p:nvSpPr>
        <p:spPr>
          <a:xfrm>
            <a:off x="381000" y="2209800"/>
            <a:ext cx="6705600" cy="655638"/>
          </a:xfrm>
        </p:spPr>
        <p:txBody>
          <a:bodyPr/>
          <a:lstStyle/>
          <a:p>
            <a:pPr algn="l"/>
            <a:r>
              <a:rPr lang="en-US" sz="2800" b="1" dirty="0">
                <a:solidFill>
                  <a:schemeClr val="tx1"/>
                </a:solidFill>
                <a:latin typeface="Bookman Old Style" pitchFamily="18" charset="0"/>
              </a:rPr>
              <a:t>Indigenous and Shamanist</a:t>
            </a:r>
            <a:r>
              <a:rPr lang="en-US" sz="4000" dirty="0">
                <a:solidFill>
                  <a:schemeClr val="tx1"/>
                </a:solidFill>
                <a:latin typeface="Calibri" pitchFamily="34" charset="0"/>
              </a:rPr>
              <a:t/>
            </a:r>
            <a:br>
              <a:rPr lang="en-US" sz="4000" dirty="0">
                <a:solidFill>
                  <a:schemeClr val="tx1"/>
                </a:solidFill>
                <a:latin typeface="Calibri" pitchFamily="34" charset="0"/>
              </a:rPr>
            </a:br>
            <a:endParaRPr lang="en-US" sz="4000" dirty="0">
              <a:solidFill>
                <a:schemeClr val="tx1"/>
              </a:solidFill>
              <a:latin typeface="Calibri" pitchFamily="34" charset="0"/>
            </a:endParaRPr>
          </a:p>
        </p:txBody>
      </p:sp>
      <p:sp>
        <p:nvSpPr>
          <p:cNvPr id="5123" name="Rectangle 3"/>
          <p:cNvSpPr>
            <a:spLocks noGrp="1"/>
          </p:cNvSpPr>
          <p:nvPr>
            <p:ph type="body" idx="4294967295"/>
          </p:nvPr>
        </p:nvSpPr>
        <p:spPr>
          <a:xfrm>
            <a:off x="457200" y="2667000"/>
            <a:ext cx="8229600" cy="3581400"/>
          </a:xfrm>
        </p:spPr>
        <p:txBody>
          <a:bodyPr/>
          <a:lstStyle/>
          <a:p>
            <a:pPr>
              <a:lnSpc>
                <a:spcPct val="90000"/>
              </a:lnSpc>
            </a:pPr>
            <a:r>
              <a:rPr lang="en-US" sz="2800" dirty="0">
                <a:latin typeface="Bookman Old Style" pitchFamily="18" charset="0"/>
              </a:rPr>
              <a:t>Indigenous</a:t>
            </a:r>
          </a:p>
          <a:p>
            <a:pPr lvl="1">
              <a:lnSpc>
                <a:spcPct val="90000"/>
              </a:lnSpc>
            </a:pPr>
            <a:r>
              <a:rPr lang="en-US" dirty="0">
                <a:latin typeface="Bookman Old Style" pitchFamily="18" charset="0"/>
              </a:rPr>
              <a:t>Local in scope</a:t>
            </a:r>
          </a:p>
          <a:p>
            <a:pPr lvl="1">
              <a:lnSpc>
                <a:spcPct val="90000"/>
              </a:lnSpc>
            </a:pPr>
            <a:r>
              <a:rPr lang="en-US" dirty="0">
                <a:latin typeface="Bookman Old Style" pitchFamily="18" charset="0"/>
              </a:rPr>
              <a:t>Reverence for nature</a:t>
            </a:r>
          </a:p>
          <a:p>
            <a:pPr lvl="1">
              <a:lnSpc>
                <a:spcPct val="90000"/>
              </a:lnSpc>
            </a:pPr>
            <a:r>
              <a:rPr lang="en-US" dirty="0">
                <a:latin typeface="Bookman Old Style" pitchFamily="18" charset="0"/>
              </a:rPr>
              <a:t>Passed down through </a:t>
            </a:r>
            <a:r>
              <a:rPr lang="en-US" dirty="0" smtClean="0">
                <a:latin typeface="Bookman Old Style" pitchFamily="18" charset="0"/>
              </a:rPr>
              <a:t>tribes</a:t>
            </a:r>
            <a:endParaRPr lang="en-US" sz="2800" dirty="0">
              <a:latin typeface="Bookman Old Style" pitchFamily="18" charset="0"/>
            </a:endParaRPr>
          </a:p>
          <a:p>
            <a:pPr>
              <a:lnSpc>
                <a:spcPct val="90000"/>
              </a:lnSpc>
            </a:pPr>
            <a:r>
              <a:rPr lang="en-US" sz="2800" dirty="0">
                <a:latin typeface="Bookman Old Style" pitchFamily="18" charset="0"/>
              </a:rPr>
              <a:t>Shamanism </a:t>
            </a:r>
          </a:p>
          <a:p>
            <a:pPr lvl="1">
              <a:lnSpc>
                <a:spcPct val="90000"/>
              </a:lnSpc>
            </a:pPr>
            <a:r>
              <a:rPr lang="en-US" dirty="0">
                <a:latin typeface="Bookman Old Style" pitchFamily="18" charset="0"/>
              </a:rPr>
              <a:t>Community </a:t>
            </a:r>
            <a:r>
              <a:rPr lang="en-US" dirty="0" smtClean="0">
                <a:latin typeface="Bookman Old Style" pitchFamily="18" charset="0"/>
              </a:rPr>
              <a:t>faith </a:t>
            </a:r>
            <a:endParaRPr lang="en-US" dirty="0">
              <a:latin typeface="Bookman Old Style" pitchFamily="18" charset="0"/>
            </a:endParaRPr>
          </a:p>
          <a:p>
            <a:pPr lvl="1">
              <a:lnSpc>
                <a:spcPct val="90000"/>
              </a:lnSpc>
            </a:pPr>
            <a:r>
              <a:rPr lang="en-US" dirty="0">
                <a:latin typeface="Bookman Old Style" pitchFamily="18" charset="0"/>
              </a:rPr>
              <a:t>Follow the practices and teachings of the </a:t>
            </a:r>
            <a:r>
              <a:rPr lang="en-US" dirty="0" smtClean="0">
                <a:latin typeface="Bookman Old Style" pitchFamily="18" charset="0"/>
              </a:rPr>
              <a:t>shaman</a:t>
            </a:r>
            <a:endParaRPr lang="en-US" dirty="0">
              <a:latin typeface="Bookman Old Style" pitchFamily="18" charset="0"/>
            </a:endParaRPr>
          </a:p>
          <a:p>
            <a:pPr>
              <a:lnSpc>
                <a:spcPct val="90000"/>
              </a:lnSpc>
            </a:pPr>
            <a:endParaRPr lang="en-US" dirty="0">
              <a:latin typeface="Bookman Old Style" pitchFamily="18" charset="0"/>
            </a:endParaRPr>
          </a:p>
        </p:txBody>
      </p:sp>
      <p:sp>
        <p:nvSpPr>
          <p:cNvPr id="4" name="Footer Placeholder 3"/>
          <p:cNvSpPr>
            <a:spLocks noGrp="1"/>
          </p:cNvSpPr>
          <p:nvPr>
            <p:ph type="ftr" sz="quarter" idx="11"/>
          </p:nvPr>
        </p:nvSpPr>
        <p:spPr/>
        <p:txBody>
          <a:bodyPr/>
          <a:lstStyle/>
          <a:p>
            <a:r>
              <a:rPr lang="en-US" smtClean="0"/>
              <a:t>© 2012 John Wiley &amp; Sons, Inc. All rights reserved.</a:t>
            </a:r>
            <a:endParaRPr lang="en-US"/>
          </a:p>
        </p:txBody>
      </p:sp>
      <p:sp>
        <p:nvSpPr>
          <p:cNvPr id="5" name="Rectangle 4"/>
          <p:cNvSpPr/>
          <p:nvPr/>
        </p:nvSpPr>
        <p:spPr>
          <a:xfrm>
            <a:off x="381000" y="228600"/>
            <a:ext cx="8382000" cy="1754327"/>
          </a:xfrm>
          <a:prstGeom prst="rect">
            <a:avLst/>
          </a:prstGeom>
        </p:spPr>
        <p:txBody>
          <a:bodyPr wrap="square">
            <a:spAutoFit/>
          </a:bodyPr>
          <a:lstStyle/>
          <a:p>
            <a:pPr algn="ctr"/>
            <a:r>
              <a:rPr lang="en-US" sz="3600" b="1" dirty="0"/>
              <a:t>Where Did </a:t>
            </a:r>
            <a:r>
              <a:rPr lang="en-US" sz="3600" b="1" dirty="0" smtClean="0"/>
              <a:t>the </a:t>
            </a:r>
            <a:r>
              <a:rPr lang="en-US" sz="3600" b="1" dirty="0"/>
              <a:t>Major Religions of the World Originate, and How Do Religions Diffuse</a:t>
            </a:r>
            <a:r>
              <a:rPr lang="en-US" sz="3600" b="1" dirty="0" smtClean="0"/>
              <a:t>?</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457200" y="152400"/>
            <a:ext cx="8229600" cy="838200"/>
          </a:xfrm>
        </p:spPr>
        <p:txBody>
          <a:bodyPr/>
          <a:lstStyle/>
          <a:p>
            <a:r>
              <a:rPr lang="en-US" sz="3600" dirty="0">
                <a:latin typeface="Bookman Old Style" pitchFamily="18" charset="0"/>
              </a:rPr>
              <a:t>Field Note: </a:t>
            </a:r>
            <a:br>
              <a:rPr lang="en-US" sz="3600" dirty="0">
                <a:latin typeface="Bookman Old Style" pitchFamily="18" charset="0"/>
              </a:rPr>
            </a:br>
            <a:r>
              <a:rPr lang="en-US" sz="2200" dirty="0">
                <a:latin typeface="Bookman Old Style" pitchFamily="18" charset="0"/>
              </a:rPr>
              <a:t> </a:t>
            </a:r>
            <a:r>
              <a:rPr lang="en-US" sz="1800" dirty="0">
                <a:latin typeface="Bookman Old Style" pitchFamily="18" charset="0"/>
              </a:rPr>
              <a:t> </a:t>
            </a:r>
            <a:r>
              <a:rPr lang="en-US" sz="3600" dirty="0">
                <a:latin typeface="Bookman Old Style" pitchFamily="18" charset="0"/>
              </a:rPr>
              <a:t> </a:t>
            </a:r>
          </a:p>
        </p:txBody>
      </p:sp>
      <p:sp>
        <p:nvSpPr>
          <p:cNvPr id="7171" name="Rectangle 3"/>
          <p:cNvSpPr>
            <a:spLocks noGrp="1" noChangeArrowheads="1"/>
          </p:cNvSpPr>
          <p:nvPr>
            <p:ph idx="4294967295"/>
          </p:nvPr>
        </p:nvSpPr>
        <p:spPr>
          <a:xfrm>
            <a:off x="4419600" y="990600"/>
            <a:ext cx="4267200" cy="5334000"/>
          </a:xfrm>
        </p:spPr>
        <p:txBody>
          <a:bodyPr/>
          <a:lstStyle/>
          <a:p>
            <a:pPr marL="1588" lvl="1" indent="-1588">
              <a:buFontTx/>
              <a:buNone/>
            </a:pPr>
            <a:r>
              <a:rPr lang="en-US" sz="1600" dirty="0">
                <a:latin typeface="Bookman Old Style"/>
                <a:cs typeface="Bookman Old Style"/>
              </a:rPr>
              <a:t>“Arriving at the foot of erosion-carved Uluru just before sunrise it is no surprise that this giant monolith, towering over the Australian desert, is a sacred place to local Aboriginal peoples. Throughout the day, the changing sun angle alters its colors until, toward sunset, it turns a fiery red that yields to a bright orange. At night it looms against the moonlit, starry sky, silent sentinel of the gods. Just two years before this, my first visit in 1987, the Australian government had returned </a:t>
            </a:r>
            <a:r>
              <a:rPr lang="en-US" sz="1600" dirty="0" smtClean="0">
                <a:solidFill>
                  <a:srgbClr val="4BACC6"/>
                </a:solidFill>
                <a:latin typeface="Bookman Old Style"/>
                <a:cs typeface="Bookman Old Style"/>
              </a:rPr>
              <a:t>‘</a:t>
            </a:r>
            <a:r>
              <a:rPr lang="en-US" sz="1600" dirty="0" smtClean="0">
                <a:latin typeface="Bookman Old Style"/>
                <a:cs typeface="Bookman Old Style"/>
              </a:rPr>
              <a:t>Ayers Rock</a:t>
            </a:r>
            <a:r>
              <a:rPr lang="en-US" sz="1600" dirty="0" smtClean="0">
                <a:solidFill>
                  <a:srgbClr val="4BACC6"/>
                </a:solidFill>
                <a:latin typeface="Bookman Old Style"/>
                <a:cs typeface="Bookman Old Style"/>
              </a:rPr>
              <a:t>’</a:t>
            </a:r>
            <a:r>
              <a:rPr lang="en-US" sz="1600" dirty="0" smtClean="0">
                <a:latin typeface="Bookman Old Style"/>
                <a:cs typeface="Bookman Old Style"/>
              </a:rPr>
              <a:t> </a:t>
            </a:r>
            <a:r>
              <a:rPr lang="en-US" sz="1600" dirty="0">
                <a:latin typeface="Bookman Old Style"/>
                <a:cs typeface="Bookman Old Style"/>
              </a:rPr>
              <a:t>(named by European settlers after a South Australian political leader) to Aboriginal ownership, and reclaimed its original name, Uluru. Visitors continued to be allowed to climb the 1100 feet (335m) to the top, from where the view over the desert is awesome.”</a:t>
            </a:r>
          </a:p>
        </p:txBody>
      </p:sp>
      <p:sp>
        <p:nvSpPr>
          <p:cNvPr id="7172" name="TextBox 7"/>
          <p:cNvSpPr txBox="1">
            <a:spLocks noChangeArrowheads="1"/>
          </p:cNvSpPr>
          <p:nvPr/>
        </p:nvSpPr>
        <p:spPr bwMode="auto">
          <a:xfrm>
            <a:off x="304800" y="4901624"/>
            <a:ext cx="2819400" cy="584776"/>
          </a:xfrm>
          <a:prstGeom prst="rect">
            <a:avLst/>
          </a:prstGeom>
          <a:noFill/>
          <a:ln w="9525">
            <a:noFill/>
            <a:miter lim="800000"/>
            <a:headEnd/>
            <a:tailEnd/>
          </a:ln>
        </p:spPr>
        <p:txBody>
          <a:bodyPr wrap="square">
            <a:spAutoFit/>
          </a:bodyPr>
          <a:lstStyle/>
          <a:p>
            <a:r>
              <a:rPr lang="en-US" sz="1600" b="1" dirty="0" smtClean="0">
                <a:latin typeface="Verdana"/>
                <a:cs typeface="Verdana"/>
              </a:rPr>
              <a:t>Figure 7.18</a:t>
            </a:r>
          </a:p>
          <a:p>
            <a:r>
              <a:rPr lang="en-US" sz="1600" b="1" dirty="0" smtClean="0">
                <a:latin typeface="Verdana"/>
                <a:cs typeface="Verdana"/>
              </a:rPr>
              <a:t>Uluru</a:t>
            </a:r>
            <a:r>
              <a:rPr lang="en-US" sz="1600" b="1" dirty="0">
                <a:latin typeface="Verdana"/>
                <a:cs typeface="Verdana"/>
              </a:rPr>
              <a:t>, Australia </a:t>
            </a:r>
          </a:p>
        </p:txBody>
      </p:sp>
      <p:cxnSp>
        <p:nvCxnSpPr>
          <p:cNvPr id="10" name="Straight Connector 9"/>
          <p:cNvCxnSpPr/>
          <p:nvPr/>
        </p:nvCxnSpPr>
        <p:spPr>
          <a:xfrm>
            <a:off x="990600" y="838200"/>
            <a:ext cx="7391400" cy="0"/>
          </a:xfrm>
          <a:prstGeom prst="line">
            <a:avLst/>
          </a:prstGeom>
        </p:spPr>
        <p:style>
          <a:lnRef idx="1">
            <a:schemeClr val="accent1"/>
          </a:lnRef>
          <a:fillRef idx="0">
            <a:schemeClr val="accent1"/>
          </a:fillRef>
          <a:effectRef idx="0">
            <a:schemeClr val="accent1"/>
          </a:effectRef>
          <a:fontRef idx="minor">
            <a:schemeClr val="tx1"/>
          </a:fontRef>
        </p:style>
      </p:cxnSp>
      <p:pic>
        <p:nvPicPr>
          <p:cNvPr id="2" name="Picture 1" descr="fou10e_fig_07_18a.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2021260"/>
            <a:ext cx="3962400" cy="2779340"/>
          </a:xfrm>
          <a:prstGeom prst="rect">
            <a:avLst/>
          </a:prstGeom>
        </p:spPr>
      </p:pic>
      <p:sp>
        <p:nvSpPr>
          <p:cNvPr id="7" name="Footer Placeholder 6"/>
          <p:cNvSpPr>
            <a:spLocks noGrp="1"/>
          </p:cNvSpPr>
          <p:nvPr>
            <p:ph type="ftr" sz="quarter" idx="11"/>
          </p:nvPr>
        </p:nvSpPr>
        <p:spPr/>
        <p:txBody>
          <a:bodyPr/>
          <a:lstStyle/>
          <a:p>
            <a:r>
              <a:rPr lang="en-US" smtClean="0"/>
              <a:t>© 2012 John Wiley &amp; Sons, Inc. All rights reserved.</a:t>
            </a: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p:cNvSpPr>
          <p:nvPr>
            <p:ph type="title" idx="4294967295"/>
          </p:nvPr>
        </p:nvSpPr>
        <p:spPr>
          <a:xfrm>
            <a:off x="457200" y="2133599"/>
            <a:ext cx="4724400" cy="503238"/>
          </a:xfrm>
        </p:spPr>
        <p:txBody>
          <a:bodyPr/>
          <a:lstStyle/>
          <a:p>
            <a:pPr algn="l"/>
            <a:r>
              <a:rPr lang="en-US" sz="2800" b="1" dirty="0">
                <a:solidFill>
                  <a:schemeClr val="tx1"/>
                </a:solidFill>
                <a:latin typeface="Bookman Old Style" pitchFamily="18" charset="0"/>
              </a:rPr>
              <a:t>The Rise of Secularism</a:t>
            </a:r>
            <a:r>
              <a:rPr lang="en-US" sz="2800" b="1" dirty="0">
                <a:solidFill>
                  <a:schemeClr val="tx1"/>
                </a:solidFill>
                <a:latin typeface="Calibri" pitchFamily="34" charset="0"/>
              </a:rPr>
              <a:t> </a:t>
            </a:r>
          </a:p>
        </p:txBody>
      </p:sp>
      <p:sp>
        <p:nvSpPr>
          <p:cNvPr id="9219" name="Rectangle 3"/>
          <p:cNvSpPr>
            <a:spLocks noGrp="1"/>
          </p:cNvSpPr>
          <p:nvPr>
            <p:ph type="body" idx="4294967295"/>
          </p:nvPr>
        </p:nvSpPr>
        <p:spPr>
          <a:xfrm>
            <a:off x="457200" y="2667000"/>
            <a:ext cx="8229600" cy="3962400"/>
          </a:xfrm>
        </p:spPr>
        <p:txBody>
          <a:bodyPr/>
          <a:lstStyle/>
          <a:p>
            <a:r>
              <a:rPr lang="en-US" sz="2800" dirty="0">
                <a:latin typeface="Bookman Old Style" pitchFamily="18" charset="0"/>
              </a:rPr>
              <a:t>Indifference to or rejection of organized religious affiliations and </a:t>
            </a:r>
            <a:r>
              <a:rPr lang="en-US" sz="2800" dirty="0" smtClean="0">
                <a:latin typeface="Bookman Old Style" pitchFamily="18" charset="0"/>
              </a:rPr>
              <a:t>idea</a:t>
            </a:r>
            <a:endParaRPr lang="en-US" sz="2800" dirty="0">
              <a:latin typeface="Bookman Old Style" pitchFamily="18" charset="0"/>
            </a:endParaRPr>
          </a:p>
          <a:p>
            <a:pPr lvl="1">
              <a:buFont typeface="Arial"/>
              <a:buChar char="•"/>
            </a:pPr>
            <a:r>
              <a:rPr lang="en-US" dirty="0">
                <a:latin typeface="Bookman Old Style" pitchFamily="18" charset="0"/>
              </a:rPr>
              <a:t>Varies greatly from country to country and within </a:t>
            </a:r>
            <a:r>
              <a:rPr lang="en-US" dirty="0" smtClean="0">
                <a:latin typeface="Bookman Old Style" pitchFamily="18" charset="0"/>
              </a:rPr>
              <a:t>countries.</a:t>
            </a:r>
            <a:endParaRPr lang="en-US" dirty="0">
              <a:latin typeface="Bookman Old Style" pitchFamily="18" charset="0"/>
            </a:endParaRPr>
          </a:p>
          <a:p>
            <a:pPr lvl="1">
              <a:buFont typeface="Arial"/>
              <a:buChar char="•"/>
            </a:pPr>
            <a:r>
              <a:rPr lang="en-US" dirty="0">
                <a:latin typeface="Bookman Old Style" pitchFamily="18" charset="0"/>
              </a:rPr>
              <a:t>Antireligious ideologies can contribute to the decline of organized </a:t>
            </a:r>
            <a:r>
              <a:rPr lang="en-US" dirty="0" smtClean="0">
                <a:latin typeface="Bookman Old Style" pitchFamily="18" charset="0"/>
              </a:rPr>
              <a:t>religions. </a:t>
            </a:r>
          </a:p>
          <a:p>
            <a:r>
              <a:rPr lang="en-US" sz="2800" dirty="0" smtClean="0">
                <a:latin typeface="Bookman Old Style" pitchFamily="18" charset="0"/>
              </a:rPr>
              <a:t>Church membership figures do not accurately reflect active participation.</a:t>
            </a:r>
            <a:endParaRPr lang="en-US" sz="2800" dirty="0">
              <a:latin typeface="Bookman Old Style" pitchFamily="18" charset="0"/>
            </a:endParaRPr>
          </a:p>
        </p:txBody>
      </p:sp>
      <p:sp>
        <p:nvSpPr>
          <p:cNvPr id="4" name="Footer Placeholder 3"/>
          <p:cNvSpPr>
            <a:spLocks noGrp="1"/>
          </p:cNvSpPr>
          <p:nvPr>
            <p:ph type="ftr" sz="quarter" idx="11"/>
          </p:nvPr>
        </p:nvSpPr>
        <p:spPr/>
        <p:txBody>
          <a:bodyPr/>
          <a:lstStyle/>
          <a:p>
            <a:r>
              <a:rPr lang="en-US" smtClean="0"/>
              <a:t>© 2012 John Wiley &amp; Sons, Inc. All rights reserved.</a:t>
            </a:r>
            <a:endParaRPr lang="en-US"/>
          </a:p>
        </p:txBody>
      </p:sp>
      <p:sp>
        <p:nvSpPr>
          <p:cNvPr id="5" name="Rectangle 4"/>
          <p:cNvSpPr/>
          <p:nvPr/>
        </p:nvSpPr>
        <p:spPr>
          <a:xfrm>
            <a:off x="381000" y="228600"/>
            <a:ext cx="8382000" cy="1754327"/>
          </a:xfrm>
          <a:prstGeom prst="rect">
            <a:avLst/>
          </a:prstGeom>
        </p:spPr>
        <p:txBody>
          <a:bodyPr wrap="square">
            <a:spAutoFit/>
          </a:bodyPr>
          <a:lstStyle/>
          <a:p>
            <a:pPr algn="ctr"/>
            <a:r>
              <a:rPr lang="en-US" sz="3600" b="1" dirty="0"/>
              <a:t>Where Did </a:t>
            </a:r>
            <a:r>
              <a:rPr lang="en-US" sz="3600" b="1" dirty="0" smtClean="0"/>
              <a:t>the </a:t>
            </a:r>
            <a:r>
              <a:rPr lang="en-US" sz="3600" b="1" dirty="0"/>
              <a:t>Major Religions of the World Originate, and How Do Religions Diffuse</a:t>
            </a:r>
            <a:r>
              <a:rPr lang="en-US" sz="3600" b="1" dirty="0" smtClean="0"/>
              <a:t>?</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p:txBody>
          <a:bodyPr/>
          <a:lstStyle/>
          <a:p>
            <a:r>
              <a:rPr lang="en-US">
                <a:latin typeface="Bookman Old Style" pitchFamily="18" charset="0"/>
              </a:rPr>
              <a:t>Key Question</a:t>
            </a:r>
          </a:p>
        </p:txBody>
      </p:sp>
      <p:sp>
        <p:nvSpPr>
          <p:cNvPr id="13315" name="Rectangle 3"/>
          <p:cNvSpPr>
            <a:spLocks noGrp="1" noChangeArrowheads="1"/>
          </p:cNvSpPr>
          <p:nvPr>
            <p:ph idx="4294967295"/>
          </p:nvPr>
        </p:nvSpPr>
        <p:spPr/>
        <p:txBody>
          <a:bodyPr/>
          <a:lstStyle/>
          <a:p>
            <a:pPr algn="ctr"/>
            <a:endParaRPr lang="en-US" sz="4400" dirty="0">
              <a:latin typeface="Bookman Old Style" pitchFamily="18" charset="0"/>
            </a:endParaRPr>
          </a:p>
          <a:p>
            <a:pPr algn="ctr">
              <a:buFontTx/>
              <a:buNone/>
            </a:pPr>
            <a:r>
              <a:rPr lang="en-US" sz="4000" dirty="0">
                <a:latin typeface="Bookman Old Style" pitchFamily="18" charset="0"/>
              </a:rPr>
              <a:t>How is </a:t>
            </a:r>
            <a:r>
              <a:rPr lang="en-US" sz="4000" dirty="0" smtClean="0">
                <a:latin typeface="Bookman Old Style" pitchFamily="18" charset="0"/>
              </a:rPr>
              <a:t>religion seen in the cultural landscape?</a:t>
            </a:r>
            <a:endParaRPr lang="en-US" sz="4000" dirty="0">
              <a:latin typeface="Bookman Old Style" pitchFamily="18" charset="0"/>
            </a:endParaRPr>
          </a:p>
        </p:txBody>
      </p:sp>
      <p:sp>
        <p:nvSpPr>
          <p:cNvPr id="4" name="Footer Placeholder 3"/>
          <p:cNvSpPr>
            <a:spLocks noGrp="1"/>
          </p:cNvSpPr>
          <p:nvPr>
            <p:ph type="ftr" sz="quarter" idx="11"/>
          </p:nvPr>
        </p:nvSpPr>
        <p:spPr/>
        <p:txBody>
          <a:bodyPr/>
          <a:lstStyle/>
          <a:p>
            <a:r>
              <a:rPr lang="en-US" smtClean="0"/>
              <a:t>© 2012 John Wiley &amp; Sons, Inc. All rights reserved.</a:t>
            </a: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p:cNvSpPr>
          <p:nvPr>
            <p:ph type="body" idx="4294967295"/>
          </p:nvPr>
        </p:nvSpPr>
        <p:spPr>
          <a:xfrm>
            <a:off x="457200" y="1752600"/>
            <a:ext cx="8229600" cy="4724400"/>
          </a:xfrm>
        </p:spPr>
        <p:txBody>
          <a:bodyPr/>
          <a:lstStyle/>
          <a:p>
            <a:pPr marL="0" indent="0">
              <a:buNone/>
            </a:pPr>
            <a:r>
              <a:rPr lang="en-US" sz="2800" b="1" dirty="0">
                <a:latin typeface="Bookman Old Style" pitchFamily="18" charset="0"/>
              </a:rPr>
              <a:t>Sacred </a:t>
            </a:r>
            <a:r>
              <a:rPr lang="en-US" sz="2800" b="1" dirty="0" smtClean="0">
                <a:latin typeface="Bookman Old Style" pitchFamily="18" charset="0"/>
              </a:rPr>
              <a:t>sites</a:t>
            </a:r>
          </a:p>
          <a:p>
            <a:r>
              <a:rPr lang="en-US" sz="2800" dirty="0" smtClean="0">
                <a:latin typeface="Bookman Old Style" pitchFamily="18" charset="0"/>
              </a:rPr>
              <a:t>Places </a:t>
            </a:r>
            <a:r>
              <a:rPr lang="en-US" sz="2800" dirty="0">
                <a:latin typeface="Bookman Old Style" pitchFamily="18" charset="0"/>
              </a:rPr>
              <a:t>or spaces people infuse with religious meaning</a:t>
            </a:r>
          </a:p>
          <a:p>
            <a:r>
              <a:rPr lang="en-US" sz="2800" dirty="0" smtClean="0">
                <a:latin typeface="Bookman Old Style" pitchFamily="18" charset="0"/>
              </a:rPr>
              <a:t>Pilgrimage: Adherents voluntarily </a:t>
            </a:r>
            <a:r>
              <a:rPr lang="en-US" sz="2800" dirty="0">
                <a:latin typeface="Bookman Old Style" pitchFamily="18" charset="0"/>
              </a:rPr>
              <a:t>travel to a religious site to pay respects or participate in a ritual at the site </a:t>
            </a:r>
            <a:endParaRPr lang="en-US" sz="2800" dirty="0" smtClean="0">
              <a:latin typeface="Bookman Old Style" pitchFamily="18" charset="0"/>
            </a:endParaRPr>
          </a:p>
          <a:p>
            <a:pPr marL="0" indent="0">
              <a:buNone/>
            </a:pPr>
            <a:r>
              <a:rPr lang="en-US" b="1" dirty="0" smtClean="0">
                <a:latin typeface="Bookman Old Style" pitchFamily="18" charset="0"/>
              </a:rPr>
              <a:t>Sacred Sites of Jerusalem</a:t>
            </a:r>
          </a:p>
          <a:p>
            <a:r>
              <a:rPr lang="en-US" sz="2800" dirty="0" smtClean="0">
                <a:latin typeface="Bookman Old Style" pitchFamily="18" charset="0"/>
              </a:rPr>
              <a:t>Sacred to Jews, Christians, and Muslims</a:t>
            </a:r>
          </a:p>
          <a:p>
            <a:r>
              <a:rPr lang="en-US" sz="2800" dirty="0" smtClean="0">
                <a:latin typeface="Bookman Old Style" pitchFamily="18" charset="0"/>
              </a:rPr>
              <a:t>Wailing Wall, Temple Mount, Dome of the Rock</a:t>
            </a:r>
            <a:endParaRPr lang="en-US" sz="2800" dirty="0">
              <a:latin typeface="Bookman Old Style" pitchFamily="18" charset="0"/>
            </a:endParaRPr>
          </a:p>
        </p:txBody>
      </p:sp>
      <p:sp>
        <p:nvSpPr>
          <p:cNvPr id="3" name="Footer Placeholder 2"/>
          <p:cNvSpPr>
            <a:spLocks noGrp="1"/>
          </p:cNvSpPr>
          <p:nvPr>
            <p:ph type="ftr" sz="quarter" idx="11"/>
          </p:nvPr>
        </p:nvSpPr>
        <p:spPr/>
        <p:txBody>
          <a:bodyPr/>
          <a:lstStyle/>
          <a:p>
            <a:r>
              <a:rPr lang="en-US" dirty="0" smtClean="0"/>
              <a:t>© 2012 John Wiley &amp; Sons, Inc. All rights reserved.</a:t>
            </a:r>
            <a:endParaRPr lang="en-US" dirty="0"/>
          </a:p>
        </p:txBody>
      </p:sp>
      <p:sp>
        <p:nvSpPr>
          <p:cNvPr id="2" name="TextBox 1"/>
          <p:cNvSpPr txBox="1"/>
          <p:nvPr/>
        </p:nvSpPr>
        <p:spPr>
          <a:xfrm>
            <a:off x="228600" y="381000"/>
            <a:ext cx="8534400" cy="1477328"/>
          </a:xfrm>
          <a:prstGeom prst="rect">
            <a:avLst/>
          </a:prstGeom>
          <a:noFill/>
        </p:spPr>
        <p:txBody>
          <a:bodyPr wrap="square" rtlCol="0">
            <a:spAutoFit/>
          </a:bodyPr>
          <a:lstStyle/>
          <a:p>
            <a:pPr algn="ctr"/>
            <a:r>
              <a:rPr lang="en-US" sz="3600" b="1" dirty="0" smtClean="0"/>
              <a:t>How Is Religion Seen in the Cultural Landscape?</a:t>
            </a:r>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p:cNvSpPr>
          <p:nvPr>
            <p:ph type="title" idx="4294967295"/>
          </p:nvPr>
        </p:nvSpPr>
        <p:spPr>
          <a:xfrm>
            <a:off x="762000" y="281644"/>
            <a:ext cx="8077200" cy="861356"/>
          </a:xfrm>
        </p:spPr>
        <p:txBody>
          <a:bodyPr/>
          <a:lstStyle/>
          <a:p>
            <a:r>
              <a:rPr lang="en-US" sz="3600" dirty="0">
                <a:latin typeface="Bookman Old Style"/>
                <a:cs typeface="Bookman Old Style"/>
              </a:rPr>
              <a:t>Guest</a:t>
            </a:r>
            <a:br>
              <a:rPr lang="en-US" sz="3600" dirty="0">
                <a:latin typeface="Bookman Old Style"/>
                <a:cs typeface="Bookman Old Style"/>
              </a:rPr>
            </a:br>
            <a:r>
              <a:rPr lang="en-US" sz="3600" dirty="0">
                <a:latin typeface="Bookman Old Style"/>
                <a:cs typeface="Bookman Old Style"/>
              </a:rPr>
              <a:t>Field Note</a:t>
            </a:r>
          </a:p>
        </p:txBody>
      </p:sp>
      <p:sp>
        <p:nvSpPr>
          <p:cNvPr id="5123" name="Rectangle 3"/>
          <p:cNvSpPr>
            <a:spLocks noGrp="1"/>
          </p:cNvSpPr>
          <p:nvPr>
            <p:ph type="body" idx="4294967295"/>
          </p:nvPr>
        </p:nvSpPr>
        <p:spPr>
          <a:xfrm>
            <a:off x="342900" y="1447800"/>
            <a:ext cx="8458200" cy="4724400"/>
          </a:xfrm>
        </p:spPr>
        <p:txBody>
          <a:bodyPr/>
          <a:lstStyle/>
          <a:p>
            <a:pPr marL="0" indent="0">
              <a:spcAft>
                <a:spcPts val="600"/>
              </a:spcAft>
              <a:buFontTx/>
              <a:buNone/>
            </a:pPr>
            <a:r>
              <a:rPr lang="en-US" sz="1800" b="1" dirty="0" smtClean="0">
                <a:latin typeface="Bookman Old Style"/>
                <a:cs typeface="Bookman Old Style"/>
              </a:rPr>
              <a:t>Ardmore</a:t>
            </a:r>
            <a:r>
              <a:rPr lang="en-US" sz="1800" b="1" dirty="0">
                <a:latin typeface="Bookman Old Style"/>
                <a:cs typeface="Bookman Old Style"/>
              </a:rPr>
              <a:t>, Ireland</a:t>
            </a:r>
            <a:endParaRPr lang="en-US" sz="1800" b="1" dirty="0" smtClean="0">
              <a:latin typeface="Bookman Old Style"/>
              <a:cs typeface="Bookman Old Style"/>
            </a:endParaRPr>
          </a:p>
          <a:p>
            <a:pPr marL="0" indent="0">
              <a:spcAft>
                <a:spcPts val="600"/>
              </a:spcAft>
              <a:buFontTx/>
              <a:buNone/>
            </a:pPr>
            <a:r>
              <a:rPr lang="en-US" sz="1600" dirty="0" smtClean="0">
                <a:latin typeface="Bookman Old Style"/>
                <a:cs typeface="Bookman Old Style"/>
              </a:rPr>
              <a:t>“At St. </a:t>
            </a:r>
            <a:r>
              <a:rPr lang="en-US" sz="1600" dirty="0" err="1" smtClean="0">
                <a:latin typeface="Bookman Old Style"/>
                <a:cs typeface="Bookman Old Style"/>
              </a:rPr>
              <a:t>Declan’s</a:t>
            </a:r>
            <a:r>
              <a:rPr lang="en-US" sz="1600" dirty="0" smtClean="0">
                <a:latin typeface="Bookman Old Style"/>
                <a:cs typeface="Bookman Old Style"/>
              </a:rPr>
              <a:t> Holy Well in Ireland, I found a barbed wire fence substituting for the more traditional thorn tree as a place to hang  scraps of clothing as offerings. This tradition, which died out long ago in most parts of Continental Europe, was one of many aspects of Irish pilgrimage that led me to speculate on ‘Galway-to-the-Ganges’ survival of very old religious customs on the extreme margins of an ancient Indo-European culture realm. My subsequent fieldwork focused on contemporary European pilgrimage, but my curiosity about the geographical extent of certain ancient pilgrimage themes lingered. While traveling in Asia, I found many similarities among sacred sites across religions. Each religion has formation stories, explanations of how particular sites, whether Buddhist monasteries or Irish wells, were recognized as sacred. Many of these stories have similar elements. And, in 1998, I traveled across Russia from the remote Kamchatka Peninsula to St. Petersburg. Imagine my surprise to find the tradition of hanging rag offerings on trees alive and well all the way across the Russian Far East and Siberia, at least as far as </a:t>
            </a:r>
            <a:r>
              <a:rPr lang="en-US" sz="1600" dirty="0" err="1" smtClean="0">
                <a:latin typeface="Bookman Old Style"/>
                <a:cs typeface="Bookman Old Style"/>
              </a:rPr>
              <a:t>Olkon</a:t>
            </a:r>
            <a:r>
              <a:rPr lang="en-US" sz="1600" dirty="0" smtClean="0">
                <a:latin typeface="Bookman Old Style"/>
                <a:cs typeface="Bookman Old Style"/>
              </a:rPr>
              <a:t> Island in Lake Baikal.”</a:t>
            </a:r>
          </a:p>
          <a:p>
            <a:pPr marL="0" indent="0">
              <a:spcAft>
                <a:spcPts val="600"/>
              </a:spcAft>
              <a:buFontTx/>
              <a:buNone/>
            </a:pPr>
            <a:r>
              <a:rPr lang="en-US" sz="1600" i="1" dirty="0" smtClean="0">
                <a:latin typeface="Bookman Old Style"/>
                <a:cs typeface="Bookman Old Style"/>
              </a:rPr>
              <a:t>Credit</a:t>
            </a:r>
            <a:r>
              <a:rPr lang="en-US" sz="1600" i="1" dirty="0">
                <a:latin typeface="Bookman Old Style"/>
                <a:cs typeface="Bookman Old Style"/>
              </a:rPr>
              <a:t>: Mary Lee Nolan, Oregon</a:t>
            </a:r>
            <a:r>
              <a:rPr lang="en-US" sz="1600" i="1" dirty="0" smtClean="0">
                <a:latin typeface="Bookman Old Style"/>
                <a:cs typeface="Bookman Old Style"/>
              </a:rPr>
              <a:t> State University</a:t>
            </a:r>
          </a:p>
          <a:p>
            <a:pPr marL="0" indent="0">
              <a:spcAft>
                <a:spcPts val="600"/>
              </a:spcAft>
              <a:buFontTx/>
              <a:buNone/>
            </a:pPr>
            <a:endParaRPr lang="en-US" sz="1400" i="1" dirty="0">
              <a:latin typeface="Bookman Old Style"/>
              <a:cs typeface="Bookman Old Style"/>
            </a:endParaRPr>
          </a:p>
        </p:txBody>
      </p:sp>
      <p:sp>
        <p:nvSpPr>
          <p:cNvPr id="4" name="Footer Placeholder 3"/>
          <p:cNvSpPr>
            <a:spLocks noGrp="1"/>
          </p:cNvSpPr>
          <p:nvPr>
            <p:ph type="ftr" sz="quarter" idx="11"/>
          </p:nvPr>
        </p:nvSpPr>
        <p:spPr/>
        <p:txBody>
          <a:bodyPr/>
          <a:lstStyle/>
          <a:p>
            <a:r>
              <a:rPr lang="en-US" smtClean="0"/>
              <a:t>© 2012 John Wiley &amp; Sons, Inc. All rights reserved.</a:t>
            </a:r>
            <a:endParaRPr lang="en-US"/>
          </a:p>
        </p:txBody>
      </p:sp>
      <p:cxnSp>
        <p:nvCxnSpPr>
          <p:cNvPr id="5" name="Straight Connector 4"/>
          <p:cNvCxnSpPr/>
          <p:nvPr/>
        </p:nvCxnSpPr>
        <p:spPr>
          <a:xfrm>
            <a:off x="990600" y="1371600"/>
            <a:ext cx="73914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ou10e_fig_07_19.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457200"/>
            <a:ext cx="8001000" cy="5806440"/>
          </a:xfrm>
          <a:prstGeom prst="rect">
            <a:avLst/>
          </a:prstGeom>
        </p:spPr>
      </p:pic>
      <p:sp>
        <p:nvSpPr>
          <p:cNvPr id="3" name="Footer Placeholder 2"/>
          <p:cNvSpPr>
            <a:spLocks noGrp="1"/>
          </p:cNvSpPr>
          <p:nvPr>
            <p:ph type="ftr" sz="quarter" idx="11"/>
          </p:nvPr>
        </p:nvSpPr>
        <p:spPr/>
        <p:txBody>
          <a:bodyPr/>
          <a:lstStyle/>
          <a:p>
            <a:r>
              <a:rPr lang="en-US" smtClean="0"/>
              <a:t>© 2012 John Wiley &amp; Sons, Inc. All rights reserved.</a:t>
            </a:r>
            <a:endParaRPr lang="en-US"/>
          </a:p>
        </p:txBody>
      </p:sp>
    </p:spTree>
    <p:extLst>
      <p:ext uri="{BB962C8B-B14F-4D97-AF65-F5344CB8AC3E}">
        <p14:creationId xmlns:p14="http://schemas.microsoft.com/office/powerpoint/2010/main" val="25090831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p:cNvSpPr>
          <p:nvPr>
            <p:ph type="title" idx="4294967295"/>
          </p:nvPr>
        </p:nvSpPr>
        <p:spPr>
          <a:xfrm>
            <a:off x="457200" y="274638"/>
            <a:ext cx="4038600" cy="3078162"/>
          </a:xfrm>
        </p:spPr>
        <p:txBody>
          <a:bodyPr/>
          <a:lstStyle/>
          <a:p>
            <a:pPr algn="l"/>
            <a:r>
              <a:rPr lang="en-US" sz="1600" b="1" dirty="0" smtClean="0">
                <a:latin typeface="Verdana"/>
                <a:cs typeface="Verdana"/>
              </a:rPr>
              <a:t>Figure 7.21 </a:t>
            </a:r>
            <a:br>
              <a:rPr lang="en-US" sz="1600" b="1" dirty="0" smtClean="0">
                <a:latin typeface="Verdana"/>
                <a:cs typeface="Verdana"/>
              </a:rPr>
            </a:br>
            <a:r>
              <a:rPr lang="en-US" sz="1600" b="1" dirty="0" smtClean="0">
                <a:latin typeface="Verdana"/>
                <a:cs typeface="Verdana"/>
              </a:rPr>
              <a:t>Jerusalem, Israel. </a:t>
            </a:r>
            <a:r>
              <a:rPr lang="en-US" sz="1600" dirty="0" smtClean="0">
                <a:latin typeface="Verdana"/>
                <a:cs typeface="Verdana"/>
              </a:rPr>
              <a:t>The Church of the Holy </a:t>
            </a:r>
            <a:r>
              <a:rPr lang="en-US" sz="1600" dirty="0" err="1" smtClean="0">
                <a:latin typeface="Verdana"/>
                <a:cs typeface="Verdana"/>
              </a:rPr>
              <a:t>Sepulchre</a:t>
            </a:r>
            <a:r>
              <a:rPr lang="en-US" sz="1600" dirty="0" smtClean="0">
                <a:latin typeface="Verdana"/>
                <a:cs typeface="Verdana"/>
              </a:rPr>
              <a:t> is sacred to Christians who believe it is the site where Jesus Christ rose from the dead. Inside the church, a Christian worshipper lights a candle at Jesus Christ’s tomb. © Reuters/Corbis Images.</a:t>
            </a:r>
          </a:p>
        </p:txBody>
      </p:sp>
      <p:pic>
        <p:nvPicPr>
          <p:cNvPr id="2" name="Picture 1" descr="fou10e_fig_07_2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431" y="304800"/>
            <a:ext cx="3885769" cy="5943600"/>
          </a:xfrm>
          <a:prstGeom prst="rect">
            <a:avLst/>
          </a:prstGeom>
        </p:spPr>
      </p:pic>
      <p:sp>
        <p:nvSpPr>
          <p:cNvPr id="4" name="Footer Placeholder 3"/>
          <p:cNvSpPr>
            <a:spLocks noGrp="1"/>
          </p:cNvSpPr>
          <p:nvPr>
            <p:ph type="ftr" sz="quarter" idx="11"/>
          </p:nvPr>
        </p:nvSpPr>
        <p:spPr/>
        <p:txBody>
          <a:bodyPr/>
          <a:lstStyle/>
          <a:p>
            <a:r>
              <a:rPr lang="en-US" smtClean="0"/>
              <a:t>© 2012 John Wiley &amp; Sons, Inc. All rights reserved.</a:t>
            </a: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p:txBody>
          <a:bodyPr/>
          <a:lstStyle/>
          <a:p>
            <a:r>
              <a:rPr lang="en-US" dirty="0">
                <a:latin typeface="Bookman Old Style" pitchFamily="18" charset="0"/>
              </a:rPr>
              <a:t>Key Question</a:t>
            </a:r>
          </a:p>
        </p:txBody>
      </p:sp>
      <p:sp>
        <p:nvSpPr>
          <p:cNvPr id="9219" name="Rectangle 3"/>
          <p:cNvSpPr>
            <a:spLocks noGrp="1" noChangeArrowheads="1"/>
          </p:cNvSpPr>
          <p:nvPr>
            <p:ph idx="4294967295"/>
          </p:nvPr>
        </p:nvSpPr>
        <p:spPr/>
        <p:txBody>
          <a:bodyPr/>
          <a:lstStyle/>
          <a:p>
            <a:pPr algn="ctr"/>
            <a:endParaRPr lang="en-US" sz="4400" dirty="0">
              <a:latin typeface="Bookman Old Style" pitchFamily="18" charset="0"/>
            </a:endParaRPr>
          </a:p>
          <a:p>
            <a:pPr marL="0" indent="0" algn="ctr">
              <a:buNone/>
            </a:pPr>
            <a:r>
              <a:rPr lang="en-US" sz="4000" dirty="0" smtClean="0">
                <a:latin typeface="Bookman Old Style" pitchFamily="18" charset="0"/>
              </a:rPr>
              <a:t>What is religion, and what role does it play in culture? </a:t>
            </a:r>
            <a:endParaRPr lang="en-US" sz="4000" dirty="0">
              <a:latin typeface="Bookman Old Style" pitchFamily="18" charset="0"/>
            </a:endParaRPr>
          </a:p>
        </p:txBody>
      </p:sp>
      <p:sp>
        <p:nvSpPr>
          <p:cNvPr id="4" name="Footer Placeholder 3"/>
          <p:cNvSpPr>
            <a:spLocks noGrp="1"/>
          </p:cNvSpPr>
          <p:nvPr>
            <p:ph type="ftr" sz="quarter" idx="11"/>
          </p:nvPr>
        </p:nvSpPr>
        <p:spPr/>
        <p:txBody>
          <a:bodyPr/>
          <a:lstStyle/>
          <a:p>
            <a:r>
              <a:rPr lang="en-US" smtClean="0"/>
              <a:t>© 2012 John Wiley &amp; Sons, Inc. All rights reserved.</a:t>
            </a: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p:cNvSpPr>
          <p:nvPr>
            <p:ph type="title" idx="4294967295"/>
          </p:nvPr>
        </p:nvSpPr>
        <p:spPr>
          <a:xfrm>
            <a:off x="457200" y="1600200"/>
            <a:ext cx="8610600" cy="884238"/>
          </a:xfrm>
        </p:spPr>
        <p:txBody>
          <a:bodyPr/>
          <a:lstStyle/>
          <a:p>
            <a:pPr algn="l"/>
            <a:r>
              <a:rPr lang="en-US" sz="3200" b="1" dirty="0" smtClean="0">
                <a:latin typeface="Bookman Old Style"/>
                <a:cs typeface="Bookman Old Style"/>
              </a:rPr>
              <a:t>Landscapes of Hinduism and Buddhism </a:t>
            </a:r>
          </a:p>
        </p:txBody>
      </p:sp>
      <p:sp>
        <p:nvSpPr>
          <p:cNvPr id="38915" name="Rectangle 3"/>
          <p:cNvSpPr>
            <a:spLocks noGrp="1"/>
          </p:cNvSpPr>
          <p:nvPr>
            <p:ph type="body" idx="4294967295"/>
          </p:nvPr>
        </p:nvSpPr>
        <p:spPr>
          <a:xfrm>
            <a:off x="457200" y="2408238"/>
            <a:ext cx="8229600" cy="4068763"/>
          </a:xfrm>
        </p:spPr>
        <p:txBody>
          <a:bodyPr/>
          <a:lstStyle/>
          <a:p>
            <a:pPr>
              <a:lnSpc>
                <a:spcPct val="90000"/>
              </a:lnSpc>
            </a:pPr>
            <a:r>
              <a:rPr lang="en-US" sz="2800" dirty="0" smtClean="0">
                <a:latin typeface="Bookman Old Style" pitchFamily="18" charset="0"/>
              </a:rPr>
              <a:t>Hinduism</a:t>
            </a:r>
          </a:p>
          <a:p>
            <a:pPr lvl="1">
              <a:lnSpc>
                <a:spcPct val="90000"/>
              </a:lnSpc>
              <a:buFont typeface="Arial"/>
              <a:buChar char="•"/>
            </a:pPr>
            <a:r>
              <a:rPr lang="en-US" dirty="0" smtClean="0">
                <a:latin typeface="Bookman Old Style" pitchFamily="18" charset="0"/>
              </a:rPr>
              <a:t>Temples, shrines</a:t>
            </a:r>
          </a:p>
          <a:p>
            <a:pPr lvl="1">
              <a:lnSpc>
                <a:spcPct val="90000"/>
              </a:lnSpc>
              <a:buFont typeface="Arial"/>
              <a:buChar char="•"/>
            </a:pPr>
            <a:r>
              <a:rPr lang="en-US" dirty="0" smtClean="0">
                <a:latin typeface="Bookman Old Style" pitchFamily="18" charset="0"/>
              </a:rPr>
              <a:t>Holy animals, ritual bathing</a:t>
            </a:r>
          </a:p>
          <a:p>
            <a:pPr>
              <a:lnSpc>
                <a:spcPct val="90000"/>
              </a:lnSpc>
            </a:pPr>
            <a:r>
              <a:rPr lang="en-US" sz="2800" dirty="0" smtClean="0">
                <a:latin typeface="Bookman Old Style" pitchFamily="18" charset="0"/>
              </a:rPr>
              <a:t>Buddhism </a:t>
            </a:r>
          </a:p>
          <a:p>
            <a:pPr lvl="1">
              <a:lnSpc>
                <a:spcPct val="90000"/>
              </a:lnSpc>
              <a:buFont typeface="Arial"/>
              <a:buChar char="•"/>
            </a:pPr>
            <a:r>
              <a:rPr lang="en-US" dirty="0" smtClean="0">
                <a:latin typeface="Bookman Old Style" pitchFamily="18" charset="0"/>
              </a:rPr>
              <a:t>The Bodhi (</a:t>
            </a:r>
            <a:r>
              <a:rPr lang="en-US" dirty="0" smtClean="0">
                <a:latin typeface="Bookman Old Style" pitchFamily="18" charset="0"/>
              </a:rPr>
              <a:t>enlightenment</a:t>
            </a:r>
            <a:r>
              <a:rPr lang="en-US" dirty="0" smtClean="0">
                <a:latin typeface="Bookman Old Style" pitchFamily="18" charset="0"/>
              </a:rPr>
              <a:t>) tree </a:t>
            </a:r>
          </a:p>
          <a:p>
            <a:pPr lvl="1">
              <a:lnSpc>
                <a:spcPct val="90000"/>
              </a:lnSpc>
              <a:buFont typeface="Arial"/>
              <a:buChar char="•"/>
            </a:pPr>
            <a:r>
              <a:rPr lang="en-US" dirty="0" err="1" smtClean="0">
                <a:latin typeface="Bookman Old Style" pitchFamily="18" charset="0"/>
              </a:rPr>
              <a:t>Stupus</a:t>
            </a:r>
            <a:r>
              <a:rPr lang="en-US" dirty="0" smtClean="0">
                <a:latin typeface="Bookman Old Style" pitchFamily="18" charset="0"/>
              </a:rPr>
              <a:t>: bell shaped structures that protect burial mounds </a:t>
            </a:r>
          </a:p>
          <a:p>
            <a:pPr lvl="1">
              <a:lnSpc>
                <a:spcPct val="90000"/>
              </a:lnSpc>
              <a:buFont typeface="Arial"/>
              <a:buChar char="•"/>
            </a:pPr>
            <a:r>
              <a:rPr lang="en-US" dirty="0" smtClean="0">
                <a:latin typeface="Bookman Old Style" pitchFamily="18" charset="0"/>
              </a:rPr>
              <a:t>Pagoda</a:t>
            </a:r>
            <a:endParaRPr lang="en-US" dirty="0">
              <a:latin typeface="Bookman Old Style" pitchFamily="18" charset="0"/>
            </a:endParaRPr>
          </a:p>
          <a:p>
            <a:pPr marL="57150" indent="0">
              <a:lnSpc>
                <a:spcPct val="90000"/>
              </a:lnSpc>
              <a:buNone/>
            </a:pPr>
            <a:r>
              <a:rPr lang="en-US" sz="2800" dirty="0" smtClean="0">
                <a:latin typeface="Bookman Old Style" pitchFamily="18" charset="0"/>
              </a:rPr>
              <a:t>Cremation in both Hinduism </a:t>
            </a:r>
            <a:r>
              <a:rPr lang="en-US" sz="2800" dirty="0" smtClean="0">
                <a:latin typeface="Bookman Old Style" pitchFamily="18" charset="0"/>
              </a:rPr>
              <a:t>and</a:t>
            </a:r>
            <a:r>
              <a:rPr lang="en-US" sz="2800" dirty="0" smtClean="0">
                <a:latin typeface="Bookman Old Style" pitchFamily="18" charset="0"/>
              </a:rPr>
              <a:t> </a:t>
            </a:r>
            <a:r>
              <a:rPr lang="en-US" sz="2800" dirty="0" smtClean="0">
                <a:latin typeface="Bookman Old Style" pitchFamily="18" charset="0"/>
              </a:rPr>
              <a:t>Buddhism </a:t>
            </a:r>
          </a:p>
          <a:p>
            <a:pPr lvl="1">
              <a:lnSpc>
                <a:spcPct val="90000"/>
              </a:lnSpc>
              <a:buFont typeface="Arial" charset="0"/>
              <a:buNone/>
            </a:pPr>
            <a:r>
              <a:rPr lang="en-US" sz="2400" dirty="0" smtClean="0"/>
              <a:t> </a:t>
            </a:r>
          </a:p>
          <a:p>
            <a:pPr lvl="1">
              <a:lnSpc>
                <a:spcPct val="90000"/>
              </a:lnSpc>
            </a:pPr>
            <a:endParaRPr lang="en-US" sz="2400" dirty="0" smtClean="0"/>
          </a:p>
        </p:txBody>
      </p:sp>
      <p:sp>
        <p:nvSpPr>
          <p:cNvPr id="4" name="Footer Placeholder 3"/>
          <p:cNvSpPr>
            <a:spLocks noGrp="1"/>
          </p:cNvSpPr>
          <p:nvPr>
            <p:ph type="ftr" sz="quarter" idx="11"/>
          </p:nvPr>
        </p:nvSpPr>
        <p:spPr/>
        <p:txBody>
          <a:bodyPr/>
          <a:lstStyle/>
          <a:p>
            <a:r>
              <a:rPr lang="en-US" dirty="0" smtClean="0"/>
              <a:t>© 2012 John Wiley &amp; Sons, Inc. All rights reserved.</a:t>
            </a:r>
            <a:endParaRPr lang="en-US" dirty="0"/>
          </a:p>
        </p:txBody>
      </p:sp>
      <p:sp>
        <p:nvSpPr>
          <p:cNvPr id="5" name="TextBox 4"/>
          <p:cNvSpPr txBox="1"/>
          <p:nvPr/>
        </p:nvSpPr>
        <p:spPr>
          <a:xfrm>
            <a:off x="228600" y="381000"/>
            <a:ext cx="8534400" cy="1477328"/>
          </a:xfrm>
          <a:prstGeom prst="rect">
            <a:avLst/>
          </a:prstGeom>
          <a:noFill/>
        </p:spPr>
        <p:txBody>
          <a:bodyPr wrap="square" rtlCol="0">
            <a:spAutoFit/>
          </a:bodyPr>
          <a:lstStyle/>
          <a:p>
            <a:pPr algn="ctr"/>
            <a:r>
              <a:rPr lang="en-US" sz="3600" b="1" dirty="0" smtClean="0"/>
              <a:t>How Is Religion Seen in the Cultural Landscape?</a:t>
            </a:r>
          </a:p>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2"/>
          <p:cNvSpPr>
            <a:spLocks noGrp="1" noChangeArrowheads="1"/>
          </p:cNvSpPr>
          <p:nvPr>
            <p:ph type="title" idx="4294967295"/>
          </p:nvPr>
        </p:nvSpPr>
        <p:spPr>
          <a:xfrm>
            <a:off x="457200" y="381000"/>
            <a:ext cx="8077200" cy="838200"/>
          </a:xfrm>
        </p:spPr>
        <p:txBody>
          <a:bodyPr/>
          <a:lstStyle/>
          <a:p>
            <a:r>
              <a:rPr lang="en-US" sz="3600" dirty="0" smtClean="0">
                <a:latin typeface="Bookman Old Style" pitchFamily="18" charset="0"/>
              </a:rPr>
              <a:t>Field Note:</a:t>
            </a:r>
            <a:br>
              <a:rPr lang="en-US" sz="3600" dirty="0" smtClean="0">
                <a:latin typeface="Bookman Old Style" pitchFamily="18" charset="0"/>
              </a:rPr>
            </a:br>
            <a:r>
              <a:rPr lang="en-US" sz="3200" dirty="0" smtClean="0">
                <a:latin typeface="Bookman Old Style" pitchFamily="18" charset="0"/>
              </a:rPr>
              <a:t>Yangon, Myanmar </a:t>
            </a:r>
            <a:r>
              <a:rPr lang="en-US" sz="3600" dirty="0" smtClean="0">
                <a:latin typeface="Bookman Old Style" pitchFamily="18" charset="0"/>
              </a:rPr>
              <a:t/>
            </a:r>
            <a:br>
              <a:rPr lang="en-US" sz="3600" dirty="0" smtClean="0">
                <a:latin typeface="Bookman Old Style" pitchFamily="18" charset="0"/>
              </a:rPr>
            </a:br>
            <a:r>
              <a:rPr lang="en-US" sz="2200" dirty="0" smtClean="0">
                <a:latin typeface="Bookman Old Style" pitchFamily="18" charset="0"/>
              </a:rPr>
              <a:t> </a:t>
            </a:r>
            <a:r>
              <a:rPr lang="en-US" sz="1800" dirty="0" smtClean="0">
                <a:latin typeface="Bookman Old Style" pitchFamily="18" charset="0"/>
              </a:rPr>
              <a:t> </a:t>
            </a:r>
            <a:r>
              <a:rPr lang="en-US" sz="3600" dirty="0" smtClean="0">
                <a:latin typeface="Bookman Old Style" pitchFamily="18" charset="0"/>
              </a:rPr>
              <a:t> </a:t>
            </a:r>
          </a:p>
        </p:txBody>
      </p:sp>
      <p:sp>
        <p:nvSpPr>
          <p:cNvPr id="4098" name="Rectangle 3"/>
          <p:cNvSpPr>
            <a:spLocks noGrp="1" noChangeArrowheads="1"/>
          </p:cNvSpPr>
          <p:nvPr>
            <p:ph idx="4294967295"/>
          </p:nvPr>
        </p:nvSpPr>
        <p:spPr>
          <a:xfrm>
            <a:off x="4191000" y="1143000"/>
            <a:ext cx="4800600" cy="5257800"/>
          </a:xfrm>
        </p:spPr>
        <p:txBody>
          <a:bodyPr/>
          <a:lstStyle/>
          <a:p>
            <a:pPr marL="1588" lvl="1" indent="-1588">
              <a:buFont typeface="Arial" charset="0"/>
              <a:buNone/>
            </a:pPr>
            <a:r>
              <a:rPr lang="en-US" sz="1500" dirty="0" smtClean="0">
                <a:latin typeface="Bookman Old Style"/>
                <a:cs typeface="Bookman Old Style"/>
              </a:rPr>
              <a:t>“To reach the city of Yangon, Myanmar (Burma) we had to transfer to a ferry and sail up the Rangoon River for several hours. One of Southeast Asia’s most spectacular Buddhist shrines is the golden </a:t>
            </a:r>
            <a:r>
              <a:rPr lang="en-US" sz="1500" dirty="0" err="1" smtClean="0">
                <a:latin typeface="Bookman Old Style"/>
                <a:cs typeface="Bookman Old Style"/>
              </a:rPr>
              <a:t>Shwedogon</a:t>
            </a:r>
            <a:r>
              <a:rPr lang="en-US" sz="1500" dirty="0" smtClean="0">
                <a:latin typeface="Bookman Old Style"/>
                <a:cs typeface="Bookman Old Style"/>
              </a:rPr>
              <a:t> Pagoda in the heart of Yangon. The golden dome (or </a:t>
            </a:r>
            <a:r>
              <a:rPr lang="en-US" sz="1500" i="1" dirty="0" err="1" smtClean="0">
                <a:latin typeface="Bookman Old Style"/>
                <a:cs typeface="Bookman Old Style"/>
              </a:rPr>
              <a:t>chedi</a:t>
            </a:r>
            <a:r>
              <a:rPr lang="en-US" sz="1500" dirty="0" smtClean="0">
                <a:latin typeface="Bookman Old Style"/>
                <a:cs typeface="Bookman Old Style"/>
              </a:rPr>
              <a:t>) is one of the finest in Southeast Asia, and its religious importance is striking: eight hairs of the Buddha are preserved here. Vast amounts of gold have gone into the creation and preservation of the </a:t>
            </a:r>
            <a:r>
              <a:rPr lang="en-US" sz="1500" dirty="0" err="1" smtClean="0">
                <a:latin typeface="Bookman Old Style"/>
                <a:cs typeface="Bookman Old Style"/>
              </a:rPr>
              <a:t>Shwedogon</a:t>
            </a:r>
            <a:r>
              <a:rPr lang="en-US" sz="1500" dirty="0" smtClean="0">
                <a:latin typeface="Bookman Old Style"/>
                <a:cs typeface="Bookman Old Style"/>
              </a:rPr>
              <a:t> Pagoda; local rulers often gave the monks their weight in gold—or more. Today, the pagoda is a cornerstone of Buddhism, drawing millions of faithful to the site. Myanmar’s ruling generals have ruined the country’s economy and continue to oppress Buddhist leaders who try to convey public grievances to the regime, even blocking international aid following the devastating impact of cyclone </a:t>
            </a:r>
            <a:r>
              <a:rPr lang="en-US" sz="1500" dirty="0" err="1" smtClean="0">
                <a:latin typeface="Bookman Old Style"/>
                <a:cs typeface="Bookman Old Style"/>
              </a:rPr>
              <a:t>Nargis</a:t>
            </a:r>
            <a:r>
              <a:rPr lang="en-US" sz="1500" dirty="0" smtClean="0">
                <a:latin typeface="Bookman Old Style"/>
                <a:cs typeface="Bookman Old Style"/>
              </a:rPr>
              <a:t> in May 2008. The generals have a powerful ally in the Chinese, who are building bridges and laying pipelines but who exercise little influence over the military junta.”</a:t>
            </a:r>
          </a:p>
        </p:txBody>
      </p:sp>
      <p:cxnSp>
        <p:nvCxnSpPr>
          <p:cNvPr id="10" name="Straight Connector 9"/>
          <p:cNvCxnSpPr/>
          <p:nvPr/>
        </p:nvCxnSpPr>
        <p:spPr>
          <a:xfrm>
            <a:off x="990600" y="1066800"/>
            <a:ext cx="7391400" cy="0"/>
          </a:xfrm>
          <a:prstGeom prst="line">
            <a:avLst/>
          </a:prstGeom>
        </p:spPr>
        <p:style>
          <a:lnRef idx="1">
            <a:schemeClr val="accent1"/>
          </a:lnRef>
          <a:fillRef idx="0">
            <a:schemeClr val="accent1"/>
          </a:fillRef>
          <a:effectRef idx="0">
            <a:schemeClr val="accent1"/>
          </a:effectRef>
          <a:fontRef idx="minor">
            <a:schemeClr val="tx1"/>
          </a:fontRef>
        </p:style>
      </p:cxnSp>
      <p:pic>
        <p:nvPicPr>
          <p:cNvPr id="3" name="Picture 2" descr="fou10e_fig_07_24.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133332"/>
            <a:ext cx="4023202" cy="5648468"/>
          </a:xfrm>
          <a:prstGeom prst="rect">
            <a:avLst/>
          </a:prstGeom>
        </p:spPr>
      </p:pic>
      <p:sp>
        <p:nvSpPr>
          <p:cNvPr id="6" name="Footer Placeholder 5"/>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p:cNvSpPr>
            <a:spLocks noGrp="1"/>
          </p:cNvSpPr>
          <p:nvPr>
            <p:ph type="body" idx="4294967295"/>
          </p:nvPr>
        </p:nvSpPr>
        <p:spPr>
          <a:xfrm>
            <a:off x="335123" y="2362200"/>
            <a:ext cx="4998877" cy="2286000"/>
          </a:xfrm>
        </p:spPr>
        <p:txBody>
          <a:bodyPr/>
          <a:lstStyle/>
          <a:p>
            <a:r>
              <a:rPr lang="en-US" sz="2800" dirty="0" smtClean="0">
                <a:latin typeface="Bookman Old Style"/>
                <a:cs typeface="Bookman Old Style"/>
              </a:rPr>
              <a:t>Medieval Europe</a:t>
            </a:r>
          </a:p>
          <a:p>
            <a:pPr lvl="1">
              <a:buFont typeface="Arial"/>
              <a:buChar char="•"/>
            </a:pPr>
            <a:r>
              <a:rPr lang="en-US" dirty="0" smtClean="0">
                <a:latin typeface="Bookman Old Style"/>
                <a:cs typeface="Bookman Old Style"/>
              </a:rPr>
              <a:t>Cathedral, church, or monastery</a:t>
            </a:r>
          </a:p>
          <a:p>
            <a:r>
              <a:rPr lang="en-US" sz="2800" dirty="0" smtClean="0">
                <a:latin typeface="Bookman Old Style"/>
                <a:cs typeface="Bookman Old Style"/>
              </a:rPr>
              <a:t>Burial more commonly practiced  </a:t>
            </a:r>
          </a:p>
          <a:p>
            <a:pPr lvl="1">
              <a:buFont typeface="Arial" charset="0"/>
              <a:buNone/>
            </a:pPr>
            <a:endParaRPr lang="en-US" dirty="0" smtClean="0">
              <a:latin typeface="Calibri" pitchFamily="34" charset="0"/>
            </a:endParaRPr>
          </a:p>
          <a:p>
            <a:pPr lvl="1">
              <a:buFont typeface="Arial" charset="0"/>
              <a:buNone/>
            </a:pPr>
            <a:endParaRPr lang="en-US" dirty="0" smtClean="0">
              <a:latin typeface="Calibri" pitchFamily="34" charset="0"/>
            </a:endParaRPr>
          </a:p>
        </p:txBody>
      </p:sp>
      <p:sp>
        <p:nvSpPr>
          <p:cNvPr id="6148" name="Rectangle 7"/>
          <p:cNvSpPr>
            <a:spLocks noChangeArrowheads="1"/>
          </p:cNvSpPr>
          <p:nvPr/>
        </p:nvSpPr>
        <p:spPr bwMode="auto">
          <a:xfrm>
            <a:off x="381000" y="4953000"/>
            <a:ext cx="5105400" cy="1569660"/>
          </a:xfrm>
          <a:prstGeom prst="rect">
            <a:avLst/>
          </a:prstGeom>
          <a:noFill/>
          <a:ln w="9525">
            <a:noFill/>
            <a:miter lim="800000"/>
            <a:headEnd/>
            <a:tailEnd/>
          </a:ln>
        </p:spPr>
        <p:txBody>
          <a:bodyPr wrap="square">
            <a:spAutoFit/>
          </a:bodyPr>
          <a:lstStyle/>
          <a:p>
            <a:r>
              <a:rPr lang="en-US" sz="1600" b="1" dirty="0">
                <a:latin typeface="Verdana"/>
                <a:cs typeface="Verdana"/>
              </a:rPr>
              <a:t>Figure 7.25</a:t>
            </a:r>
          </a:p>
          <a:p>
            <a:r>
              <a:rPr lang="en-US" sz="1600" b="1" dirty="0">
                <a:latin typeface="Verdana"/>
                <a:cs typeface="Verdana"/>
              </a:rPr>
              <a:t>Bordeaux, France. </a:t>
            </a:r>
            <a:r>
              <a:rPr lang="en-US" sz="1600" dirty="0">
                <a:latin typeface="Verdana"/>
                <a:cs typeface="Verdana"/>
              </a:rPr>
              <a:t>Built beginning in 1472, St. </a:t>
            </a:r>
            <a:r>
              <a:rPr lang="en-US" sz="1600" dirty="0" smtClean="0">
                <a:latin typeface="Verdana"/>
                <a:cs typeface="Verdana"/>
              </a:rPr>
              <a:t>Michael’s Tower </a:t>
            </a:r>
            <a:r>
              <a:rPr lang="en-US" sz="1600" dirty="0">
                <a:latin typeface="Verdana"/>
                <a:cs typeface="Verdana"/>
              </a:rPr>
              <a:t>rises over Bordeaux, France, marking the importance of </a:t>
            </a:r>
            <a:r>
              <a:rPr lang="en-US" sz="1600" dirty="0" smtClean="0">
                <a:latin typeface="Verdana"/>
                <a:cs typeface="Verdana"/>
              </a:rPr>
              <a:t>the Catholic </a:t>
            </a:r>
            <a:r>
              <a:rPr lang="en-US" sz="1600" dirty="0">
                <a:latin typeface="Verdana"/>
                <a:cs typeface="Verdana"/>
              </a:rPr>
              <a:t>Church in Bordeaux’s history and culture. </a:t>
            </a:r>
            <a:r>
              <a:rPr lang="en-US" sz="1600" dirty="0" smtClean="0">
                <a:latin typeface="Verdana"/>
                <a:cs typeface="Verdana"/>
              </a:rPr>
              <a:t>© H</a:t>
            </a:r>
            <a:r>
              <a:rPr lang="en-US" sz="1600" dirty="0">
                <a:latin typeface="Verdana"/>
                <a:cs typeface="Verdana"/>
              </a:rPr>
              <a:t>. J. de </a:t>
            </a:r>
            <a:r>
              <a:rPr lang="en-US" sz="1600" dirty="0" err="1">
                <a:latin typeface="Verdana"/>
                <a:cs typeface="Verdana"/>
              </a:rPr>
              <a:t>Blij</a:t>
            </a:r>
            <a:r>
              <a:rPr lang="en-US" sz="1600" dirty="0">
                <a:latin typeface="Verdana"/>
                <a:cs typeface="Verdana"/>
              </a:rPr>
              <a:t>.</a:t>
            </a:r>
          </a:p>
        </p:txBody>
      </p:sp>
      <p:pic>
        <p:nvPicPr>
          <p:cNvPr id="2" name="Picture 1" descr="fou10e_fig_07_25.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03068" y="1524000"/>
            <a:ext cx="3136132" cy="5029199"/>
          </a:xfrm>
          <a:prstGeom prst="rect">
            <a:avLst/>
          </a:prstGeom>
        </p:spPr>
      </p:pic>
      <p:sp>
        <p:nvSpPr>
          <p:cNvPr id="6" name="Footer Placeholder 5"/>
          <p:cNvSpPr>
            <a:spLocks noGrp="1"/>
          </p:cNvSpPr>
          <p:nvPr>
            <p:ph type="ftr" sz="quarter" idx="11"/>
          </p:nvPr>
        </p:nvSpPr>
        <p:spPr/>
        <p:txBody>
          <a:bodyPr/>
          <a:lstStyle/>
          <a:p>
            <a:pPr>
              <a:defRPr/>
            </a:pPr>
            <a:r>
              <a:rPr lang="en-US" smtClean="0"/>
              <a:t>© 2012 John Wiley &amp; Sons, Inc. All rights reserved.</a:t>
            </a:r>
            <a:endParaRPr lang="en-US"/>
          </a:p>
        </p:txBody>
      </p:sp>
      <p:sp>
        <p:nvSpPr>
          <p:cNvPr id="7" name="Rectangle 2"/>
          <p:cNvSpPr txBox="1">
            <a:spLocks/>
          </p:cNvSpPr>
          <p:nvPr/>
        </p:nvSpPr>
        <p:spPr bwMode="auto">
          <a:xfrm>
            <a:off x="304800" y="1524000"/>
            <a:ext cx="6096000" cy="8842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l"/>
            <a:r>
              <a:rPr lang="en-US" sz="3000" b="1" dirty="0" smtClean="0">
                <a:latin typeface="Bookman Old Style"/>
                <a:cs typeface="Bookman Old Style"/>
              </a:rPr>
              <a:t>Landscapes of Christianity</a:t>
            </a:r>
          </a:p>
        </p:txBody>
      </p:sp>
      <p:sp>
        <p:nvSpPr>
          <p:cNvPr id="8" name="TextBox 7"/>
          <p:cNvSpPr txBox="1"/>
          <p:nvPr/>
        </p:nvSpPr>
        <p:spPr>
          <a:xfrm>
            <a:off x="228600" y="304800"/>
            <a:ext cx="8534400" cy="1477328"/>
          </a:xfrm>
          <a:prstGeom prst="rect">
            <a:avLst/>
          </a:prstGeom>
          <a:noFill/>
        </p:spPr>
        <p:txBody>
          <a:bodyPr wrap="square" rtlCol="0">
            <a:spAutoFit/>
          </a:bodyPr>
          <a:lstStyle/>
          <a:p>
            <a:pPr algn="ctr"/>
            <a:r>
              <a:rPr lang="en-US" sz="3600" b="1" dirty="0" smtClean="0"/>
              <a:t>How Is Religion Seen in the Cultural Landscape?</a:t>
            </a:r>
          </a:p>
          <a:p>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p:cNvSpPr>
          <p:nvPr>
            <p:ph type="title" idx="4294967295"/>
          </p:nvPr>
        </p:nvSpPr>
        <p:spPr>
          <a:xfrm>
            <a:off x="304800" y="2362200"/>
            <a:ext cx="8305800" cy="655638"/>
          </a:xfrm>
        </p:spPr>
        <p:txBody>
          <a:bodyPr/>
          <a:lstStyle/>
          <a:p>
            <a:pPr algn="l"/>
            <a:r>
              <a:rPr lang="en-US" sz="2800" b="1" dirty="0" smtClean="0">
                <a:solidFill>
                  <a:schemeClr val="tx1"/>
                </a:solidFill>
                <a:latin typeface="Bookman Old Style" pitchFamily="18" charset="0"/>
              </a:rPr>
              <a:t>Religious Landscapes in the United States</a:t>
            </a:r>
            <a:r>
              <a:rPr lang="en-US" sz="2800" b="1" dirty="0" smtClean="0">
                <a:solidFill>
                  <a:schemeClr val="tx1"/>
                </a:solidFill>
                <a:latin typeface="Calibri" pitchFamily="34" charset="0"/>
              </a:rPr>
              <a:t> </a:t>
            </a:r>
          </a:p>
        </p:txBody>
      </p:sp>
      <p:sp>
        <p:nvSpPr>
          <p:cNvPr id="8194" name="Rectangle 3"/>
          <p:cNvSpPr>
            <a:spLocks noGrp="1"/>
          </p:cNvSpPr>
          <p:nvPr>
            <p:ph type="body" idx="4294967295"/>
          </p:nvPr>
        </p:nvSpPr>
        <p:spPr>
          <a:xfrm>
            <a:off x="304800" y="3048000"/>
            <a:ext cx="8458200" cy="3428999"/>
          </a:xfrm>
        </p:spPr>
        <p:txBody>
          <a:bodyPr/>
          <a:lstStyle/>
          <a:p>
            <a:pPr>
              <a:buFont typeface="Arial" charset="0"/>
              <a:buNone/>
            </a:pPr>
            <a:r>
              <a:rPr lang="en-US" sz="2800" dirty="0" err="1" smtClean="0">
                <a:latin typeface="Bookman Old Style"/>
                <a:cs typeface="Bookman Old Style"/>
              </a:rPr>
              <a:t>Zelinsky</a:t>
            </a:r>
            <a:r>
              <a:rPr lang="en-US" sz="2800" dirty="0" smtClean="0">
                <a:latin typeface="Bookman Old Style"/>
                <a:cs typeface="Bookman Old Style"/>
              </a:rPr>
              <a:t>: Map identifying religious regions of the United States </a:t>
            </a:r>
          </a:p>
          <a:p>
            <a:pPr>
              <a:buFont typeface="Arial" charset="0"/>
              <a:buNone/>
            </a:pPr>
            <a:r>
              <a:rPr lang="en-US" sz="2800" dirty="0" smtClean="0">
                <a:latin typeface="Bookman Old Style"/>
                <a:cs typeface="Bookman Old Style"/>
              </a:rPr>
              <a:t>New England: Catholic</a:t>
            </a:r>
          </a:p>
          <a:p>
            <a:pPr>
              <a:buFont typeface="Arial" charset="0"/>
              <a:buNone/>
            </a:pPr>
            <a:r>
              <a:rPr lang="en-US" sz="2800" dirty="0" smtClean="0">
                <a:latin typeface="Bookman Old Style"/>
                <a:cs typeface="Bookman Old Style"/>
              </a:rPr>
              <a:t>South: Baptist</a:t>
            </a:r>
          </a:p>
          <a:p>
            <a:pPr>
              <a:buFont typeface="Arial" charset="0"/>
              <a:buNone/>
            </a:pPr>
            <a:r>
              <a:rPr lang="en-US" sz="2800" dirty="0" smtClean="0">
                <a:latin typeface="Bookman Old Style"/>
                <a:cs typeface="Bookman Old Style"/>
              </a:rPr>
              <a:t>Upper Midwest: Lutheran</a:t>
            </a:r>
          </a:p>
          <a:p>
            <a:pPr>
              <a:buFont typeface="Arial" charset="0"/>
              <a:buNone/>
            </a:pPr>
            <a:r>
              <a:rPr lang="en-US" sz="2800" dirty="0" smtClean="0">
                <a:latin typeface="Bookman Old Style"/>
                <a:cs typeface="Bookman Old Style"/>
              </a:rPr>
              <a:t>Southwest: Spanish Catholic </a:t>
            </a:r>
          </a:p>
          <a:p>
            <a:pPr>
              <a:buFont typeface="Arial" charset="0"/>
              <a:buNone/>
            </a:pPr>
            <a:r>
              <a:rPr lang="en-US" sz="2800" dirty="0" smtClean="0">
                <a:latin typeface="Bookman Old Style"/>
                <a:cs typeface="Bookman Old Style"/>
              </a:rPr>
              <a:t>West, Midlands: no dominant denomination</a:t>
            </a:r>
          </a:p>
        </p:txBody>
      </p:sp>
      <p:sp>
        <p:nvSpPr>
          <p:cNvPr id="4" name="Footer Placeholder 3"/>
          <p:cNvSpPr>
            <a:spLocks noGrp="1"/>
          </p:cNvSpPr>
          <p:nvPr>
            <p:ph type="ftr" sz="quarter" idx="11"/>
          </p:nvPr>
        </p:nvSpPr>
        <p:spPr/>
        <p:txBody>
          <a:bodyPr/>
          <a:lstStyle/>
          <a:p>
            <a:pPr>
              <a:defRPr/>
            </a:pPr>
            <a:r>
              <a:rPr lang="en-US" dirty="0" smtClean="0"/>
              <a:t>© 2012 John Wiley &amp; Sons, Inc. All rights reserved.</a:t>
            </a:r>
            <a:endParaRPr lang="en-US" dirty="0"/>
          </a:p>
        </p:txBody>
      </p:sp>
      <p:sp>
        <p:nvSpPr>
          <p:cNvPr id="5" name="Rectangle 2"/>
          <p:cNvSpPr txBox="1">
            <a:spLocks/>
          </p:cNvSpPr>
          <p:nvPr/>
        </p:nvSpPr>
        <p:spPr bwMode="auto">
          <a:xfrm>
            <a:off x="304800" y="1600200"/>
            <a:ext cx="6096000" cy="8842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l"/>
            <a:r>
              <a:rPr lang="en-US" sz="3200" b="1" dirty="0" smtClean="0">
                <a:solidFill>
                  <a:schemeClr val="tx1"/>
                </a:solidFill>
                <a:latin typeface="Bookman Old Style"/>
                <a:cs typeface="Bookman Old Style"/>
              </a:rPr>
              <a:t>Landscapes of Christianity</a:t>
            </a:r>
          </a:p>
        </p:txBody>
      </p:sp>
      <p:sp>
        <p:nvSpPr>
          <p:cNvPr id="6" name="TextBox 5"/>
          <p:cNvSpPr txBox="1"/>
          <p:nvPr/>
        </p:nvSpPr>
        <p:spPr>
          <a:xfrm>
            <a:off x="228600" y="304800"/>
            <a:ext cx="8534400" cy="1477328"/>
          </a:xfrm>
          <a:prstGeom prst="rect">
            <a:avLst/>
          </a:prstGeom>
          <a:noFill/>
        </p:spPr>
        <p:txBody>
          <a:bodyPr wrap="square" rtlCol="0">
            <a:spAutoFit/>
          </a:bodyPr>
          <a:lstStyle/>
          <a:p>
            <a:pPr algn="ctr"/>
            <a:r>
              <a:rPr lang="en-US" sz="3600" b="1" dirty="0" smtClean="0"/>
              <a:t>How Is Religion Seen in the Cultural Landscape?</a:t>
            </a:r>
          </a:p>
          <a:p>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p:cNvSpPr>
          <p:nvPr>
            <p:ph type="body" idx="4294967295"/>
          </p:nvPr>
        </p:nvSpPr>
        <p:spPr>
          <a:xfrm>
            <a:off x="228600" y="381000"/>
            <a:ext cx="2743200" cy="4419600"/>
          </a:xfrm>
        </p:spPr>
        <p:txBody>
          <a:bodyPr/>
          <a:lstStyle/>
          <a:p>
            <a:pPr marL="0" indent="0">
              <a:buFont typeface="Arial" charset="0"/>
              <a:buNone/>
            </a:pPr>
            <a:r>
              <a:rPr lang="en-US" sz="1600" b="1" dirty="0" smtClean="0">
                <a:latin typeface="Verdana"/>
                <a:cs typeface="Verdana"/>
              </a:rPr>
              <a:t>Figure 7.28 </a:t>
            </a:r>
          </a:p>
          <a:p>
            <a:pPr marL="0" indent="0">
              <a:buFont typeface="Arial" charset="0"/>
              <a:buNone/>
            </a:pPr>
            <a:r>
              <a:rPr lang="en-US" sz="1600" b="1" dirty="0" smtClean="0">
                <a:latin typeface="Verdana"/>
                <a:cs typeface="Verdana"/>
              </a:rPr>
              <a:t>Major Religious Regions of the United States. </a:t>
            </a:r>
          </a:p>
          <a:p>
            <a:pPr marL="0" indent="0">
              <a:buFont typeface="Arial" charset="0"/>
              <a:buNone/>
            </a:pPr>
            <a:r>
              <a:rPr lang="en-US" sz="1600" dirty="0" smtClean="0">
                <a:latin typeface="Verdana"/>
                <a:cs typeface="Verdana"/>
              </a:rPr>
              <a:t>A generalized map of the religious regions of the United States shows concentrations of the major religions. </a:t>
            </a:r>
          </a:p>
          <a:p>
            <a:pPr marL="0" indent="0">
              <a:buFont typeface="Arial" charset="0"/>
              <a:buNone/>
            </a:pPr>
            <a:r>
              <a:rPr lang="en-US" sz="1600" i="1" dirty="0" smtClean="0">
                <a:latin typeface="Verdana"/>
                <a:cs typeface="Verdana"/>
              </a:rPr>
              <a:t>Adapted with permission from</a:t>
            </a:r>
            <a:r>
              <a:rPr lang="en-US" sz="1600" dirty="0" smtClean="0">
                <a:latin typeface="Verdana"/>
                <a:cs typeface="Verdana"/>
              </a:rPr>
              <a:t>: W. </a:t>
            </a:r>
            <a:r>
              <a:rPr lang="en-US" sz="1600" dirty="0" err="1" smtClean="0">
                <a:latin typeface="Verdana"/>
                <a:cs typeface="Verdana"/>
              </a:rPr>
              <a:t>Zelinsky</a:t>
            </a:r>
            <a:r>
              <a:rPr lang="en-US" sz="1600" dirty="0" smtClean="0">
                <a:latin typeface="Verdana"/>
                <a:cs typeface="Verdana"/>
              </a:rPr>
              <a:t>, </a:t>
            </a:r>
            <a:r>
              <a:rPr lang="en-US" sz="1600" i="1" dirty="0" smtClean="0">
                <a:latin typeface="Verdana"/>
                <a:cs typeface="Verdana"/>
              </a:rPr>
              <a:t>The Cultural Geography of the United States</a:t>
            </a:r>
            <a:r>
              <a:rPr lang="en-US" sz="1600" dirty="0" smtClean="0">
                <a:latin typeface="Verdana"/>
                <a:cs typeface="Verdana"/>
              </a:rPr>
              <a:t>, rev. ed., Englewood Cliffs, NJ: Prentice Hall, 1992, p. 96.</a:t>
            </a:r>
          </a:p>
        </p:txBody>
      </p:sp>
      <p:pic>
        <p:nvPicPr>
          <p:cNvPr id="2" name="Picture 1" descr="fou10e_fig_07_28.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0" y="347903"/>
            <a:ext cx="5867400" cy="5353756"/>
          </a:xfrm>
          <a:prstGeom prst="rect">
            <a:avLst/>
          </a:prstGeom>
        </p:spPr>
      </p:pic>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p:cNvSpPr>
          <p:nvPr>
            <p:ph type="body" idx="4294967295"/>
          </p:nvPr>
        </p:nvSpPr>
        <p:spPr>
          <a:xfrm>
            <a:off x="304800" y="2514601"/>
            <a:ext cx="8229600" cy="3962400"/>
          </a:xfrm>
        </p:spPr>
        <p:txBody>
          <a:bodyPr/>
          <a:lstStyle/>
          <a:p>
            <a:r>
              <a:rPr lang="en-US" sz="2800" dirty="0" smtClean="0">
                <a:latin typeface="Bookman Old Style" pitchFamily="18" charset="0"/>
              </a:rPr>
              <a:t>Alhambra Palace in Granada </a:t>
            </a:r>
          </a:p>
          <a:p>
            <a:r>
              <a:rPr lang="en-US" sz="2800" dirty="0" smtClean="0">
                <a:latin typeface="Bookman Old Style" pitchFamily="18" charset="0"/>
              </a:rPr>
              <a:t>Great Mosque of Cordoba, Spain </a:t>
            </a:r>
          </a:p>
          <a:p>
            <a:r>
              <a:rPr lang="en-US" sz="2800" dirty="0" smtClean="0">
                <a:latin typeface="Bookman Old Style" pitchFamily="18" charset="0"/>
              </a:rPr>
              <a:t>Prohibition against depicting the human form</a:t>
            </a:r>
          </a:p>
          <a:p>
            <a:pPr lvl="1">
              <a:buFont typeface="Arial"/>
              <a:buChar char="•"/>
            </a:pPr>
            <a:r>
              <a:rPr lang="en-US" dirty="0" smtClean="0">
                <a:latin typeface="Bookman Old Style" pitchFamily="18" charset="0"/>
              </a:rPr>
              <a:t>Led to calligraphy and geometric design use</a:t>
            </a:r>
          </a:p>
          <a:p>
            <a:r>
              <a:rPr lang="en-US" sz="2800" dirty="0" smtClean="0">
                <a:latin typeface="Bookman Old Style" pitchFamily="18" charset="0"/>
              </a:rPr>
              <a:t>Hajj</a:t>
            </a:r>
          </a:p>
          <a:p>
            <a:pPr lvl="1">
              <a:buFont typeface="Arial"/>
              <a:buChar char="•"/>
            </a:pPr>
            <a:r>
              <a:rPr lang="en-US" dirty="0" smtClean="0">
                <a:latin typeface="Bookman Old Style" pitchFamily="18" charset="0"/>
              </a:rPr>
              <a:t>Pilgrimage to Mecca </a:t>
            </a:r>
          </a:p>
          <a:p>
            <a:pPr lvl="1">
              <a:buFont typeface="Arial" charset="0"/>
              <a:buNone/>
            </a:pPr>
            <a:endParaRPr lang="en-US" dirty="0" smtClean="0">
              <a:latin typeface="Bookman Old Style" pitchFamily="18" charset="0"/>
            </a:endParaRPr>
          </a:p>
          <a:p>
            <a:pPr lvl="1"/>
            <a:endParaRPr lang="en-US" dirty="0" smtClean="0">
              <a:latin typeface="Calibri" pitchFamily="34" charset="0"/>
            </a:endParaRPr>
          </a:p>
          <a:p>
            <a:endParaRPr lang="en-US" dirty="0" smtClean="0">
              <a:latin typeface="Calibri" pitchFamily="34" charset="0"/>
            </a:endParaRPr>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
        <p:nvSpPr>
          <p:cNvPr id="5" name="Rectangle 2"/>
          <p:cNvSpPr txBox="1">
            <a:spLocks/>
          </p:cNvSpPr>
          <p:nvPr/>
        </p:nvSpPr>
        <p:spPr bwMode="auto">
          <a:xfrm>
            <a:off x="304800" y="1600200"/>
            <a:ext cx="6096000" cy="8842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l"/>
            <a:r>
              <a:rPr lang="en-US" sz="3200" b="1" dirty="0" smtClean="0">
                <a:solidFill>
                  <a:schemeClr val="tx1"/>
                </a:solidFill>
                <a:latin typeface="Bookman Old Style"/>
                <a:cs typeface="Bookman Old Style"/>
              </a:rPr>
              <a:t>Landscapes of Islam</a:t>
            </a:r>
          </a:p>
        </p:txBody>
      </p:sp>
      <p:sp>
        <p:nvSpPr>
          <p:cNvPr id="6" name="TextBox 5"/>
          <p:cNvSpPr txBox="1"/>
          <p:nvPr/>
        </p:nvSpPr>
        <p:spPr>
          <a:xfrm>
            <a:off x="228600" y="304800"/>
            <a:ext cx="8534400" cy="1477328"/>
          </a:xfrm>
          <a:prstGeom prst="rect">
            <a:avLst/>
          </a:prstGeom>
          <a:noFill/>
        </p:spPr>
        <p:txBody>
          <a:bodyPr wrap="square" rtlCol="0">
            <a:spAutoFit/>
          </a:bodyPr>
          <a:lstStyle/>
          <a:p>
            <a:pPr algn="ctr"/>
            <a:r>
              <a:rPr lang="en-US" sz="3600" b="1" dirty="0" smtClean="0"/>
              <a:t>How Is Religion Seen in the Cultural Landscape?</a:t>
            </a:r>
          </a:p>
          <a:p>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p:cNvSpPr>
          <p:nvPr>
            <p:ph type="title" idx="4294967295"/>
          </p:nvPr>
        </p:nvSpPr>
        <p:spPr>
          <a:xfrm>
            <a:off x="457200" y="76200"/>
            <a:ext cx="8229600" cy="1143000"/>
          </a:xfrm>
        </p:spPr>
        <p:txBody>
          <a:bodyPr/>
          <a:lstStyle/>
          <a:p>
            <a:pPr algn="l"/>
            <a:r>
              <a:rPr lang="en-US" sz="1600" b="1" dirty="0" smtClean="0">
                <a:latin typeface="Verdana"/>
                <a:cs typeface="Verdana"/>
              </a:rPr>
              <a:t>Figure 7.33</a:t>
            </a:r>
            <a:br>
              <a:rPr lang="en-US" sz="1600" b="1" dirty="0" smtClean="0">
                <a:latin typeface="Verdana"/>
                <a:cs typeface="Verdana"/>
              </a:rPr>
            </a:br>
            <a:r>
              <a:rPr lang="en-US" sz="1600" b="1" dirty="0" smtClean="0">
                <a:latin typeface="Verdana"/>
                <a:cs typeface="Verdana"/>
              </a:rPr>
              <a:t>Mecca, Saudi Arabia. </a:t>
            </a:r>
            <a:r>
              <a:rPr lang="en-US" sz="1600" dirty="0" smtClean="0">
                <a:latin typeface="Verdana"/>
                <a:cs typeface="Verdana"/>
              </a:rPr>
              <a:t>Pilgrims circle the holy </a:t>
            </a:r>
            <a:r>
              <a:rPr lang="en-US" sz="1600" dirty="0" err="1" smtClean="0">
                <a:latin typeface="Verdana"/>
                <a:cs typeface="Verdana"/>
              </a:rPr>
              <a:t>Kaaba</a:t>
            </a:r>
            <a:r>
              <a:rPr lang="en-US" sz="1600" dirty="0" smtClean="0">
                <a:latin typeface="Verdana"/>
                <a:cs typeface="Verdana"/>
              </a:rPr>
              <a:t> in the Grand Mosque in Mecca during the hajj. © </a:t>
            </a:r>
            <a:r>
              <a:rPr lang="en-US" sz="1600" dirty="0" err="1" smtClean="0">
                <a:latin typeface="Verdana"/>
                <a:cs typeface="Verdana"/>
              </a:rPr>
              <a:t>Amel</a:t>
            </a:r>
            <a:r>
              <a:rPr lang="en-US" sz="1600" dirty="0" smtClean="0">
                <a:latin typeface="Verdana"/>
                <a:cs typeface="Verdana"/>
              </a:rPr>
              <a:t> </a:t>
            </a:r>
            <a:r>
              <a:rPr lang="en-US" sz="1600" dirty="0" err="1" smtClean="0">
                <a:latin typeface="Verdana"/>
                <a:cs typeface="Verdana"/>
              </a:rPr>
              <a:t>Emric</a:t>
            </a:r>
            <a:r>
              <a:rPr lang="en-US" sz="1600" dirty="0" smtClean="0">
                <a:latin typeface="Verdana"/>
                <a:cs typeface="Verdana"/>
              </a:rPr>
              <a:t>/AP/Wide World Photos.</a:t>
            </a:r>
          </a:p>
        </p:txBody>
      </p:sp>
      <p:pic>
        <p:nvPicPr>
          <p:cNvPr id="2" name="Picture 1" descr="fou10e_fig_07_3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249" y="1147626"/>
            <a:ext cx="7621151" cy="5405574"/>
          </a:xfrm>
          <a:prstGeom prst="rect">
            <a:avLst/>
          </a:prstGeom>
        </p:spPr>
      </p:pic>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idx="4294967295"/>
          </p:nvPr>
        </p:nvSpPr>
        <p:spPr/>
        <p:txBody>
          <a:bodyPr/>
          <a:lstStyle/>
          <a:p>
            <a:r>
              <a:rPr lang="en-US" dirty="0" smtClean="0">
                <a:latin typeface="Bookman Old Style" pitchFamily="18" charset="0"/>
              </a:rPr>
              <a:t>Key Question</a:t>
            </a:r>
          </a:p>
        </p:txBody>
      </p:sp>
      <p:sp>
        <p:nvSpPr>
          <p:cNvPr id="18434" name="Rectangle 3"/>
          <p:cNvSpPr>
            <a:spLocks noGrp="1" noChangeArrowheads="1"/>
          </p:cNvSpPr>
          <p:nvPr>
            <p:ph idx="4294967295"/>
          </p:nvPr>
        </p:nvSpPr>
        <p:spPr/>
        <p:txBody>
          <a:bodyPr/>
          <a:lstStyle/>
          <a:p>
            <a:pPr marL="0" indent="0"/>
            <a:endParaRPr lang="en-US" sz="4400" dirty="0" smtClean="0">
              <a:latin typeface="Bookman Old Style" pitchFamily="18" charset="0"/>
            </a:endParaRPr>
          </a:p>
          <a:p>
            <a:pPr marL="0" indent="0" algn="ctr">
              <a:buFont typeface="Arial" charset="0"/>
              <a:buNone/>
            </a:pPr>
            <a:r>
              <a:rPr lang="en-US" sz="4000" dirty="0" smtClean="0">
                <a:latin typeface="Bookman Old Style" pitchFamily="18" charset="0"/>
              </a:rPr>
              <a:t>What role does religion play in political conflicts?</a:t>
            </a:r>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p:cNvSpPr>
          <p:nvPr>
            <p:ph type="title" idx="4294967295"/>
          </p:nvPr>
        </p:nvSpPr>
        <p:spPr>
          <a:xfrm>
            <a:off x="304800" y="1828800"/>
            <a:ext cx="7696200" cy="808038"/>
          </a:xfrm>
        </p:spPr>
        <p:txBody>
          <a:bodyPr/>
          <a:lstStyle/>
          <a:p>
            <a:pPr algn="l"/>
            <a:r>
              <a:rPr lang="en-US" sz="3200" b="1" dirty="0" smtClean="0">
                <a:solidFill>
                  <a:schemeClr val="tx1"/>
                </a:solidFill>
                <a:latin typeface="Bookman Old Style"/>
                <a:cs typeface="Bookman Old Style"/>
              </a:rPr>
              <a:t>Conflicts along Religious Borders </a:t>
            </a:r>
          </a:p>
        </p:txBody>
      </p:sp>
      <p:sp>
        <p:nvSpPr>
          <p:cNvPr id="20482" name="Rectangle 3"/>
          <p:cNvSpPr>
            <a:spLocks noGrp="1"/>
          </p:cNvSpPr>
          <p:nvPr>
            <p:ph type="body" idx="4294967295"/>
          </p:nvPr>
        </p:nvSpPr>
        <p:spPr>
          <a:xfrm>
            <a:off x="457200" y="2743200"/>
            <a:ext cx="8229600" cy="3657600"/>
          </a:xfrm>
        </p:spPr>
        <p:txBody>
          <a:bodyPr/>
          <a:lstStyle/>
          <a:p>
            <a:pPr>
              <a:lnSpc>
                <a:spcPct val="90000"/>
              </a:lnSpc>
            </a:pPr>
            <a:r>
              <a:rPr lang="en-US" sz="2800" i="1" dirty="0" smtClean="0">
                <a:latin typeface="Bookman Old Style" pitchFamily="18" charset="0"/>
              </a:rPr>
              <a:t>Interfaith</a:t>
            </a:r>
            <a:r>
              <a:rPr lang="en-US" sz="2800" dirty="0" smtClean="0">
                <a:latin typeface="Bookman Old Style" pitchFamily="18" charset="0"/>
              </a:rPr>
              <a:t> boundaries: boundaries between the world’s major faiths </a:t>
            </a:r>
          </a:p>
          <a:p>
            <a:pPr lvl="1">
              <a:lnSpc>
                <a:spcPct val="90000"/>
              </a:lnSpc>
              <a:buFont typeface="Arial"/>
              <a:buChar char="•"/>
            </a:pPr>
            <a:r>
              <a:rPr lang="en-US" dirty="0" smtClean="0">
                <a:latin typeface="Bookman Old Style" pitchFamily="18" charset="0"/>
              </a:rPr>
              <a:t>Ex.: Christian-Muslim boundaries in Africa </a:t>
            </a:r>
            <a:endParaRPr lang="en-US" i="1" dirty="0" smtClean="0">
              <a:latin typeface="Bookman Old Style" pitchFamily="18" charset="0"/>
            </a:endParaRPr>
          </a:p>
          <a:p>
            <a:pPr>
              <a:lnSpc>
                <a:spcPct val="90000"/>
              </a:lnSpc>
            </a:pPr>
            <a:r>
              <a:rPr lang="en-US" sz="2800" i="1" dirty="0" err="1" smtClean="0">
                <a:latin typeface="Bookman Old Style" pitchFamily="18" charset="0"/>
              </a:rPr>
              <a:t>Intrafaith</a:t>
            </a:r>
            <a:r>
              <a:rPr lang="en-US" sz="2800" dirty="0" smtClean="0">
                <a:latin typeface="Bookman Old Style" pitchFamily="18" charset="0"/>
              </a:rPr>
              <a:t> boundaries: boundaries within a single major faith </a:t>
            </a:r>
          </a:p>
          <a:p>
            <a:pPr lvl="1">
              <a:lnSpc>
                <a:spcPct val="90000"/>
              </a:lnSpc>
              <a:buFont typeface="Arial"/>
              <a:buChar char="•"/>
            </a:pPr>
            <a:r>
              <a:rPr lang="en-US" dirty="0" smtClean="0">
                <a:latin typeface="Bookman Old Style" pitchFamily="18" charset="0"/>
              </a:rPr>
              <a:t>Ex.: Christian Protestants and Catholics, Muslim Sunni and Shi’ite</a:t>
            </a:r>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
        <p:nvSpPr>
          <p:cNvPr id="2" name="TextBox 1"/>
          <p:cNvSpPr txBox="1"/>
          <p:nvPr/>
        </p:nvSpPr>
        <p:spPr>
          <a:xfrm>
            <a:off x="228600" y="381000"/>
            <a:ext cx="8686800" cy="1477328"/>
          </a:xfrm>
          <a:prstGeom prst="rect">
            <a:avLst/>
          </a:prstGeom>
          <a:noFill/>
        </p:spPr>
        <p:txBody>
          <a:bodyPr wrap="square" rtlCol="0">
            <a:spAutoFit/>
          </a:bodyPr>
          <a:lstStyle/>
          <a:p>
            <a:pPr algn="ctr"/>
            <a:r>
              <a:rPr lang="en-US" sz="3600" b="1" dirty="0" smtClean="0"/>
              <a:t>What Role Does Religion Play in Political Conflicts?</a:t>
            </a:r>
          </a:p>
          <a:p>
            <a:pPr algn="ct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p:cNvSpPr>
          <p:nvPr>
            <p:ph type="body" idx="4294967295"/>
          </p:nvPr>
        </p:nvSpPr>
        <p:spPr>
          <a:xfrm>
            <a:off x="228600" y="381000"/>
            <a:ext cx="3962400" cy="1600200"/>
          </a:xfrm>
        </p:spPr>
        <p:txBody>
          <a:bodyPr/>
          <a:lstStyle/>
          <a:p>
            <a:pPr>
              <a:buFont typeface="Arial" charset="0"/>
              <a:buNone/>
            </a:pPr>
            <a:r>
              <a:rPr lang="en-US" sz="1600" b="1" dirty="0" smtClean="0">
                <a:latin typeface="Verdana"/>
                <a:cs typeface="Verdana"/>
              </a:rPr>
              <a:t>Figure 7.36 </a:t>
            </a:r>
          </a:p>
          <a:p>
            <a:pPr marL="0">
              <a:buFont typeface="Arial" charset="0"/>
              <a:buNone/>
            </a:pPr>
            <a:r>
              <a:rPr lang="en-US" sz="1600" b="1" dirty="0" smtClean="0">
                <a:latin typeface="Verdana"/>
                <a:cs typeface="Verdana"/>
              </a:rPr>
              <a:t>The West Bank. </a:t>
            </a:r>
            <a:r>
              <a:rPr lang="en-US" sz="1600" i="1" dirty="0" smtClean="0">
                <a:latin typeface="Verdana"/>
                <a:cs typeface="Verdana"/>
              </a:rPr>
              <a:t>Adapted with permission from</a:t>
            </a:r>
            <a:r>
              <a:rPr lang="en-US" sz="1600" dirty="0" smtClean="0">
                <a:latin typeface="Verdana"/>
                <a:cs typeface="Verdana"/>
              </a:rPr>
              <a:t>: C. B. Williams and C. T. </a:t>
            </a:r>
            <a:r>
              <a:rPr lang="en-US" sz="1600" dirty="0" err="1" smtClean="0">
                <a:latin typeface="Verdana"/>
                <a:cs typeface="Verdana"/>
              </a:rPr>
              <a:t>Elsworth</a:t>
            </a:r>
            <a:r>
              <a:rPr lang="en-US" sz="1600" dirty="0" smtClean="0">
                <a:latin typeface="Verdana"/>
                <a:cs typeface="Verdana"/>
              </a:rPr>
              <a:t>, </a:t>
            </a:r>
            <a:r>
              <a:rPr lang="en-US" sz="1600" i="1" dirty="0" smtClean="0">
                <a:latin typeface="Verdana"/>
                <a:cs typeface="Verdana"/>
              </a:rPr>
              <a:t>The </a:t>
            </a:r>
            <a:r>
              <a:rPr lang="en-US" sz="1600" i="1" dirty="0" err="1" smtClean="0">
                <a:latin typeface="Verdana"/>
                <a:cs typeface="Verdana"/>
              </a:rPr>
              <a:t>NewYork</a:t>
            </a:r>
            <a:r>
              <a:rPr lang="en-US" sz="1600" i="1" dirty="0" smtClean="0">
                <a:latin typeface="Verdana"/>
                <a:cs typeface="Verdana"/>
              </a:rPr>
              <a:t> Times, </a:t>
            </a:r>
            <a:r>
              <a:rPr lang="en-US" sz="1600" dirty="0" smtClean="0">
                <a:latin typeface="Verdana"/>
                <a:cs typeface="Verdana"/>
              </a:rPr>
              <a:t>November 17, 1995, p. A6. © The New York Times.</a:t>
            </a:r>
          </a:p>
        </p:txBody>
      </p:sp>
      <p:pic>
        <p:nvPicPr>
          <p:cNvPr id="2" name="Picture 1" descr="fou10e_fig_07_36.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43400" y="152399"/>
            <a:ext cx="4536992" cy="6386735"/>
          </a:xfrm>
          <a:prstGeom prst="rect">
            <a:avLst/>
          </a:prstGeom>
        </p:spPr>
      </p:pic>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381000" y="0"/>
            <a:ext cx="8305800" cy="1219200"/>
          </a:xfrm>
        </p:spPr>
        <p:txBody>
          <a:bodyPr>
            <a:noAutofit/>
          </a:bodyPr>
          <a:lstStyle/>
          <a:p>
            <a:r>
              <a:rPr lang="en-US" sz="4000" dirty="0">
                <a:latin typeface="Bookman Old Style" pitchFamily="18" charset="0"/>
              </a:rPr>
              <a:t/>
            </a:r>
            <a:br>
              <a:rPr lang="en-US" sz="4000" dirty="0">
                <a:latin typeface="Bookman Old Style" pitchFamily="18" charset="0"/>
              </a:rPr>
            </a:br>
            <a:r>
              <a:rPr lang="en-US" sz="3600" dirty="0">
                <a:latin typeface="Bookman Old Style" pitchFamily="18" charset="0"/>
              </a:rPr>
              <a:t>Field </a:t>
            </a:r>
            <a:r>
              <a:rPr lang="en-US" sz="3600" dirty="0" smtClean="0">
                <a:latin typeface="Bookman Old Style" pitchFamily="18" charset="0"/>
              </a:rPr>
              <a:t>Note </a:t>
            </a:r>
            <a:r>
              <a:rPr lang="en-US" sz="4000" dirty="0"/>
              <a:t/>
            </a:r>
            <a:br>
              <a:rPr lang="en-US" sz="4000" dirty="0"/>
            </a:br>
            <a:endParaRPr lang="en-US" sz="4000" dirty="0"/>
          </a:p>
        </p:txBody>
      </p:sp>
      <p:sp>
        <p:nvSpPr>
          <p:cNvPr id="15363" name="Rectangle 3"/>
          <p:cNvSpPr>
            <a:spLocks noGrp="1" noChangeArrowheads="1"/>
          </p:cNvSpPr>
          <p:nvPr>
            <p:ph idx="4294967295"/>
          </p:nvPr>
        </p:nvSpPr>
        <p:spPr>
          <a:xfrm>
            <a:off x="381000" y="1447800"/>
            <a:ext cx="3962400" cy="4724400"/>
          </a:xfrm>
        </p:spPr>
        <p:txBody>
          <a:bodyPr>
            <a:normAutofit/>
          </a:bodyPr>
          <a:lstStyle/>
          <a:p>
            <a:pPr marL="0" indent="0">
              <a:buFontTx/>
              <a:buNone/>
            </a:pPr>
            <a:r>
              <a:rPr lang="en-US" sz="1800" dirty="0" smtClean="0">
                <a:latin typeface="Bookman Old Style"/>
                <a:cs typeface="Bookman Old Style"/>
              </a:rPr>
              <a:t>“Each religion approaches the disposition of the deceased in different ways, and cultural landscapes reflect religious traditions. In largely Christian, western regions, the deceased are buried in large, sometimes elaborate cemeteries.</a:t>
            </a:r>
          </a:p>
          <a:p>
            <a:pPr marL="0" indent="0">
              <a:buFontTx/>
              <a:buNone/>
            </a:pPr>
            <a:r>
              <a:rPr lang="en-US" sz="1800" dirty="0" smtClean="0">
                <a:latin typeface="Bookman Old Style"/>
                <a:cs typeface="Bookman Old Style"/>
              </a:rPr>
              <a:t>The Hindu faith requires cremation of the deceased. Wherever large Hindu communities exist outside of India, you will see crematoriums, the equivalent of a Hindu funeral home.”</a:t>
            </a:r>
            <a:endParaRPr lang="en-US" sz="1800" dirty="0">
              <a:latin typeface="Bookman Old Style"/>
              <a:cs typeface="Bookman Old Style"/>
            </a:endParaRPr>
          </a:p>
        </p:txBody>
      </p:sp>
      <p:cxnSp>
        <p:nvCxnSpPr>
          <p:cNvPr id="8" name="Straight Connector 7"/>
          <p:cNvCxnSpPr/>
          <p:nvPr/>
        </p:nvCxnSpPr>
        <p:spPr>
          <a:xfrm>
            <a:off x="1295400" y="990600"/>
            <a:ext cx="693420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4572000" y="5105400"/>
            <a:ext cx="2743200" cy="584776"/>
          </a:xfrm>
          <a:prstGeom prst="rect">
            <a:avLst/>
          </a:prstGeom>
        </p:spPr>
        <p:txBody>
          <a:bodyPr wrap="square">
            <a:spAutoFit/>
          </a:bodyPr>
          <a:lstStyle/>
          <a:p>
            <a:r>
              <a:rPr lang="en-US" sz="1600" b="1" dirty="0" smtClean="0">
                <a:latin typeface="Verdana"/>
                <a:cs typeface="Verdana"/>
              </a:rPr>
              <a:t>Figure 7.2</a:t>
            </a:r>
          </a:p>
          <a:p>
            <a:r>
              <a:rPr lang="en-US" sz="1600" b="1" dirty="0" smtClean="0">
                <a:latin typeface="Verdana"/>
                <a:cs typeface="Verdana"/>
              </a:rPr>
              <a:t>Mombasa</a:t>
            </a:r>
            <a:r>
              <a:rPr lang="en-US" sz="1600" b="1" dirty="0">
                <a:latin typeface="Verdana"/>
                <a:cs typeface="Verdana"/>
              </a:rPr>
              <a:t>, </a:t>
            </a:r>
            <a:r>
              <a:rPr lang="en-US" sz="1600" b="1" dirty="0" smtClean="0">
                <a:latin typeface="Verdana"/>
                <a:cs typeface="Verdana"/>
              </a:rPr>
              <a:t>Kenya</a:t>
            </a:r>
            <a:endParaRPr lang="en-US" sz="1600" b="1" dirty="0">
              <a:latin typeface="Verdana"/>
              <a:cs typeface="Verdana"/>
            </a:endParaRPr>
          </a:p>
        </p:txBody>
      </p:sp>
      <p:pic>
        <p:nvPicPr>
          <p:cNvPr id="3" name="Picture 2" descr="fou10e_fig_07_0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1981200"/>
            <a:ext cx="4187635" cy="3048000"/>
          </a:xfrm>
          <a:prstGeom prst="rect">
            <a:avLst/>
          </a:prstGeom>
        </p:spPr>
      </p:pic>
      <p:sp>
        <p:nvSpPr>
          <p:cNvPr id="7" name="Footer Placeholder 6"/>
          <p:cNvSpPr>
            <a:spLocks noGrp="1"/>
          </p:cNvSpPr>
          <p:nvPr>
            <p:ph type="ftr" sz="quarter" idx="11"/>
          </p:nvPr>
        </p:nvSpPr>
        <p:spPr/>
        <p:txBody>
          <a:bodyPr/>
          <a:lstStyle/>
          <a:p>
            <a:r>
              <a:rPr lang="en-US" smtClean="0"/>
              <a:t>© 2012 John Wiley &amp; Sons, Inc. All rights reserved.</a:t>
            </a:r>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p:cNvSpPr>
          <p:nvPr>
            <p:ph type="body" idx="4294967295"/>
          </p:nvPr>
        </p:nvSpPr>
        <p:spPr>
          <a:xfrm>
            <a:off x="457200" y="1752600"/>
            <a:ext cx="8229600" cy="4648200"/>
          </a:xfrm>
        </p:spPr>
        <p:txBody>
          <a:bodyPr/>
          <a:lstStyle/>
          <a:p>
            <a:pPr marL="0" indent="0">
              <a:lnSpc>
                <a:spcPct val="90000"/>
              </a:lnSpc>
              <a:buNone/>
            </a:pPr>
            <a:r>
              <a:rPr lang="en-US" b="1" dirty="0" smtClean="0">
                <a:latin typeface="Bookman Old Style" pitchFamily="18" charset="0"/>
              </a:rPr>
              <a:t>Israel and Palestine</a:t>
            </a:r>
          </a:p>
          <a:p>
            <a:pPr lvl="1">
              <a:lnSpc>
                <a:spcPct val="90000"/>
              </a:lnSpc>
              <a:buFont typeface="Arial"/>
              <a:buChar char="•"/>
            </a:pPr>
            <a:r>
              <a:rPr lang="en-US" sz="2400" dirty="0" smtClean="0">
                <a:latin typeface="Bookman Old Style" pitchFamily="18" charset="0"/>
              </a:rPr>
              <a:t>WWII, 1967 Arab-Israeli War, West Bank, Hamas</a:t>
            </a:r>
          </a:p>
          <a:p>
            <a:pPr marL="0" indent="0">
              <a:lnSpc>
                <a:spcPct val="90000"/>
              </a:lnSpc>
              <a:buNone/>
            </a:pPr>
            <a:r>
              <a:rPr lang="en-US" b="1" dirty="0" smtClean="0">
                <a:latin typeface="Bookman Old Style" pitchFamily="18" charset="0"/>
              </a:rPr>
              <a:t>Nigeria</a:t>
            </a:r>
          </a:p>
          <a:p>
            <a:pPr lvl="1">
              <a:lnSpc>
                <a:spcPct val="90000"/>
              </a:lnSpc>
              <a:buFont typeface="Arial"/>
              <a:buChar char="•"/>
            </a:pPr>
            <a:r>
              <a:rPr lang="en-US" sz="2400" dirty="0" smtClean="0">
                <a:latin typeface="Bookman Old Style" pitchFamily="18" charset="0"/>
              </a:rPr>
              <a:t>Muslim North/Christian South</a:t>
            </a:r>
          </a:p>
          <a:p>
            <a:pPr marL="0" indent="0">
              <a:lnSpc>
                <a:spcPct val="90000"/>
              </a:lnSpc>
              <a:buNone/>
            </a:pPr>
            <a:r>
              <a:rPr lang="en-US" b="1" dirty="0" smtClean="0">
                <a:latin typeface="Bookman Old Style" pitchFamily="18" charset="0"/>
              </a:rPr>
              <a:t>The Former Yugoslavia</a:t>
            </a:r>
          </a:p>
          <a:p>
            <a:pPr lvl="1">
              <a:lnSpc>
                <a:spcPct val="90000"/>
              </a:lnSpc>
              <a:buFont typeface="Arial"/>
              <a:buChar char="•"/>
            </a:pPr>
            <a:r>
              <a:rPr lang="en-US" sz="2400" dirty="0" smtClean="0">
                <a:latin typeface="Bookman Old Style" pitchFamily="18" charset="0"/>
              </a:rPr>
              <a:t>Balkan Peninsula separates the Roman </a:t>
            </a:r>
            <a:r>
              <a:rPr lang="en-US" sz="2400" smtClean="0">
                <a:latin typeface="Bookman Old Style" pitchFamily="18" charset="0"/>
              </a:rPr>
              <a:t>Catholic </a:t>
            </a:r>
            <a:r>
              <a:rPr lang="en-US" sz="2400" smtClean="0">
                <a:latin typeface="Bookman Old Style" pitchFamily="18" charset="0"/>
              </a:rPr>
              <a:t>Church </a:t>
            </a:r>
            <a:r>
              <a:rPr lang="en-US" sz="2400" dirty="0" smtClean="0">
                <a:latin typeface="Bookman Old Style" pitchFamily="18" charset="0"/>
              </a:rPr>
              <a:t>and the Eastern Orthodox Church </a:t>
            </a:r>
          </a:p>
          <a:p>
            <a:pPr marL="0" indent="0">
              <a:lnSpc>
                <a:spcPct val="90000"/>
              </a:lnSpc>
              <a:buNone/>
            </a:pPr>
            <a:r>
              <a:rPr lang="en-US" b="1" dirty="0" smtClean="0">
                <a:latin typeface="Bookman Old Style" pitchFamily="18" charset="0"/>
              </a:rPr>
              <a:t>Northern Ireland  </a:t>
            </a:r>
          </a:p>
          <a:p>
            <a:pPr lvl="1">
              <a:lnSpc>
                <a:spcPct val="90000"/>
              </a:lnSpc>
              <a:buFont typeface="Arial"/>
              <a:buChar char="•"/>
            </a:pPr>
            <a:r>
              <a:rPr lang="en-US" sz="2400" dirty="0" smtClean="0">
                <a:latin typeface="Bookman Old Style" pitchFamily="18" charset="0"/>
              </a:rPr>
              <a:t>Catholics and Protestants in the North </a:t>
            </a:r>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
        <p:nvSpPr>
          <p:cNvPr id="5" name="TextBox 4"/>
          <p:cNvSpPr txBox="1"/>
          <p:nvPr/>
        </p:nvSpPr>
        <p:spPr>
          <a:xfrm>
            <a:off x="228600" y="381000"/>
            <a:ext cx="8686800" cy="1477328"/>
          </a:xfrm>
          <a:prstGeom prst="rect">
            <a:avLst/>
          </a:prstGeom>
          <a:noFill/>
        </p:spPr>
        <p:txBody>
          <a:bodyPr wrap="square" rtlCol="0">
            <a:spAutoFit/>
          </a:bodyPr>
          <a:lstStyle/>
          <a:p>
            <a:pPr algn="ctr"/>
            <a:r>
              <a:rPr lang="en-US" sz="3600" b="1" dirty="0" smtClean="0"/>
              <a:t>What Role Does Religion Play in Political Conflicts?</a:t>
            </a:r>
          </a:p>
          <a:p>
            <a:pPr algn="ct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ou10e_fig_07_39.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2164" y="76200"/>
            <a:ext cx="6059673" cy="5068431"/>
          </a:xfrm>
          <a:prstGeom prst="rect">
            <a:avLst/>
          </a:prstGeom>
        </p:spPr>
      </p:pic>
      <p:sp>
        <p:nvSpPr>
          <p:cNvPr id="26626" name="Rectangle 3"/>
          <p:cNvSpPr>
            <a:spLocks noGrp="1"/>
          </p:cNvSpPr>
          <p:nvPr>
            <p:ph type="body" idx="4294967295"/>
          </p:nvPr>
        </p:nvSpPr>
        <p:spPr>
          <a:xfrm>
            <a:off x="228600" y="5257800"/>
            <a:ext cx="8686800" cy="1219200"/>
          </a:xfrm>
        </p:spPr>
        <p:txBody>
          <a:bodyPr/>
          <a:lstStyle/>
          <a:p>
            <a:pPr marL="0" indent="0">
              <a:lnSpc>
                <a:spcPct val="90000"/>
              </a:lnSpc>
              <a:buFont typeface="Arial" charset="0"/>
              <a:buNone/>
            </a:pPr>
            <a:r>
              <a:rPr lang="en-US" sz="1600" b="1" dirty="0" smtClean="0">
                <a:latin typeface="Verdana"/>
                <a:cs typeface="Verdana"/>
              </a:rPr>
              <a:t>Figure 7.39</a:t>
            </a:r>
          </a:p>
          <a:p>
            <a:pPr marL="0" indent="0">
              <a:lnSpc>
                <a:spcPct val="90000"/>
              </a:lnSpc>
              <a:buFont typeface="Arial" charset="0"/>
              <a:buNone/>
            </a:pPr>
            <a:r>
              <a:rPr lang="en-US" sz="1600" b="1" dirty="0" smtClean="0">
                <a:latin typeface="Verdana"/>
                <a:cs typeface="Verdana"/>
              </a:rPr>
              <a:t>Religious Affiliation in Northern Ireland.  </a:t>
            </a:r>
            <a:r>
              <a:rPr lang="en-US" sz="1600" dirty="0" smtClean="0">
                <a:latin typeface="Verdana"/>
                <a:cs typeface="Verdana"/>
              </a:rPr>
              <a:t>Areas of Catholic and Protestant majorities are scattered throughout Northern Ireland.  </a:t>
            </a:r>
            <a:r>
              <a:rPr lang="en-US" sz="1600" i="1" dirty="0" smtClean="0">
                <a:latin typeface="Verdana"/>
                <a:cs typeface="Verdana"/>
              </a:rPr>
              <a:t>Adapted with permission from</a:t>
            </a:r>
            <a:r>
              <a:rPr lang="en-US" sz="1600" dirty="0" smtClean="0">
                <a:latin typeface="Verdana"/>
                <a:cs typeface="Verdana"/>
              </a:rPr>
              <a:t>: D. G. </a:t>
            </a:r>
            <a:r>
              <a:rPr lang="en-US" sz="1600" dirty="0" err="1" smtClean="0">
                <a:latin typeface="Verdana"/>
                <a:cs typeface="Verdana"/>
              </a:rPr>
              <a:t>Pringle,</a:t>
            </a:r>
            <a:r>
              <a:rPr lang="en-US" sz="1600" i="1" dirty="0" err="1" smtClean="0">
                <a:latin typeface="Verdana"/>
                <a:cs typeface="Verdana"/>
              </a:rPr>
              <a:t>One</a:t>
            </a:r>
            <a:r>
              <a:rPr lang="en-US" sz="1600" i="1" dirty="0">
                <a:latin typeface="Verdana"/>
                <a:cs typeface="Verdana"/>
              </a:rPr>
              <a:t> </a:t>
            </a:r>
            <a:r>
              <a:rPr lang="en-US" sz="1600" i="1" dirty="0" smtClean="0">
                <a:latin typeface="Verdana"/>
                <a:cs typeface="Verdana"/>
              </a:rPr>
              <a:t>Island, Two Nations? </a:t>
            </a:r>
            <a:r>
              <a:rPr lang="en-US" sz="1600" dirty="0" err="1" smtClean="0">
                <a:latin typeface="Verdana"/>
                <a:cs typeface="Verdana"/>
              </a:rPr>
              <a:t>Letchworth</a:t>
            </a:r>
            <a:r>
              <a:rPr lang="en-US" sz="1600" dirty="0" smtClean="0">
                <a:latin typeface="Verdana"/>
                <a:cs typeface="Verdana"/>
              </a:rPr>
              <a:t>: </a:t>
            </a:r>
            <a:r>
              <a:rPr lang="en-US" sz="1600" dirty="0" err="1" smtClean="0">
                <a:latin typeface="Verdana"/>
                <a:cs typeface="Verdana"/>
              </a:rPr>
              <a:t>ResearchStudies</a:t>
            </a:r>
            <a:r>
              <a:rPr lang="en-US" sz="1600" dirty="0" smtClean="0">
                <a:latin typeface="Verdana"/>
                <a:cs typeface="Verdana"/>
              </a:rPr>
              <a:t> Press/Wiley, 1985, p. 21.</a:t>
            </a:r>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p:cNvSpPr>
          <p:nvPr>
            <p:ph type="title" idx="4294967295"/>
          </p:nvPr>
        </p:nvSpPr>
        <p:spPr>
          <a:xfrm>
            <a:off x="457200" y="1752600"/>
            <a:ext cx="8229600" cy="1143000"/>
          </a:xfrm>
        </p:spPr>
        <p:txBody>
          <a:bodyPr/>
          <a:lstStyle/>
          <a:p>
            <a:pPr algn="l"/>
            <a:r>
              <a:rPr lang="en-US" sz="3200" b="1" dirty="0">
                <a:solidFill>
                  <a:schemeClr val="tx1"/>
                </a:solidFill>
                <a:latin typeface="Bookman Old Style" pitchFamily="18" charset="0"/>
              </a:rPr>
              <a:t>Religious Fundamentalism and Extremism</a:t>
            </a:r>
          </a:p>
        </p:txBody>
      </p:sp>
      <p:sp>
        <p:nvSpPr>
          <p:cNvPr id="5123" name="Rectangle 3"/>
          <p:cNvSpPr>
            <a:spLocks noGrp="1"/>
          </p:cNvSpPr>
          <p:nvPr>
            <p:ph type="body" idx="4294967295"/>
          </p:nvPr>
        </p:nvSpPr>
        <p:spPr>
          <a:xfrm>
            <a:off x="457200" y="3048000"/>
            <a:ext cx="8458200" cy="3276600"/>
          </a:xfrm>
        </p:spPr>
        <p:txBody>
          <a:bodyPr/>
          <a:lstStyle/>
          <a:p>
            <a:r>
              <a:rPr lang="en-US" sz="2800" dirty="0">
                <a:latin typeface="Bookman Old Style" pitchFamily="18" charset="0"/>
              </a:rPr>
              <a:t>Religious </a:t>
            </a:r>
            <a:r>
              <a:rPr lang="en-US" sz="2800" dirty="0" smtClean="0">
                <a:latin typeface="Bookman Old Style" pitchFamily="18" charset="0"/>
              </a:rPr>
              <a:t>fundamentalism</a:t>
            </a:r>
            <a:endParaRPr lang="en-US" sz="2800" dirty="0">
              <a:latin typeface="Bookman Old Style" pitchFamily="18" charset="0"/>
            </a:endParaRPr>
          </a:p>
          <a:p>
            <a:pPr lvl="1">
              <a:buFont typeface="Arial"/>
              <a:buChar char="•"/>
            </a:pPr>
            <a:r>
              <a:rPr lang="en-US" sz="2400" dirty="0">
                <a:latin typeface="Bookman Old Style" pitchFamily="18" charset="0"/>
              </a:rPr>
              <a:t>Beliefs are </a:t>
            </a:r>
            <a:r>
              <a:rPr lang="en-US" sz="2400" dirty="0" smtClean="0">
                <a:latin typeface="Bookman Old Style" pitchFamily="18" charset="0"/>
              </a:rPr>
              <a:t>nonnegotiable </a:t>
            </a:r>
            <a:r>
              <a:rPr lang="en-US" sz="2400" dirty="0">
                <a:latin typeface="Bookman Old Style" pitchFamily="18" charset="0"/>
              </a:rPr>
              <a:t>and uncompromising </a:t>
            </a:r>
          </a:p>
          <a:p>
            <a:r>
              <a:rPr lang="en-US" sz="2800" dirty="0">
                <a:latin typeface="Bookman Old Style" pitchFamily="18" charset="0"/>
              </a:rPr>
              <a:t>Religious </a:t>
            </a:r>
            <a:r>
              <a:rPr lang="en-US" sz="2800" dirty="0" smtClean="0">
                <a:latin typeface="Bookman Old Style" pitchFamily="18" charset="0"/>
              </a:rPr>
              <a:t>extremism</a:t>
            </a:r>
            <a:endParaRPr lang="en-US" sz="2800" dirty="0">
              <a:latin typeface="Bookman Old Style" pitchFamily="18" charset="0"/>
            </a:endParaRPr>
          </a:p>
          <a:p>
            <a:pPr lvl="1">
              <a:buFont typeface="Arial"/>
              <a:buChar char="•"/>
            </a:pPr>
            <a:r>
              <a:rPr lang="en-US" sz="2400" dirty="0">
                <a:latin typeface="Bookman Old Style" pitchFamily="18" charset="0"/>
              </a:rPr>
              <a:t>Fundamentalism carried to the point of violence </a:t>
            </a:r>
          </a:p>
          <a:p>
            <a:pPr lvl="1">
              <a:buFont typeface="Arial"/>
              <a:buChar char="•"/>
            </a:pPr>
            <a:r>
              <a:rPr lang="en-US" sz="2400" dirty="0" smtClean="0">
                <a:latin typeface="Bookman Old Style" pitchFamily="18" charset="0"/>
              </a:rPr>
              <a:t>Fundamentalists </a:t>
            </a:r>
            <a:r>
              <a:rPr lang="en-US" sz="2400" dirty="0">
                <a:latin typeface="Bookman Old Style" pitchFamily="18" charset="0"/>
              </a:rPr>
              <a:t>can be extremists but this does not mean that all fundamentalists (of any faith) are extremists</a:t>
            </a:r>
          </a:p>
          <a:p>
            <a:pPr lvl="1"/>
            <a:endParaRPr lang="en-US" sz="2400" dirty="0">
              <a:latin typeface="Bookman Old Style" pitchFamily="18" charset="0"/>
            </a:endParaRPr>
          </a:p>
        </p:txBody>
      </p:sp>
      <p:sp>
        <p:nvSpPr>
          <p:cNvPr id="4" name="Footer Placeholder 3"/>
          <p:cNvSpPr>
            <a:spLocks noGrp="1"/>
          </p:cNvSpPr>
          <p:nvPr>
            <p:ph type="ftr" sz="quarter" idx="11"/>
          </p:nvPr>
        </p:nvSpPr>
        <p:spPr/>
        <p:txBody>
          <a:bodyPr/>
          <a:lstStyle/>
          <a:p>
            <a:r>
              <a:rPr lang="en-US" dirty="0" smtClean="0"/>
              <a:t>© 2012 John Wiley &amp; Sons, Inc. All rights reserved.</a:t>
            </a:r>
            <a:endParaRPr lang="en-US" dirty="0"/>
          </a:p>
        </p:txBody>
      </p:sp>
      <p:sp>
        <p:nvSpPr>
          <p:cNvPr id="5" name="TextBox 4"/>
          <p:cNvSpPr txBox="1"/>
          <p:nvPr/>
        </p:nvSpPr>
        <p:spPr>
          <a:xfrm>
            <a:off x="228600" y="381000"/>
            <a:ext cx="8686800" cy="1477328"/>
          </a:xfrm>
          <a:prstGeom prst="rect">
            <a:avLst/>
          </a:prstGeom>
          <a:noFill/>
        </p:spPr>
        <p:txBody>
          <a:bodyPr wrap="square" rtlCol="0">
            <a:spAutoFit/>
          </a:bodyPr>
          <a:lstStyle/>
          <a:p>
            <a:pPr algn="ctr"/>
            <a:r>
              <a:rPr lang="en-US" sz="3600" b="1" dirty="0" smtClean="0"/>
              <a:t>What Role Does Religion Play in Political Conflicts?</a:t>
            </a:r>
          </a:p>
          <a:p>
            <a:pPr algn="ct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p:cNvSpPr>
          <p:nvPr>
            <p:ph type="body" idx="4294967295"/>
          </p:nvPr>
        </p:nvSpPr>
        <p:spPr>
          <a:xfrm>
            <a:off x="457200" y="2667000"/>
            <a:ext cx="8229600" cy="3810000"/>
          </a:xfrm>
        </p:spPr>
        <p:txBody>
          <a:bodyPr/>
          <a:lstStyle/>
          <a:p>
            <a:pPr marL="0" indent="0">
              <a:buNone/>
            </a:pPr>
            <a:r>
              <a:rPr lang="en-US" sz="2800" b="1" dirty="0">
                <a:latin typeface="Bookman Old Style" pitchFamily="18" charset="0"/>
              </a:rPr>
              <a:t>Christianity </a:t>
            </a:r>
          </a:p>
          <a:p>
            <a:pPr lvl="1">
              <a:buFont typeface="Arial"/>
              <a:buChar char="•"/>
            </a:pPr>
            <a:r>
              <a:rPr lang="en-US" sz="2400" dirty="0">
                <a:latin typeface="Bookman Old Style" pitchFamily="18" charset="0"/>
              </a:rPr>
              <a:t>Traditionalist Catholic </a:t>
            </a:r>
            <a:r>
              <a:rPr lang="en-US" sz="2400" dirty="0" smtClean="0">
                <a:latin typeface="Bookman Old Style" pitchFamily="18" charset="0"/>
              </a:rPr>
              <a:t>Movement </a:t>
            </a:r>
          </a:p>
          <a:p>
            <a:pPr lvl="1">
              <a:buFont typeface="Arial"/>
              <a:buChar char="•"/>
            </a:pPr>
            <a:r>
              <a:rPr lang="en-US" sz="2400" dirty="0" smtClean="0">
                <a:latin typeface="Bookman Old Style" pitchFamily="18" charset="0"/>
              </a:rPr>
              <a:t>Protestant fundamentalism </a:t>
            </a:r>
          </a:p>
          <a:p>
            <a:pPr marL="57150" indent="0">
              <a:buNone/>
            </a:pPr>
            <a:r>
              <a:rPr lang="en-US" sz="2800" b="1" dirty="0" smtClean="0">
                <a:latin typeface="Bookman Old Style" pitchFamily="18" charset="0"/>
              </a:rPr>
              <a:t>Judaism</a:t>
            </a:r>
            <a:endParaRPr lang="en-US" sz="2800" b="1" dirty="0">
              <a:latin typeface="Bookman Old Style" pitchFamily="18" charset="0"/>
            </a:endParaRPr>
          </a:p>
          <a:p>
            <a:pPr lvl="1">
              <a:buFont typeface="Arial"/>
              <a:buChar char="•"/>
            </a:pPr>
            <a:r>
              <a:rPr lang="en-US" sz="2400" dirty="0">
                <a:latin typeface="Bookman Old Style" pitchFamily="18" charset="0"/>
              </a:rPr>
              <a:t>Orthodox </a:t>
            </a:r>
            <a:r>
              <a:rPr lang="en-US" sz="2400" dirty="0" smtClean="0">
                <a:latin typeface="Bookman Old Style" pitchFamily="18" charset="0"/>
              </a:rPr>
              <a:t>conservatives </a:t>
            </a:r>
            <a:endParaRPr lang="en-US" sz="2400" dirty="0">
              <a:latin typeface="Bookman Old Style" pitchFamily="18" charset="0"/>
            </a:endParaRPr>
          </a:p>
          <a:p>
            <a:pPr lvl="1">
              <a:buFont typeface="Arial"/>
              <a:buChar char="•"/>
            </a:pPr>
            <a:r>
              <a:rPr lang="en-US" sz="2400" dirty="0">
                <a:latin typeface="Bookman Old Style" pitchFamily="18" charset="0"/>
              </a:rPr>
              <a:t>Extremist groups </a:t>
            </a:r>
            <a:r>
              <a:rPr lang="en-US" sz="2400" dirty="0" err="1">
                <a:latin typeface="Bookman Old Style" pitchFamily="18" charset="0"/>
              </a:rPr>
              <a:t>Kach</a:t>
            </a:r>
            <a:r>
              <a:rPr lang="en-US" sz="2400" dirty="0">
                <a:latin typeface="Bookman Old Style" pitchFamily="18" charset="0"/>
              </a:rPr>
              <a:t> and </a:t>
            </a:r>
            <a:r>
              <a:rPr lang="en-US" sz="2400" dirty="0" err="1">
                <a:latin typeface="Bookman Old Style" pitchFamily="18" charset="0"/>
              </a:rPr>
              <a:t>Kahane</a:t>
            </a:r>
            <a:r>
              <a:rPr lang="en-US" sz="2400" dirty="0">
                <a:latin typeface="Bookman Old Style" pitchFamily="18" charset="0"/>
              </a:rPr>
              <a:t> Chai </a:t>
            </a:r>
          </a:p>
          <a:p>
            <a:pPr marL="0" indent="0">
              <a:buNone/>
            </a:pPr>
            <a:r>
              <a:rPr lang="en-US" sz="2800" b="1" dirty="0">
                <a:latin typeface="Bookman Old Style" pitchFamily="18" charset="0"/>
              </a:rPr>
              <a:t>Islam </a:t>
            </a:r>
          </a:p>
          <a:p>
            <a:pPr lvl="1">
              <a:buFont typeface="Arial"/>
              <a:buChar char="•"/>
            </a:pPr>
            <a:r>
              <a:rPr lang="en-US" b="1" dirty="0" smtClean="0">
                <a:latin typeface="Bookman Old Style" pitchFamily="18" charset="0"/>
              </a:rPr>
              <a:t>Jihad: </a:t>
            </a:r>
            <a:r>
              <a:rPr lang="en-US" dirty="0" smtClean="0">
                <a:latin typeface="Bookman Old Style" pitchFamily="18" charset="0"/>
              </a:rPr>
              <a:t>Tali</a:t>
            </a:r>
            <a:r>
              <a:rPr lang="en-US" sz="2400" dirty="0" smtClean="0">
                <a:latin typeface="Bookman Old Style" pitchFamily="18" charset="0"/>
              </a:rPr>
              <a:t>ban </a:t>
            </a:r>
            <a:r>
              <a:rPr lang="en-US" sz="2400" dirty="0">
                <a:latin typeface="Bookman Old Style" pitchFamily="18" charset="0"/>
              </a:rPr>
              <a:t>in Afghanistan </a:t>
            </a:r>
          </a:p>
        </p:txBody>
      </p:sp>
      <p:sp>
        <p:nvSpPr>
          <p:cNvPr id="4" name="Footer Placeholder 3"/>
          <p:cNvSpPr>
            <a:spLocks noGrp="1"/>
          </p:cNvSpPr>
          <p:nvPr>
            <p:ph type="ftr" sz="quarter" idx="11"/>
          </p:nvPr>
        </p:nvSpPr>
        <p:spPr/>
        <p:txBody>
          <a:bodyPr/>
          <a:lstStyle/>
          <a:p>
            <a:r>
              <a:rPr lang="en-US" smtClean="0"/>
              <a:t>© 2012 John Wiley &amp; Sons, Inc. All rights reserved.</a:t>
            </a:r>
            <a:endParaRPr lang="en-US"/>
          </a:p>
        </p:txBody>
      </p:sp>
      <p:sp>
        <p:nvSpPr>
          <p:cNvPr id="5" name="Rectangle 2"/>
          <p:cNvSpPr txBox="1">
            <a:spLocks/>
          </p:cNvSpPr>
          <p:nvPr/>
        </p:nvSpPr>
        <p:spPr bwMode="auto">
          <a:xfrm>
            <a:off x="457200" y="16002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l"/>
            <a:r>
              <a:rPr lang="en-US" sz="3200" b="1" dirty="0" smtClean="0">
                <a:solidFill>
                  <a:schemeClr val="tx1"/>
                </a:solidFill>
                <a:latin typeface="Bookman Old Style" pitchFamily="18" charset="0"/>
              </a:rPr>
              <a:t>Religious Fundamentalism and Extremism</a:t>
            </a:r>
            <a:endParaRPr lang="en-US" sz="3200" b="1" dirty="0">
              <a:solidFill>
                <a:schemeClr val="tx1"/>
              </a:solidFill>
              <a:latin typeface="Bookman Old Style" pitchFamily="18" charset="0"/>
            </a:endParaRPr>
          </a:p>
        </p:txBody>
      </p:sp>
      <p:sp>
        <p:nvSpPr>
          <p:cNvPr id="6" name="TextBox 5"/>
          <p:cNvSpPr txBox="1"/>
          <p:nvPr/>
        </p:nvSpPr>
        <p:spPr>
          <a:xfrm>
            <a:off x="228600" y="381000"/>
            <a:ext cx="8686800" cy="1477328"/>
          </a:xfrm>
          <a:prstGeom prst="rect">
            <a:avLst/>
          </a:prstGeom>
          <a:noFill/>
        </p:spPr>
        <p:txBody>
          <a:bodyPr wrap="square" rtlCol="0">
            <a:spAutoFit/>
          </a:bodyPr>
          <a:lstStyle/>
          <a:p>
            <a:pPr algn="ctr"/>
            <a:r>
              <a:rPr lang="en-US" sz="3600" b="1" dirty="0" smtClean="0"/>
              <a:t>What Role Does Religion Play in Political Conflicts?</a:t>
            </a:r>
          </a:p>
          <a:p>
            <a:pPr algn="ct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4294967295"/>
          </p:nvPr>
        </p:nvSpPr>
        <p:spPr>
          <a:xfrm>
            <a:off x="457200" y="1905000"/>
            <a:ext cx="8229600" cy="4530725"/>
          </a:xfrm>
        </p:spPr>
        <p:txBody>
          <a:bodyPr/>
          <a:lstStyle/>
          <a:p>
            <a:pPr>
              <a:lnSpc>
                <a:spcPct val="90000"/>
              </a:lnSpc>
              <a:buFont typeface="Wingdings" pitchFamily="2" charset="2"/>
              <a:buNone/>
            </a:pPr>
            <a:r>
              <a:rPr lang="en-US" sz="2800" dirty="0">
                <a:latin typeface="Bookman Old Style"/>
                <a:cs typeface="Bookman Old Style"/>
              </a:rPr>
              <a:t>	</a:t>
            </a:r>
          </a:p>
          <a:p>
            <a:pPr>
              <a:lnSpc>
                <a:spcPct val="90000"/>
              </a:lnSpc>
            </a:pPr>
            <a:r>
              <a:rPr lang="en-US" sz="2800" dirty="0" smtClean="0">
                <a:latin typeface="Bookman Old Style" pitchFamily="18" charset="0"/>
              </a:rPr>
              <a:t>According </a:t>
            </a:r>
            <a:r>
              <a:rPr lang="en-US" sz="2800" dirty="0">
                <a:latin typeface="Bookman Old Style" pitchFamily="18" charset="0"/>
              </a:rPr>
              <a:t>to Stoddard and </a:t>
            </a:r>
            <a:r>
              <a:rPr lang="en-US" sz="2800" dirty="0" err="1">
                <a:latin typeface="Bookman Old Style" pitchFamily="18" charset="0"/>
              </a:rPr>
              <a:t>Prorak</a:t>
            </a:r>
            <a:r>
              <a:rPr lang="en-US" sz="2800" dirty="0">
                <a:latin typeface="Bookman Old Style" pitchFamily="18" charset="0"/>
              </a:rPr>
              <a:t>, </a:t>
            </a:r>
            <a:r>
              <a:rPr lang="en-US" sz="2800" b="1" dirty="0">
                <a:latin typeface="Bookman Old Style" pitchFamily="18" charset="0"/>
              </a:rPr>
              <a:t>religion</a:t>
            </a:r>
            <a:r>
              <a:rPr lang="en-US" sz="2800" dirty="0">
                <a:latin typeface="Bookman Old Style" pitchFamily="18" charset="0"/>
              </a:rPr>
              <a:t> is </a:t>
            </a:r>
            <a:r>
              <a:rPr lang="en-US" sz="2800" dirty="0">
                <a:latin typeface="Bookman Old Style"/>
                <a:cs typeface="Bookman Old Style"/>
              </a:rPr>
              <a:t>“A system of beliefs and practices that attempts to order life in terms of culturally perceived ultimate priorities.</a:t>
            </a:r>
            <a:r>
              <a:rPr lang="en-US" sz="2800" dirty="0" smtClean="0">
                <a:latin typeface="Bookman Old Style"/>
                <a:cs typeface="Bookman Old Style"/>
              </a:rPr>
              <a:t>”</a:t>
            </a:r>
          </a:p>
          <a:p>
            <a:pPr>
              <a:lnSpc>
                <a:spcPct val="90000"/>
              </a:lnSpc>
            </a:pPr>
            <a:r>
              <a:rPr lang="en-US" sz="2800" dirty="0" smtClean="0">
                <a:latin typeface="Bookman Old Style"/>
                <a:cs typeface="Bookman Old Style"/>
              </a:rPr>
              <a:t>Religions set standards for how people “should” behave.</a:t>
            </a:r>
            <a:endParaRPr lang="en-US" sz="2800" dirty="0">
              <a:latin typeface="Bookman Old Style"/>
              <a:cs typeface="Bookman Old Style"/>
            </a:endParaRPr>
          </a:p>
        </p:txBody>
      </p:sp>
      <p:sp>
        <p:nvSpPr>
          <p:cNvPr id="3" name="Footer Placeholder 2"/>
          <p:cNvSpPr>
            <a:spLocks noGrp="1"/>
          </p:cNvSpPr>
          <p:nvPr>
            <p:ph type="ftr" sz="quarter" idx="11"/>
          </p:nvPr>
        </p:nvSpPr>
        <p:spPr/>
        <p:txBody>
          <a:bodyPr/>
          <a:lstStyle/>
          <a:p>
            <a:r>
              <a:rPr lang="en-US" smtClean="0"/>
              <a:t>© 2012 John Wiley &amp; Sons, Inc. All rights reserved.</a:t>
            </a:r>
            <a:endParaRPr lang="en-US"/>
          </a:p>
        </p:txBody>
      </p:sp>
      <p:sp>
        <p:nvSpPr>
          <p:cNvPr id="2" name="TextBox 1"/>
          <p:cNvSpPr txBox="1"/>
          <p:nvPr/>
        </p:nvSpPr>
        <p:spPr>
          <a:xfrm>
            <a:off x="264482" y="304800"/>
            <a:ext cx="8736687" cy="1477328"/>
          </a:xfrm>
          <a:prstGeom prst="rect">
            <a:avLst/>
          </a:prstGeom>
          <a:noFill/>
        </p:spPr>
        <p:txBody>
          <a:bodyPr wrap="none" rtlCol="0">
            <a:spAutoFit/>
          </a:bodyPr>
          <a:lstStyle/>
          <a:p>
            <a:pPr algn="ctr"/>
            <a:r>
              <a:rPr lang="en-US" sz="3600" b="1" dirty="0"/>
              <a:t>What </a:t>
            </a:r>
            <a:r>
              <a:rPr lang="en-US" sz="3600" b="1" dirty="0" smtClean="0"/>
              <a:t>Is Religion, and </a:t>
            </a:r>
          </a:p>
          <a:p>
            <a:pPr algn="ctr"/>
            <a:r>
              <a:rPr lang="en-US" sz="3600" b="1" dirty="0" smtClean="0"/>
              <a:t>What Role Does It Play in Culture? </a:t>
            </a:r>
            <a:endParaRPr lang="en-US" sz="3600" b="1" dirty="0"/>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idx="4294967295"/>
          </p:nvPr>
        </p:nvSpPr>
        <p:spPr>
          <a:xfrm>
            <a:off x="457200" y="1676400"/>
            <a:ext cx="8458200" cy="4495800"/>
          </a:xfrm>
        </p:spPr>
        <p:txBody>
          <a:bodyPr/>
          <a:lstStyle/>
          <a:p>
            <a:pPr marL="0" indent="0">
              <a:buNone/>
            </a:pPr>
            <a:r>
              <a:rPr lang="en-US" sz="2800" dirty="0" smtClean="0">
                <a:latin typeface="Bookman Old Style" pitchFamily="18" charset="0"/>
              </a:rPr>
              <a:t>Religions manifests itself in many ways:</a:t>
            </a:r>
          </a:p>
          <a:p>
            <a:r>
              <a:rPr lang="en-US" sz="2800" dirty="0" smtClean="0">
                <a:latin typeface="Bookman Old Style" pitchFamily="18" charset="0"/>
              </a:rPr>
              <a:t>Worship</a:t>
            </a:r>
          </a:p>
          <a:p>
            <a:r>
              <a:rPr lang="en-US" sz="2800" dirty="0" smtClean="0">
                <a:latin typeface="Bookman Old Style" pitchFamily="18" charset="0"/>
              </a:rPr>
              <a:t>Prayer</a:t>
            </a:r>
          </a:p>
          <a:p>
            <a:r>
              <a:rPr lang="en-US" sz="2800" dirty="0" smtClean="0">
                <a:latin typeface="Bookman Old Style" pitchFamily="18" charset="0"/>
              </a:rPr>
              <a:t>Rituals</a:t>
            </a:r>
            <a:endParaRPr lang="en-US" sz="2800" dirty="0">
              <a:latin typeface="Bookman Old Style" pitchFamily="18" charset="0"/>
            </a:endParaRPr>
          </a:p>
          <a:p>
            <a:pPr lvl="1">
              <a:buFont typeface="Arial"/>
              <a:buChar char="•"/>
            </a:pPr>
            <a:r>
              <a:rPr lang="en-US" dirty="0">
                <a:latin typeface="Bookman Old Style" pitchFamily="18" charset="0"/>
              </a:rPr>
              <a:t>Take place through regular intervals</a:t>
            </a:r>
          </a:p>
          <a:p>
            <a:pPr lvl="1">
              <a:buFont typeface="Arial"/>
              <a:buChar char="•"/>
            </a:pPr>
            <a:r>
              <a:rPr lang="en-US" dirty="0" smtClean="0">
                <a:latin typeface="Bookman Old Style" pitchFamily="18" charset="0"/>
              </a:rPr>
              <a:t>Birth, marriage, and death</a:t>
            </a:r>
            <a:endParaRPr lang="en-US" dirty="0">
              <a:latin typeface="Bookman Old Style" pitchFamily="18" charset="0"/>
            </a:endParaRPr>
          </a:p>
          <a:p>
            <a:pPr lvl="1">
              <a:buFont typeface="Arial"/>
              <a:buChar char="•"/>
            </a:pPr>
            <a:r>
              <a:rPr lang="en-US" dirty="0">
                <a:latin typeface="Bookman Old Style" pitchFamily="18" charset="0"/>
              </a:rPr>
              <a:t>Attainment of a</a:t>
            </a:r>
            <a:r>
              <a:rPr lang="en-US" dirty="0" smtClean="0">
                <a:latin typeface="Bookman Old Style" pitchFamily="18" charset="0"/>
              </a:rPr>
              <a:t>dulthood</a:t>
            </a:r>
            <a:endParaRPr lang="en-US" dirty="0">
              <a:latin typeface="Bookman Old Style" pitchFamily="18" charset="0"/>
            </a:endParaRPr>
          </a:p>
          <a:p>
            <a:r>
              <a:rPr lang="en-US" sz="2800" dirty="0" smtClean="0">
                <a:latin typeface="Bookman Old Style" pitchFamily="18" charset="0"/>
              </a:rPr>
              <a:t>Secularism </a:t>
            </a:r>
            <a:r>
              <a:rPr lang="en-US" sz="2800" dirty="0">
                <a:latin typeface="Bookman Old Style" pitchFamily="18" charset="0"/>
              </a:rPr>
              <a:t>is the indifference to or rejection of </a:t>
            </a:r>
            <a:r>
              <a:rPr lang="en-US" sz="2800" dirty="0" smtClean="0">
                <a:latin typeface="Bookman Old Style" pitchFamily="18" charset="0"/>
              </a:rPr>
              <a:t>religion.</a:t>
            </a:r>
            <a:endParaRPr lang="en-US" sz="2800" dirty="0">
              <a:latin typeface="Bookman Old Style" pitchFamily="18" charset="0"/>
            </a:endParaRPr>
          </a:p>
          <a:p>
            <a:pPr lvl="1">
              <a:buFontTx/>
              <a:buNone/>
            </a:pPr>
            <a:endParaRPr lang="en-US" dirty="0"/>
          </a:p>
        </p:txBody>
      </p:sp>
      <p:sp>
        <p:nvSpPr>
          <p:cNvPr id="4" name="Footer Placeholder 3"/>
          <p:cNvSpPr>
            <a:spLocks noGrp="1"/>
          </p:cNvSpPr>
          <p:nvPr>
            <p:ph type="ftr" sz="quarter" idx="11"/>
          </p:nvPr>
        </p:nvSpPr>
        <p:spPr/>
        <p:txBody>
          <a:bodyPr/>
          <a:lstStyle/>
          <a:p>
            <a:r>
              <a:rPr lang="en-US" dirty="0" smtClean="0"/>
              <a:t>© 2012 John Wiley &amp; Sons, Inc. All rights reserved.</a:t>
            </a:r>
            <a:endParaRPr lang="en-US" dirty="0"/>
          </a:p>
        </p:txBody>
      </p:sp>
      <p:sp>
        <p:nvSpPr>
          <p:cNvPr id="5" name="TextBox 4"/>
          <p:cNvSpPr txBox="1"/>
          <p:nvPr/>
        </p:nvSpPr>
        <p:spPr>
          <a:xfrm>
            <a:off x="264482" y="304800"/>
            <a:ext cx="8736687" cy="1477328"/>
          </a:xfrm>
          <a:prstGeom prst="rect">
            <a:avLst/>
          </a:prstGeom>
          <a:noFill/>
        </p:spPr>
        <p:txBody>
          <a:bodyPr wrap="none" rtlCol="0">
            <a:spAutoFit/>
          </a:bodyPr>
          <a:lstStyle/>
          <a:p>
            <a:pPr algn="ctr"/>
            <a:r>
              <a:rPr lang="en-US" sz="3600" b="1" dirty="0"/>
              <a:t>What </a:t>
            </a:r>
            <a:r>
              <a:rPr lang="en-US" sz="3600" b="1" dirty="0" smtClean="0"/>
              <a:t>Is Religion, and </a:t>
            </a:r>
          </a:p>
          <a:p>
            <a:pPr algn="ctr"/>
            <a:r>
              <a:rPr lang="en-US" sz="3600" b="1" dirty="0" smtClean="0"/>
              <a:t>What Role Does It Play in Culture? </a:t>
            </a:r>
            <a:endParaRPr lang="en-US" sz="3600" b="1" dirty="0"/>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idx="4294967295"/>
          </p:nvPr>
        </p:nvSpPr>
        <p:spPr/>
        <p:txBody>
          <a:bodyPr/>
          <a:lstStyle/>
          <a:p>
            <a:r>
              <a:rPr lang="en-US" dirty="0">
                <a:solidFill>
                  <a:schemeClr val="tx1"/>
                </a:solidFill>
                <a:latin typeface="Bookman Old Style" pitchFamily="18" charset="0"/>
              </a:rPr>
              <a:t>Key Question</a:t>
            </a:r>
          </a:p>
        </p:txBody>
      </p:sp>
      <p:sp>
        <p:nvSpPr>
          <p:cNvPr id="58371" name="Rectangle 3"/>
          <p:cNvSpPr>
            <a:spLocks noGrp="1" noChangeArrowheads="1"/>
          </p:cNvSpPr>
          <p:nvPr>
            <p:ph idx="4294967295"/>
          </p:nvPr>
        </p:nvSpPr>
        <p:spPr/>
        <p:txBody>
          <a:bodyPr/>
          <a:lstStyle/>
          <a:p>
            <a:pPr algn="ctr"/>
            <a:endParaRPr lang="en-US" sz="4400" dirty="0">
              <a:latin typeface="Bookman Old Style" pitchFamily="18" charset="0"/>
            </a:endParaRPr>
          </a:p>
          <a:p>
            <a:pPr algn="ctr">
              <a:buFontTx/>
              <a:buNone/>
            </a:pPr>
            <a:r>
              <a:rPr lang="en-US" sz="4000" dirty="0">
                <a:latin typeface="Bookman Old Style" pitchFamily="18" charset="0"/>
              </a:rPr>
              <a:t>Where </a:t>
            </a:r>
            <a:r>
              <a:rPr lang="en-US" sz="4000" dirty="0" smtClean="0">
                <a:latin typeface="Bookman Old Style" pitchFamily="18" charset="0"/>
              </a:rPr>
              <a:t>did the major religions of the world originate, and how do religions diffuse?</a:t>
            </a:r>
            <a:endParaRPr lang="en-US" sz="4000" dirty="0">
              <a:latin typeface="Bookman Old Style" pitchFamily="18" charset="0"/>
            </a:endParaRPr>
          </a:p>
        </p:txBody>
      </p:sp>
      <p:sp>
        <p:nvSpPr>
          <p:cNvPr id="5" name="Footer Placeholder 4"/>
          <p:cNvSpPr>
            <a:spLocks noGrp="1"/>
          </p:cNvSpPr>
          <p:nvPr>
            <p:ph type="ftr" sz="quarter" idx="11"/>
          </p:nvPr>
        </p:nvSpPr>
        <p:spPr/>
        <p:txBody>
          <a:bodyPr/>
          <a:lstStyle/>
          <a:p>
            <a:r>
              <a:rPr lang="en-US" smtClean="0"/>
              <a:t>© 2012 John Wiley &amp; Sons, Inc. All rights reserved.</a:t>
            </a: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Grp="1" noChangeArrowheads="1"/>
          </p:cNvSpPr>
          <p:nvPr>
            <p:ph type="body" idx="1"/>
          </p:nvPr>
        </p:nvSpPr>
        <p:spPr>
          <a:xfrm>
            <a:off x="457200" y="2438400"/>
            <a:ext cx="8229600" cy="4297363"/>
          </a:xfrm>
        </p:spPr>
        <p:txBody>
          <a:bodyPr/>
          <a:lstStyle/>
          <a:p>
            <a:r>
              <a:rPr lang="en-US" sz="2800" b="1" dirty="0">
                <a:latin typeface="Bookman Old Style" pitchFamily="18" charset="0"/>
              </a:rPr>
              <a:t>Monotheistic </a:t>
            </a:r>
            <a:r>
              <a:rPr lang="en-US" sz="2800" b="1" dirty="0" smtClean="0">
                <a:latin typeface="Bookman Old Style" pitchFamily="18" charset="0"/>
              </a:rPr>
              <a:t>religions: </a:t>
            </a:r>
            <a:r>
              <a:rPr lang="en-US" sz="2800" dirty="0" smtClean="0">
                <a:latin typeface="Bookman Old Style" pitchFamily="18" charset="0"/>
              </a:rPr>
              <a:t>single god</a:t>
            </a:r>
            <a:endParaRPr lang="en-US" sz="2800" dirty="0">
              <a:latin typeface="Bookman Old Style" pitchFamily="18" charset="0"/>
            </a:endParaRPr>
          </a:p>
          <a:p>
            <a:r>
              <a:rPr lang="en-US" sz="2800" b="1" dirty="0">
                <a:latin typeface="Bookman Old Style" pitchFamily="18" charset="0"/>
              </a:rPr>
              <a:t>Polytheistic </a:t>
            </a:r>
            <a:r>
              <a:rPr lang="en-US" sz="2800" b="1" dirty="0" smtClean="0">
                <a:latin typeface="Bookman Old Style" pitchFamily="18" charset="0"/>
              </a:rPr>
              <a:t>religions: </a:t>
            </a:r>
            <a:r>
              <a:rPr lang="en-US" sz="2800" dirty="0" smtClean="0">
                <a:latin typeface="Bookman Old Style" pitchFamily="18" charset="0"/>
              </a:rPr>
              <a:t>many gods</a:t>
            </a:r>
            <a:endParaRPr lang="en-US" sz="2800" dirty="0">
              <a:latin typeface="Bookman Old Style" pitchFamily="18" charset="0"/>
            </a:endParaRPr>
          </a:p>
          <a:p>
            <a:r>
              <a:rPr lang="en-US" sz="2800" b="1" dirty="0">
                <a:latin typeface="Bookman Old Style" pitchFamily="18" charset="0"/>
              </a:rPr>
              <a:t>Animistic </a:t>
            </a:r>
            <a:r>
              <a:rPr lang="en-US" sz="2800" b="1" dirty="0" smtClean="0">
                <a:latin typeface="Bookman Old Style" pitchFamily="18" charset="0"/>
              </a:rPr>
              <a:t>religions: </a:t>
            </a:r>
            <a:r>
              <a:rPr lang="en-US" sz="2800" dirty="0" smtClean="0">
                <a:latin typeface="Bookman Old Style" pitchFamily="18" charset="0"/>
              </a:rPr>
              <a:t>inanimate objects possess spirits</a:t>
            </a:r>
            <a:endParaRPr lang="en-US" sz="2800" dirty="0">
              <a:latin typeface="Bookman Old Style" pitchFamily="18" charset="0"/>
            </a:endParaRPr>
          </a:p>
        </p:txBody>
      </p:sp>
      <p:sp>
        <p:nvSpPr>
          <p:cNvPr id="4" name="Footer Placeholder 3"/>
          <p:cNvSpPr>
            <a:spLocks noGrp="1"/>
          </p:cNvSpPr>
          <p:nvPr>
            <p:ph type="ftr" sz="quarter" idx="11"/>
          </p:nvPr>
        </p:nvSpPr>
        <p:spPr/>
        <p:txBody>
          <a:bodyPr/>
          <a:lstStyle/>
          <a:p>
            <a:r>
              <a:rPr lang="en-US" smtClean="0"/>
              <a:t>© 2012 John Wiley &amp; Sons, Inc. All rights reserved.</a:t>
            </a:r>
            <a:endParaRPr lang="en-US"/>
          </a:p>
        </p:txBody>
      </p:sp>
      <p:sp>
        <p:nvSpPr>
          <p:cNvPr id="5" name="Rectangle 4"/>
          <p:cNvSpPr/>
          <p:nvPr/>
        </p:nvSpPr>
        <p:spPr>
          <a:xfrm>
            <a:off x="381000" y="381000"/>
            <a:ext cx="8382000" cy="2031325"/>
          </a:xfrm>
          <a:prstGeom prst="rect">
            <a:avLst/>
          </a:prstGeom>
        </p:spPr>
        <p:txBody>
          <a:bodyPr wrap="square">
            <a:spAutoFit/>
          </a:bodyPr>
          <a:lstStyle/>
          <a:p>
            <a:pPr algn="ctr"/>
            <a:r>
              <a:rPr lang="en-US" sz="3600" b="1" dirty="0"/>
              <a:t>Where Did </a:t>
            </a:r>
            <a:r>
              <a:rPr lang="en-US" sz="3600" b="1" dirty="0" smtClean="0"/>
              <a:t>the </a:t>
            </a:r>
            <a:r>
              <a:rPr lang="en-US" sz="3600" b="1" dirty="0"/>
              <a:t>Major Religions of the World Originate, and How Do Religions Diffuse?</a:t>
            </a:r>
            <a:r>
              <a:rPr lang="en-US" dirty="0"/>
              <a:t/>
            </a:r>
            <a:br>
              <a:rPr lang="en-US" dirty="0"/>
            </a:b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3"/>
          <p:cNvSpPr>
            <a:spLocks noGrp="1" noChangeArrowheads="1"/>
          </p:cNvSpPr>
          <p:nvPr>
            <p:ph type="body" idx="1"/>
          </p:nvPr>
        </p:nvSpPr>
        <p:spPr>
          <a:xfrm>
            <a:off x="457200" y="2362200"/>
            <a:ext cx="8229600" cy="4343400"/>
          </a:xfrm>
        </p:spPr>
        <p:txBody>
          <a:bodyPr/>
          <a:lstStyle/>
          <a:p>
            <a:pPr marL="0" indent="0">
              <a:lnSpc>
                <a:spcPct val="80000"/>
              </a:lnSpc>
              <a:spcAft>
                <a:spcPts val="600"/>
              </a:spcAft>
              <a:buNone/>
            </a:pPr>
            <a:r>
              <a:rPr lang="en-US" sz="2800" dirty="0" smtClean="0">
                <a:latin typeface="Bookman Old Style" pitchFamily="18" charset="0"/>
              </a:rPr>
              <a:t>Major types of religion:</a:t>
            </a:r>
          </a:p>
          <a:p>
            <a:pPr>
              <a:lnSpc>
                <a:spcPct val="80000"/>
              </a:lnSpc>
              <a:spcAft>
                <a:spcPts val="600"/>
              </a:spcAft>
            </a:pPr>
            <a:r>
              <a:rPr lang="en-US" sz="2400" dirty="0" smtClean="0">
                <a:latin typeface="Bookman Old Style" pitchFamily="18" charset="0"/>
              </a:rPr>
              <a:t>Universalizing </a:t>
            </a:r>
            <a:r>
              <a:rPr lang="en-US" sz="2400" dirty="0">
                <a:latin typeface="Bookman Old Style" pitchFamily="18" charset="0"/>
              </a:rPr>
              <a:t>r</a:t>
            </a:r>
            <a:r>
              <a:rPr lang="en-US" sz="2400" dirty="0" smtClean="0">
                <a:latin typeface="Bookman Old Style" pitchFamily="18" charset="0"/>
              </a:rPr>
              <a:t>eligions</a:t>
            </a:r>
            <a:r>
              <a:rPr lang="en-US" sz="2400" dirty="0">
                <a:latin typeface="Bookman Old Style" pitchFamily="18" charset="0"/>
              </a:rPr>
              <a:t>:</a:t>
            </a:r>
          </a:p>
          <a:p>
            <a:pPr lvl="1">
              <a:lnSpc>
                <a:spcPct val="80000"/>
              </a:lnSpc>
              <a:spcAft>
                <a:spcPts val="0"/>
              </a:spcAft>
              <a:buFont typeface="Arial"/>
              <a:buChar char="•"/>
            </a:pPr>
            <a:r>
              <a:rPr lang="en-US" sz="2400" dirty="0">
                <a:latin typeface="Bookman Old Style" pitchFamily="18" charset="0"/>
              </a:rPr>
              <a:t>Actively seek converts</a:t>
            </a:r>
          </a:p>
          <a:p>
            <a:pPr lvl="1">
              <a:lnSpc>
                <a:spcPct val="80000"/>
              </a:lnSpc>
              <a:spcAft>
                <a:spcPts val="0"/>
              </a:spcAft>
              <a:buFont typeface="Arial"/>
              <a:buChar char="•"/>
            </a:pPr>
            <a:r>
              <a:rPr lang="en-US" sz="2400" dirty="0" smtClean="0">
                <a:latin typeface="Bookman Old Style" pitchFamily="18" charset="0"/>
              </a:rPr>
              <a:t>Believe </a:t>
            </a:r>
            <a:r>
              <a:rPr lang="en-US" sz="2400" dirty="0">
                <a:latin typeface="Bookman Old Style" pitchFamily="18" charset="0"/>
              </a:rPr>
              <a:t>that they offer universal appropriateness and appeal</a:t>
            </a:r>
          </a:p>
          <a:p>
            <a:pPr lvl="1">
              <a:lnSpc>
                <a:spcPct val="80000"/>
              </a:lnSpc>
              <a:spcAft>
                <a:spcPts val="0"/>
              </a:spcAft>
              <a:buFont typeface="Arial"/>
              <a:buChar char="•"/>
            </a:pPr>
            <a:r>
              <a:rPr lang="en-US" sz="2400" dirty="0">
                <a:latin typeface="Bookman Old Style" pitchFamily="18" charset="0"/>
              </a:rPr>
              <a:t>Christianity, Islam, Buddhism</a:t>
            </a:r>
          </a:p>
          <a:p>
            <a:pPr>
              <a:lnSpc>
                <a:spcPct val="80000"/>
              </a:lnSpc>
              <a:spcAft>
                <a:spcPts val="600"/>
              </a:spcAft>
            </a:pPr>
            <a:r>
              <a:rPr lang="en-US" sz="2400" dirty="0">
                <a:latin typeface="Bookman Old Style" pitchFamily="18" charset="0"/>
              </a:rPr>
              <a:t>Ethnic </a:t>
            </a:r>
            <a:r>
              <a:rPr lang="en-US" sz="2400" dirty="0" smtClean="0">
                <a:latin typeface="Bookman Old Style" pitchFamily="18" charset="0"/>
              </a:rPr>
              <a:t>religions</a:t>
            </a:r>
            <a:r>
              <a:rPr lang="en-US" sz="2400" dirty="0">
                <a:latin typeface="Bookman Old Style" pitchFamily="18" charset="0"/>
              </a:rPr>
              <a:t>:</a:t>
            </a:r>
          </a:p>
          <a:p>
            <a:pPr lvl="1">
              <a:lnSpc>
                <a:spcPct val="80000"/>
              </a:lnSpc>
              <a:spcAft>
                <a:spcPts val="0"/>
              </a:spcAft>
              <a:buFont typeface="Arial"/>
              <a:buChar char="•"/>
            </a:pPr>
            <a:r>
              <a:rPr lang="en-US" sz="2000" dirty="0">
                <a:latin typeface="Bookman Old Style" pitchFamily="18" charset="0"/>
              </a:rPr>
              <a:t>	</a:t>
            </a:r>
            <a:r>
              <a:rPr lang="en-US" sz="2400" dirty="0" smtClean="0">
                <a:latin typeface="Bookman Old Style" pitchFamily="18" charset="0"/>
              </a:rPr>
              <a:t>Adherents </a:t>
            </a:r>
            <a:r>
              <a:rPr lang="en-US" sz="2400" dirty="0">
                <a:latin typeface="Bookman Old Style" pitchFamily="18" charset="0"/>
              </a:rPr>
              <a:t>are born into the faith</a:t>
            </a:r>
          </a:p>
          <a:p>
            <a:pPr lvl="1">
              <a:lnSpc>
                <a:spcPct val="80000"/>
              </a:lnSpc>
              <a:spcAft>
                <a:spcPts val="0"/>
              </a:spcAft>
              <a:buFont typeface="Arial"/>
              <a:buChar char="•"/>
            </a:pPr>
            <a:r>
              <a:rPr lang="en-US" sz="2400" dirty="0">
                <a:latin typeface="Bookman Old Style" pitchFamily="18" charset="0"/>
              </a:rPr>
              <a:t>	</a:t>
            </a:r>
            <a:r>
              <a:rPr lang="en-US" sz="2400" dirty="0" smtClean="0">
                <a:latin typeface="Bookman Old Style" pitchFamily="18" charset="0"/>
              </a:rPr>
              <a:t>Do </a:t>
            </a:r>
            <a:r>
              <a:rPr lang="en-US" sz="2400" dirty="0">
                <a:latin typeface="Bookman Old Style" pitchFamily="18" charset="0"/>
              </a:rPr>
              <a:t>not actively seek converts</a:t>
            </a:r>
          </a:p>
          <a:p>
            <a:pPr lvl="1">
              <a:lnSpc>
                <a:spcPct val="80000"/>
              </a:lnSpc>
              <a:spcAft>
                <a:spcPts val="0"/>
              </a:spcAft>
              <a:buFont typeface="Arial"/>
              <a:buChar char="•"/>
            </a:pPr>
            <a:r>
              <a:rPr lang="en-US" sz="2400" dirty="0">
                <a:latin typeface="Bookman Old Style" pitchFamily="18" charset="0"/>
              </a:rPr>
              <a:t>	</a:t>
            </a:r>
            <a:r>
              <a:rPr lang="en-US" sz="2400" dirty="0" smtClean="0">
                <a:latin typeface="Bookman Old Style" pitchFamily="18" charset="0"/>
              </a:rPr>
              <a:t>Spatially </a:t>
            </a:r>
            <a:r>
              <a:rPr lang="en-US" sz="2400" dirty="0">
                <a:latin typeface="Bookman Old Style" pitchFamily="18" charset="0"/>
              </a:rPr>
              <a:t>located, Judaism the </a:t>
            </a:r>
            <a:r>
              <a:rPr lang="en-US" sz="2400" dirty="0" smtClean="0">
                <a:latin typeface="Bookman Old Style" pitchFamily="18" charset="0"/>
              </a:rPr>
              <a:t>exception</a:t>
            </a:r>
            <a:endParaRPr lang="en-US" sz="2400" dirty="0"/>
          </a:p>
        </p:txBody>
      </p:sp>
      <p:sp>
        <p:nvSpPr>
          <p:cNvPr id="4" name="Footer Placeholder 3"/>
          <p:cNvSpPr>
            <a:spLocks noGrp="1"/>
          </p:cNvSpPr>
          <p:nvPr>
            <p:ph type="ftr" sz="quarter" idx="11"/>
          </p:nvPr>
        </p:nvSpPr>
        <p:spPr/>
        <p:txBody>
          <a:bodyPr/>
          <a:lstStyle/>
          <a:p>
            <a:r>
              <a:rPr lang="en-US" dirty="0" smtClean="0"/>
              <a:t>© 2012 John Wiley &amp; Sons, Inc. All rights reserved.</a:t>
            </a:r>
            <a:endParaRPr lang="en-US" dirty="0"/>
          </a:p>
        </p:txBody>
      </p:sp>
      <p:sp>
        <p:nvSpPr>
          <p:cNvPr id="6" name="Rectangle 5"/>
          <p:cNvSpPr/>
          <p:nvPr/>
        </p:nvSpPr>
        <p:spPr>
          <a:xfrm>
            <a:off x="381000" y="381000"/>
            <a:ext cx="8382000" cy="2031325"/>
          </a:xfrm>
          <a:prstGeom prst="rect">
            <a:avLst/>
          </a:prstGeom>
        </p:spPr>
        <p:txBody>
          <a:bodyPr wrap="square">
            <a:spAutoFit/>
          </a:bodyPr>
          <a:lstStyle/>
          <a:p>
            <a:pPr algn="ctr"/>
            <a:r>
              <a:rPr lang="en-US" sz="3600" b="1" dirty="0"/>
              <a:t>Where Did </a:t>
            </a:r>
            <a:r>
              <a:rPr lang="en-US" sz="3600" b="1" dirty="0" smtClean="0"/>
              <a:t>the </a:t>
            </a:r>
            <a:r>
              <a:rPr lang="en-US" sz="3600" b="1" dirty="0"/>
              <a:t>Major Religions of the World Originate, and How Do Religions Diffuse?</a:t>
            </a:r>
            <a:r>
              <a:rPr lang="en-US" dirty="0"/>
              <a:t/>
            </a:r>
            <a:br>
              <a:rPr lang="en-US" dirty="0"/>
            </a:b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26</TotalTime>
  <Words>2670</Words>
  <Application>Microsoft Office PowerPoint</Application>
  <PresentationFormat>On-screen Show (4:3)</PresentationFormat>
  <Paragraphs>310</Paragraphs>
  <Slides>43</Slides>
  <Notes>42</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Default Design</vt:lpstr>
      <vt:lpstr>Religion </vt:lpstr>
      <vt:lpstr>Field Note:  Dying and Resurrection   </vt:lpstr>
      <vt:lpstr>Key Question</vt:lpstr>
      <vt:lpstr> Field Note  </vt:lpstr>
      <vt:lpstr>PowerPoint Presentation</vt:lpstr>
      <vt:lpstr>PowerPoint Presentation</vt:lpstr>
      <vt:lpstr>Key Question</vt:lpstr>
      <vt:lpstr>PowerPoint Presentation</vt:lpstr>
      <vt:lpstr>PowerPoint Presentation</vt:lpstr>
      <vt:lpstr>PowerPoint Presentation</vt:lpstr>
      <vt:lpstr>PowerPoint Presentation</vt:lpstr>
      <vt:lpstr>PowerPoint Presentation</vt:lpstr>
      <vt:lpstr>Field Note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Indigenous and Shamanist </vt:lpstr>
      <vt:lpstr>Field Note:     </vt:lpstr>
      <vt:lpstr>The Rise of Secularism </vt:lpstr>
      <vt:lpstr>Key Question</vt:lpstr>
      <vt:lpstr>PowerPoint Presentation</vt:lpstr>
      <vt:lpstr>Guest Field Note</vt:lpstr>
      <vt:lpstr>PowerPoint Presentation</vt:lpstr>
      <vt:lpstr>Figure 7.21  Jerusalem, Israel. The Church of the Holy Sepulchre is sacred to Christians who believe it is the site where Jesus Christ rose from the dead. Inside the church, a Christian worshipper lights a candle at Jesus Christ’s tomb. © Reuters/Corbis Images.</vt:lpstr>
      <vt:lpstr>Landscapes of Hinduism and Buddhism </vt:lpstr>
      <vt:lpstr>Field Note: Yangon, Myanmar     </vt:lpstr>
      <vt:lpstr>PowerPoint Presentation</vt:lpstr>
      <vt:lpstr>Religious Landscapes in the United States </vt:lpstr>
      <vt:lpstr>PowerPoint Presentation</vt:lpstr>
      <vt:lpstr>PowerPoint Presentation</vt:lpstr>
      <vt:lpstr>Figure 7.33 Mecca, Saudi Arabia. Pilgrims circle the holy Kaaba in the Grand Mosque in Mecca during the hajj. © Amel Emric/AP/Wide World Photos.</vt:lpstr>
      <vt:lpstr>Key Question</vt:lpstr>
      <vt:lpstr>Conflicts along Religious Borders </vt:lpstr>
      <vt:lpstr>PowerPoint Presentation</vt:lpstr>
      <vt:lpstr>PowerPoint Presentation</vt:lpstr>
      <vt:lpstr>PowerPoint Presentation</vt:lpstr>
      <vt:lpstr>Religious Fundamentalism and Extremism</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Population</dc:title>
  <dc:creator>Carolyn Coulter</dc:creator>
  <cp:lastModifiedBy>Artis Cumings</cp:lastModifiedBy>
  <cp:revision>96</cp:revision>
  <dcterms:created xsi:type="dcterms:W3CDTF">2012-02-02T20:49:54Z</dcterms:created>
  <dcterms:modified xsi:type="dcterms:W3CDTF">2014-12-15T19:37:52Z</dcterms:modified>
</cp:coreProperties>
</file>