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4"/>
  </p:notesMasterIdLst>
  <p:handoutMasterIdLst>
    <p:handoutMasterId r:id="rId55"/>
  </p:handoutMasterIdLst>
  <p:sldIdLst>
    <p:sldId id="257" r:id="rId2"/>
    <p:sldId id="258" r:id="rId3"/>
    <p:sldId id="260" r:id="rId4"/>
    <p:sldId id="263" r:id="rId5"/>
    <p:sldId id="288" r:id="rId6"/>
    <p:sldId id="264" r:id="rId7"/>
    <p:sldId id="289" r:id="rId8"/>
    <p:sldId id="275" r:id="rId9"/>
    <p:sldId id="340" r:id="rId10"/>
    <p:sldId id="276" r:id="rId11"/>
    <p:sldId id="355" r:id="rId12"/>
    <p:sldId id="277" r:id="rId13"/>
    <p:sldId id="278" r:id="rId14"/>
    <p:sldId id="279" r:id="rId15"/>
    <p:sldId id="284" r:id="rId16"/>
    <p:sldId id="286" r:id="rId17"/>
    <p:sldId id="287" r:id="rId18"/>
    <p:sldId id="350" r:id="rId19"/>
    <p:sldId id="290" r:id="rId20"/>
    <p:sldId id="351" r:id="rId21"/>
    <p:sldId id="291" r:id="rId22"/>
    <p:sldId id="292" r:id="rId23"/>
    <p:sldId id="341" r:id="rId24"/>
    <p:sldId id="294" r:id="rId25"/>
    <p:sldId id="293" r:id="rId26"/>
    <p:sldId id="295" r:id="rId27"/>
    <p:sldId id="298" r:id="rId28"/>
    <p:sldId id="299" r:id="rId29"/>
    <p:sldId id="300" r:id="rId30"/>
    <p:sldId id="301" r:id="rId31"/>
    <p:sldId id="302" r:id="rId32"/>
    <p:sldId id="352" r:id="rId33"/>
    <p:sldId id="353" r:id="rId34"/>
    <p:sldId id="354" r:id="rId35"/>
    <p:sldId id="304" r:id="rId36"/>
    <p:sldId id="356" r:id="rId37"/>
    <p:sldId id="357" r:id="rId38"/>
    <p:sldId id="358" r:id="rId39"/>
    <p:sldId id="359" r:id="rId40"/>
    <p:sldId id="373" r:id="rId41"/>
    <p:sldId id="360" r:id="rId42"/>
    <p:sldId id="361" r:id="rId43"/>
    <p:sldId id="362" r:id="rId44"/>
    <p:sldId id="363" r:id="rId45"/>
    <p:sldId id="364" r:id="rId46"/>
    <p:sldId id="365" r:id="rId47"/>
    <p:sldId id="366" r:id="rId48"/>
    <p:sldId id="367" r:id="rId49"/>
    <p:sldId id="368" r:id="rId50"/>
    <p:sldId id="369" r:id="rId51"/>
    <p:sldId id="370" r:id="rId52"/>
    <p:sldId id="372" r:id="rId53"/>
  </p:sldIdLst>
  <p:sldSz cx="9144000" cy="6858000" type="screen4x3"/>
  <p:notesSz cx="9309100" cy="70231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rigby" initials="" lastIdx="3" clrIdx="0"/>
  <p:cmAuthor id="1" name="William/Cheryl Ferguson" initials="CF" lastIdx="1" clrIdx="1"/>
  <p:cmAuthor id="2" name="DSessoms" initials="D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3325" autoAdjust="0"/>
  </p:normalViewPr>
  <p:slideViewPr>
    <p:cSldViewPr>
      <p:cViewPr>
        <p:scale>
          <a:sx n="100" d="100"/>
          <a:sy n="100" d="100"/>
        </p:scale>
        <p:origin x="-1092"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5273003" y="0"/>
            <a:ext cx="4033943" cy="351155"/>
          </a:xfrm>
          <a:prstGeom prst="rect">
            <a:avLst/>
          </a:prstGeom>
        </p:spPr>
        <p:txBody>
          <a:bodyPr vert="horz" lIns="93324" tIns="46662" rIns="93324" bIns="46662" rtlCol="0"/>
          <a:lstStyle>
            <a:lvl1pPr algn="r">
              <a:defRPr sz="1200"/>
            </a:lvl1pPr>
          </a:lstStyle>
          <a:p>
            <a:fld id="{F86E5ADF-CF1D-8A4F-98E7-6BE5636FE2F6}" type="datetimeFigureOut">
              <a:rPr lang="en-US" smtClean="0"/>
              <a:pPr/>
              <a:t>4/8/2016</a:t>
            </a:fld>
            <a:endParaRPr lang="en-US" dirty="0"/>
          </a:p>
        </p:txBody>
      </p:sp>
      <p:sp>
        <p:nvSpPr>
          <p:cNvPr id="4" name="Footer Placeholder 3"/>
          <p:cNvSpPr>
            <a:spLocks noGrp="1"/>
          </p:cNvSpPr>
          <p:nvPr>
            <p:ph type="ftr" sz="quarter" idx="2"/>
          </p:nvPr>
        </p:nvSpPr>
        <p:spPr>
          <a:xfrm>
            <a:off x="0" y="6670726"/>
            <a:ext cx="4033943" cy="3511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73003" y="6670726"/>
            <a:ext cx="4033943" cy="351155"/>
          </a:xfrm>
          <a:prstGeom prst="rect">
            <a:avLst/>
          </a:prstGeom>
        </p:spPr>
        <p:txBody>
          <a:bodyPr vert="horz" lIns="93324" tIns="46662" rIns="93324" bIns="46662" rtlCol="0" anchor="b"/>
          <a:lstStyle>
            <a:lvl1pPr algn="r">
              <a:defRPr sz="1200"/>
            </a:lvl1pPr>
          </a:lstStyle>
          <a:p>
            <a:fld id="{BDCD83D8-79A5-1848-B228-991752F25551}" type="slidenum">
              <a:rPr lang="en-US" smtClean="0"/>
              <a:pPr/>
              <a:t>‹#›</a:t>
            </a:fld>
            <a:endParaRPr lang="en-US" dirty="0"/>
          </a:p>
        </p:txBody>
      </p:sp>
    </p:spTree>
    <p:extLst>
      <p:ext uri="{BB962C8B-B14F-4D97-AF65-F5344CB8AC3E}">
        <p14:creationId xmlns:p14="http://schemas.microsoft.com/office/powerpoint/2010/main" val="12776151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33943" cy="3511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5273003" y="0"/>
            <a:ext cx="4033943" cy="3511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2900363" y="527050"/>
            <a:ext cx="3509962" cy="26336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0910" y="3335973"/>
            <a:ext cx="7447280" cy="31603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6670726"/>
            <a:ext cx="4033943" cy="3511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5273003" y="6670726"/>
            <a:ext cx="4033943" cy="3511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atin typeface="Arial" charset="0"/>
              </a:defRPr>
            </a:lvl1pPr>
          </a:lstStyle>
          <a:p>
            <a:pPr>
              <a:defRPr/>
            </a:pPr>
            <a:fld id="{2DC24648-ECA5-41BE-B04E-57D8A234796D}" type="slidenum">
              <a:rPr lang="en-US"/>
              <a:pPr>
                <a:defRPr/>
              </a:pPr>
              <a:t>‹#›</a:t>
            </a:fld>
            <a:endParaRPr lang="en-US" dirty="0"/>
          </a:p>
        </p:txBody>
      </p:sp>
    </p:spTree>
    <p:extLst>
      <p:ext uri="{BB962C8B-B14F-4D97-AF65-F5344CB8AC3E}">
        <p14:creationId xmlns:p14="http://schemas.microsoft.com/office/powerpoint/2010/main" val="425690097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E067750D-8C6E-41E6-88AB-ADE6C8BE63F9}" type="slidenum">
              <a:rPr lang="en-US" smtClean="0"/>
              <a:pPr/>
              <a:t>1</a:t>
            </a:fld>
            <a:endParaRPr lang="en-US" dirty="0"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AAB480F8-8568-4515-B6E1-27F8B9801945}" type="slidenum">
              <a:rPr lang="en-US" smtClean="0"/>
              <a:pPr/>
              <a:t>10</a:t>
            </a:fld>
            <a:endParaRPr lang="en-US" dirty="0"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4F628687-BE29-4DA4-8C5F-B2DEAF5779FF}" type="slidenum">
              <a:rPr lang="en-US" smtClean="0"/>
              <a:pPr/>
              <a:t>12</a:t>
            </a:fld>
            <a:endParaRPr lang="en-US" dirty="0"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C45F6361-7615-488D-9E82-B2D19B71D0E3}" type="slidenum">
              <a:rPr lang="en-US" smtClean="0"/>
              <a:pPr/>
              <a:t>13</a:t>
            </a:fld>
            <a:endParaRPr lang="en-US" dirty="0"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dirty="0" smtClean="0"/>
              <a:t>*Could be an audio file.</a:t>
            </a:r>
          </a:p>
          <a:p>
            <a:r>
              <a:rPr lang="en-US" b="1" dirty="0" smtClean="0"/>
              <a:t>Figure 11.5</a:t>
            </a:r>
          </a:p>
          <a:p>
            <a:r>
              <a:rPr lang="en-US" b="1" dirty="0" smtClean="0"/>
              <a:t>Nairobi, Kenya</a:t>
            </a:r>
            <a:r>
              <a:rPr lang="en-US" dirty="0" smtClean="0"/>
              <a:t>. © H. J. de Blij.</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6EC8DFFF-9D2B-446E-AFAE-DA31EE1234E1}" type="slidenum">
              <a:rPr lang="en-US" smtClean="0"/>
              <a:pPr/>
              <a:t>14</a:t>
            </a:fld>
            <a:endParaRPr lang="en-US" dirty="0"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0D55B13C-EE62-4471-A598-C9870264978D}" type="slidenum">
              <a:rPr lang="en-US" smtClean="0"/>
              <a:pPr/>
              <a:t>15</a:t>
            </a:fld>
            <a:endParaRPr lang="en-US" dirty="0"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5B78D5C8-2E94-44A4-B8EF-43529F146EE5}" type="slidenum">
              <a:rPr lang="en-US" smtClean="0"/>
              <a:pPr/>
              <a:t>16</a:t>
            </a:fld>
            <a:endParaRPr lang="en-US" dirty="0"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5DCF1623-74B0-4C98-A6AB-C5368CEEA72F}" type="slidenum">
              <a:rPr lang="en-US" smtClean="0"/>
              <a:pPr/>
              <a:t>17</a:t>
            </a:fld>
            <a:endParaRPr lang="en-US" dirty="0"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b="1" dirty="0" smtClean="0"/>
              <a:t>Figure 11.6</a:t>
            </a:r>
          </a:p>
          <a:p>
            <a:r>
              <a:rPr lang="en-US" b="1" dirty="0" smtClean="0"/>
              <a:t>Midwest, United States. </a:t>
            </a:r>
            <a:r>
              <a:rPr lang="en-US" dirty="0" smtClean="0"/>
              <a:t>Pioneers in 1870</a:t>
            </a:r>
          </a:p>
          <a:p>
            <a:r>
              <a:rPr lang="en-US" dirty="0" smtClean="0"/>
              <a:t>used the mechanical reaper designed by Cyrus</a:t>
            </a:r>
          </a:p>
          <a:p>
            <a:r>
              <a:rPr lang="en-US" dirty="0" smtClean="0"/>
              <a:t>McCormick to cut and bundle grain on the prairie.</a:t>
            </a:r>
          </a:p>
          <a:p>
            <a:r>
              <a:rPr lang="en-US" dirty="0" smtClean="0"/>
              <a:t>Pulled by horses, the mechanical reaper sped up harvesting</a:t>
            </a:r>
          </a:p>
          <a:p>
            <a:r>
              <a:rPr lang="en-US" dirty="0" smtClean="0"/>
              <a:t>and diffused around the world. © Hulton-</a:t>
            </a:r>
          </a:p>
          <a:p>
            <a:r>
              <a:rPr lang="en-US" dirty="0" smtClean="0"/>
              <a:t>Deutsch Collection/CORBIS.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12E1FC4-86C2-4B93-875A-C014BDFE3C7F}" type="slidenum">
              <a:rPr lang="en-US" smtClean="0"/>
              <a:pPr/>
              <a:t>2</a:t>
            </a:fld>
            <a:endParaRPr lang="en-US" dirty="0"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r>
              <a:rPr lang="en-US" b="1" dirty="0" smtClean="0"/>
              <a:t>Figure 11.1</a:t>
            </a:r>
          </a:p>
          <a:p>
            <a:r>
              <a:rPr lang="en-US" b="1" dirty="0" smtClean="0"/>
              <a:t>Presho, South Dakota. </a:t>
            </a:r>
            <a:r>
              <a:rPr lang="en-US" dirty="0" smtClean="0"/>
              <a:t>Soybeans growing in the semiarid ranchlands of western South</a:t>
            </a:r>
          </a:p>
          <a:p>
            <a:r>
              <a:rPr lang="en-US" dirty="0" smtClean="0"/>
              <a:t>Dakota. © Erin H. Fouberg.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endParaRPr lang="en-US" sz="1000" dirty="0"/>
          </a:p>
        </p:txBody>
      </p:sp>
      <p:sp>
        <p:nvSpPr>
          <p:cNvPr id="54275" name="Slide Number Placeholder 3"/>
          <p:cNvSpPr>
            <a:spLocks noGrp="1"/>
          </p:cNvSpPr>
          <p:nvPr>
            <p:ph type="sldNum" sz="quarter" idx="5"/>
          </p:nvPr>
        </p:nvSpPr>
        <p:spPr>
          <a:noFill/>
        </p:spPr>
        <p:txBody>
          <a:bodyPr/>
          <a:lstStyle/>
          <a:p>
            <a:fld id="{8D1EB3C6-059C-449F-9D7E-DC62B8E215B8}" type="slidenum">
              <a:rPr lang="en-US" smtClean="0"/>
              <a:pPr/>
              <a:t>21</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87D0671C-C815-4F9C-AEE5-CD91F6D84785}" type="slidenum">
              <a:rPr lang="en-US" smtClean="0"/>
              <a:pPr/>
              <a:t>23</a:t>
            </a:fld>
            <a:endParaRPr lang="en-US" dirty="0"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p:spPr>
        <p:txBody>
          <a:bodyPr/>
          <a:lstStyle/>
          <a:p>
            <a:r>
              <a:rPr lang="en-US" dirty="0" smtClean="0"/>
              <a:t>*Could be an audio file.</a:t>
            </a:r>
          </a:p>
          <a:p>
            <a:r>
              <a:rPr lang="en-US" b="1" dirty="0" smtClean="0"/>
              <a:t>Figure 11.8</a:t>
            </a:r>
          </a:p>
          <a:p>
            <a:r>
              <a:rPr lang="en-US" i="1" dirty="0" smtClean="0"/>
              <a:t>Gambia.</a:t>
            </a:r>
          </a:p>
          <a:p>
            <a:r>
              <a:rPr lang="en-US" dirty="0" smtClean="0"/>
              <a:t>Credit: Judith Carney, University of California, Los Angeles</a:t>
            </a:r>
          </a:p>
        </p:txBody>
      </p:sp>
      <p:sp>
        <p:nvSpPr>
          <p:cNvPr id="59395" name="Slide Number Placeholder 3"/>
          <p:cNvSpPr>
            <a:spLocks noGrp="1"/>
          </p:cNvSpPr>
          <p:nvPr>
            <p:ph type="sldNum" sz="quarter" idx="5"/>
          </p:nvPr>
        </p:nvSpPr>
        <p:spPr>
          <a:noFill/>
        </p:spPr>
        <p:txBody>
          <a:bodyPr/>
          <a:lstStyle/>
          <a:p>
            <a:fld id="{CE11AADF-BC1D-4913-A3A8-E7080C6B5BDA}" type="slidenum">
              <a:rPr lang="en-US" smtClean="0"/>
              <a:pPr/>
              <a:t>24</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p:spPr>
        <p:txBody>
          <a:bodyPr/>
          <a:lstStyle/>
          <a:p>
            <a:endParaRPr lang="en-US" dirty="0" smtClean="0"/>
          </a:p>
        </p:txBody>
      </p:sp>
      <p:sp>
        <p:nvSpPr>
          <p:cNvPr id="61443" name="Slide Number Placeholder 3"/>
          <p:cNvSpPr>
            <a:spLocks noGrp="1"/>
          </p:cNvSpPr>
          <p:nvPr>
            <p:ph type="sldNum" sz="quarter" idx="5"/>
          </p:nvPr>
        </p:nvSpPr>
        <p:spPr>
          <a:noFill/>
        </p:spPr>
        <p:txBody>
          <a:bodyPr/>
          <a:lstStyle/>
          <a:p>
            <a:fld id="{7A96B7B1-0975-4441-8306-5C8CE76BCAB2}" type="slidenum">
              <a:rPr lang="en-US" smtClean="0"/>
              <a:pPr/>
              <a:t>25</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1F451103-87FB-4841-9E24-F2D940AB1F7B}" type="slidenum">
              <a:rPr lang="en-US" smtClean="0"/>
              <a:pPr/>
              <a:t>3</a:t>
            </a:fld>
            <a:endParaRPr lang="en-US" dirty="0"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p:spPr>
        <p:txBody>
          <a:bodyPr/>
          <a:lstStyle/>
          <a:p>
            <a:endParaRPr lang="en-US" dirty="0" smtClean="0"/>
          </a:p>
        </p:txBody>
      </p:sp>
      <p:sp>
        <p:nvSpPr>
          <p:cNvPr id="67587" name="Slide Number Placeholder 3"/>
          <p:cNvSpPr>
            <a:spLocks noGrp="1"/>
          </p:cNvSpPr>
          <p:nvPr>
            <p:ph type="sldNum" sz="quarter" idx="5"/>
          </p:nvPr>
        </p:nvSpPr>
        <p:spPr>
          <a:noFill/>
        </p:spPr>
        <p:txBody>
          <a:bodyPr/>
          <a:lstStyle/>
          <a:p>
            <a:fld id="{EB54805E-B0BE-45FF-AAD9-9C1C67F9FA1F}" type="slidenum">
              <a:rPr lang="en-US" smtClean="0"/>
              <a:pPr/>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p:spPr>
        <p:txBody>
          <a:bodyPr/>
          <a:lstStyle/>
          <a:p>
            <a:endParaRPr lang="en-US" dirty="0" smtClean="0"/>
          </a:p>
        </p:txBody>
      </p:sp>
      <p:sp>
        <p:nvSpPr>
          <p:cNvPr id="69635" name="Slide Number Placeholder 3"/>
          <p:cNvSpPr>
            <a:spLocks noGrp="1"/>
          </p:cNvSpPr>
          <p:nvPr>
            <p:ph type="sldNum" sz="quarter" idx="5"/>
          </p:nvPr>
        </p:nvSpPr>
        <p:spPr>
          <a:noFill/>
        </p:spPr>
        <p:txBody>
          <a:bodyPr/>
          <a:lstStyle/>
          <a:p>
            <a:fld id="{D73A7C3A-4B94-49AD-8491-B84124E092F9}" type="slidenum">
              <a:rPr lang="en-US" smtClean="0"/>
              <a:pPr/>
              <a:t>31</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p:spPr>
        <p:txBody>
          <a:bodyPr/>
          <a:lstStyle/>
          <a:p>
            <a:r>
              <a:rPr lang="en-US" b="1" dirty="0" smtClean="0"/>
              <a:t>Figure 11.13</a:t>
            </a:r>
          </a:p>
          <a:p>
            <a:r>
              <a:rPr lang="en-US" b="1" dirty="0" smtClean="0"/>
              <a:t>Village Forms. </a:t>
            </a:r>
            <a:r>
              <a:rPr lang="en-US" dirty="0" smtClean="0"/>
              <a:t>Five different representative</a:t>
            </a:r>
          </a:p>
          <a:p>
            <a:r>
              <a:rPr lang="en-US" dirty="0" smtClean="0"/>
              <a:t>village layouts are shown here.</a:t>
            </a:r>
          </a:p>
          <a:p>
            <a:r>
              <a:rPr lang="en-US" dirty="0" smtClean="0"/>
              <a:t>Adapted with permission from: J. E. Spencer and</a:t>
            </a:r>
          </a:p>
          <a:p>
            <a:r>
              <a:rPr lang="en-US" dirty="0" smtClean="0"/>
              <a:t>W. H. Thomas, </a:t>
            </a:r>
            <a:r>
              <a:rPr lang="en-US" i="1" dirty="0" smtClean="0"/>
              <a:t>Introducing Cultural Geography. </a:t>
            </a:r>
            <a:r>
              <a:rPr lang="en-US" dirty="0" smtClean="0"/>
              <a:t>New</a:t>
            </a:r>
          </a:p>
          <a:p>
            <a:r>
              <a:rPr lang="en-US" dirty="0" smtClean="0"/>
              <a:t>York: John Wiley &amp; Sons, Inc., 1978, p. 154.</a:t>
            </a:r>
          </a:p>
        </p:txBody>
      </p:sp>
      <p:sp>
        <p:nvSpPr>
          <p:cNvPr id="72707" name="Slide Number Placeholder 3"/>
          <p:cNvSpPr>
            <a:spLocks noGrp="1"/>
          </p:cNvSpPr>
          <p:nvPr>
            <p:ph type="sldNum" sz="quarter" idx="5"/>
          </p:nvPr>
        </p:nvSpPr>
        <p:spPr>
          <a:noFill/>
        </p:spPr>
        <p:txBody>
          <a:bodyPr/>
          <a:lstStyle/>
          <a:p>
            <a:fld id="{24C965D0-871C-4623-B623-7E7A98A7B6FF}" type="slidenum">
              <a:rPr lang="en-US" smtClean="0"/>
              <a:pPr/>
              <a:t>33</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a:ln/>
        </p:spPr>
        <p:txBody>
          <a:bodyPr/>
          <a:lstStyle/>
          <a:p>
            <a:endParaRPr lang="en-US" dirty="0" smtClean="0"/>
          </a:p>
        </p:txBody>
      </p:sp>
      <p:sp>
        <p:nvSpPr>
          <p:cNvPr id="75779" name="Slide Number Placeholder 3"/>
          <p:cNvSpPr>
            <a:spLocks noGrp="1"/>
          </p:cNvSpPr>
          <p:nvPr>
            <p:ph type="sldNum" sz="quarter" idx="5"/>
          </p:nvPr>
        </p:nvSpPr>
        <p:spPr>
          <a:noFill/>
        </p:spPr>
        <p:txBody>
          <a:bodyPr/>
          <a:lstStyle/>
          <a:p>
            <a:fld id="{E74E262F-67BA-4EA6-A117-9A2B74DF2EC4}" type="slidenum">
              <a:rPr lang="en-US" smtClean="0"/>
              <a:pPr/>
              <a:t>35</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p:spPr>
        <p:txBody>
          <a:bodyPr/>
          <a:lstStyle/>
          <a:p>
            <a:r>
              <a:rPr lang="en-US" b="1" dirty="0" smtClean="0"/>
              <a:t>Figure 11.16</a:t>
            </a:r>
          </a:p>
          <a:p>
            <a:r>
              <a:rPr lang="en-US" b="1" dirty="0" smtClean="0"/>
              <a:t>Dunedin, New Zealand. </a:t>
            </a:r>
            <a:r>
              <a:rPr lang="en-US" dirty="0" smtClean="0"/>
              <a:t>© H. J. de Blij.</a:t>
            </a:r>
          </a:p>
        </p:txBody>
      </p:sp>
      <p:sp>
        <p:nvSpPr>
          <p:cNvPr id="80899" name="Slide Number Placeholder 3"/>
          <p:cNvSpPr>
            <a:spLocks noGrp="1"/>
          </p:cNvSpPr>
          <p:nvPr>
            <p:ph type="sldNum" sz="quarter" idx="5"/>
          </p:nvPr>
        </p:nvSpPr>
        <p:spPr>
          <a:noFill/>
        </p:spPr>
        <p:txBody>
          <a:bodyPr/>
          <a:lstStyle/>
          <a:p>
            <a:fld id="{41563508-A483-485A-8EB8-A6A725351DF6}" type="slidenum">
              <a:rPr lang="en-US" smtClean="0"/>
              <a:pPr/>
              <a:t>38</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p:spPr>
        <p:txBody>
          <a:bodyPr/>
          <a:lstStyle/>
          <a:p>
            <a:endParaRPr lang="en-US" dirty="0" smtClean="0"/>
          </a:p>
        </p:txBody>
      </p:sp>
      <p:sp>
        <p:nvSpPr>
          <p:cNvPr id="82947" name="Slide Number Placeholder 3"/>
          <p:cNvSpPr>
            <a:spLocks noGrp="1"/>
          </p:cNvSpPr>
          <p:nvPr>
            <p:ph type="sldNum" sz="quarter" idx="5"/>
          </p:nvPr>
        </p:nvSpPr>
        <p:spPr>
          <a:noFill/>
        </p:spPr>
        <p:txBody>
          <a:bodyPr/>
          <a:lstStyle/>
          <a:p>
            <a:fld id="{E5218258-46FF-40F0-B6BF-4CBACE7722E8}" type="slidenum">
              <a:rPr lang="en-US" smtClean="0"/>
              <a:pPr/>
              <a:t>39</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D040C2C2-F357-48FA-8700-F92C79872ACA}" type="slidenum">
              <a:rPr lang="en-US" smtClean="0"/>
              <a:pPr/>
              <a:t>4</a:t>
            </a:fld>
            <a:endParaRPr lang="en-US" dirty="0"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p:spPr>
        <p:txBody>
          <a:bodyPr/>
          <a:lstStyle/>
          <a:p>
            <a:r>
              <a:rPr lang="en-US" b="1" dirty="0" smtClean="0"/>
              <a:t>Figure 11.17</a:t>
            </a:r>
          </a:p>
          <a:p>
            <a:r>
              <a:rPr lang="en-US" b="1" dirty="0" smtClean="0"/>
              <a:t>World Climates. </a:t>
            </a:r>
            <a:r>
              <a:rPr lang="en-US" dirty="0" smtClean="0"/>
              <a:t>The Köppen map of world climates, as modified by R. Geiger. These are</a:t>
            </a:r>
          </a:p>
          <a:p>
            <a:r>
              <a:rPr lang="en-US" dirty="0" smtClean="0"/>
              <a:t>macroclimatic regions; microclimates are set within these but cannot be shown at this scale.</a:t>
            </a:r>
          </a:p>
        </p:txBody>
      </p:sp>
      <p:sp>
        <p:nvSpPr>
          <p:cNvPr id="82947" name="Slide Number Placeholder 3"/>
          <p:cNvSpPr>
            <a:spLocks noGrp="1"/>
          </p:cNvSpPr>
          <p:nvPr>
            <p:ph type="sldNum" sz="quarter" idx="5"/>
          </p:nvPr>
        </p:nvSpPr>
        <p:spPr>
          <a:noFill/>
        </p:spPr>
        <p:txBody>
          <a:bodyPr/>
          <a:lstStyle/>
          <a:p>
            <a:fld id="{E5218258-46FF-40F0-B6BF-4CBACE7722E8}" type="slidenum">
              <a:rPr lang="en-US" smtClean="0"/>
              <a:pPr/>
              <a:t>40</a:t>
            </a:fld>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a:ln/>
        </p:spPr>
      </p:sp>
      <p:sp>
        <p:nvSpPr>
          <p:cNvPr id="86018" name="Notes Placeholder 2"/>
          <p:cNvSpPr>
            <a:spLocks noGrp="1"/>
          </p:cNvSpPr>
          <p:nvPr>
            <p:ph type="body" idx="1"/>
          </p:nvPr>
        </p:nvSpPr>
        <p:spPr>
          <a:noFill/>
          <a:ln/>
        </p:spPr>
        <p:txBody>
          <a:bodyPr/>
          <a:lstStyle/>
          <a:p>
            <a:r>
              <a:rPr lang="en-US" b="1" dirty="0" smtClean="0"/>
              <a:t>Figure 11.18</a:t>
            </a:r>
          </a:p>
          <a:p>
            <a:r>
              <a:rPr lang="en-US" b="1" dirty="0" smtClean="0"/>
              <a:t>World Agriculture. </a:t>
            </a:r>
            <a:r>
              <a:rPr lang="en-US" dirty="0" smtClean="0"/>
              <a:t>Different kinds of agricultural areas are shown throughout the world.</a:t>
            </a:r>
          </a:p>
          <a:p>
            <a:r>
              <a:rPr lang="en-US" i="1" dirty="0" smtClean="0"/>
              <a:t>Adapted with permission from: </a:t>
            </a:r>
            <a:r>
              <a:rPr lang="en-US" dirty="0" smtClean="0"/>
              <a:t>Hammond, Inc., 1977.</a:t>
            </a:r>
          </a:p>
        </p:txBody>
      </p:sp>
      <p:sp>
        <p:nvSpPr>
          <p:cNvPr id="86019" name="Slide Number Placeholder 3"/>
          <p:cNvSpPr>
            <a:spLocks noGrp="1"/>
          </p:cNvSpPr>
          <p:nvPr>
            <p:ph type="sldNum" sz="quarter" idx="5"/>
          </p:nvPr>
        </p:nvSpPr>
        <p:spPr>
          <a:noFill/>
        </p:spPr>
        <p:txBody>
          <a:bodyPr/>
          <a:lstStyle/>
          <a:p>
            <a:fld id="{61992338-31B3-4714-8110-F42177E2160B}" type="slidenum">
              <a:rPr lang="en-US" smtClean="0"/>
              <a:pPr/>
              <a:t>42</a:t>
            </a:fld>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dirty="0" smtClean="0"/>
          </a:p>
        </p:txBody>
      </p:sp>
      <p:sp>
        <p:nvSpPr>
          <p:cNvPr id="24579" name="Slide Number Placeholder 3"/>
          <p:cNvSpPr>
            <a:spLocks noGrp="1"/>
          </p:cNvSpPr>
          <p:nvPr>
            <p:ph type="sldNum" sz="quarter" idx="5"/>
          </p:nvPr>
        </p:nvSpPr>
        <p:spPr>
          <a:noFill/>
        </p:spPr>
        <p:txBody>
          <a:bodyPr/>
          <a:lstStyle/>
          <a:p>
            <a:fld id="{ACB3B773-3DAB-4859-AE21-6AF70CB36921}" type="slidenum">
              <a:rPr lang="en-US" smtClean="0"/>
              <a:pPr/>
              <a:t>5</a:t>
            </a:fld>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a:ln/>
        </p:spPr>
      </p:sp>
      <p:sp>
        <p:nvSpPr>
          <p:cNvPr id="96258" name="Notes Placeholder 2"/>
          <p:cNvSpPr>
            <a:spLocks noGrp="1"/>
          </p:cNvSpPr>
          <p:nvPr>
            <p:ph type="body" idx="1"/>
          </p:nvPr>
        </p:nvSpPr>
        <p:spPr>
          <a:noFill/>
          <a:ln/>
        </p:spPr>
        <p:txBody>
          <a:bodyPr/>
          <a:lstStyle/>
          <a:p>
            <a:endParaRPr lang="en-US" dirty="0" smtClean="0"/>
          </a:p>
        </p:txBody>
      </p:sp>
      <p:sp>
        <p:nvSpPr>
          <p:cNvPr id="96259" name="Slide Number Placeholder 3"/>
          <p:cNvSpPr>
            <a:spLocks noGrp="1"/>
          </p:cNvSpPr>
          <p:nvPr>
            <p:ph type="sldNum" sz="quarter" idx="5"/>
          </p:nvPr>
        </p:nvSpPr>
        <p:spPr>
          <a:noFill/>
        </p:spPr>
        <p:txBody>
          <a:bodyPr/>
          <a:lstStyle/>
          <a:p>
            <a:fld id="{EA03FA3F-1A3F-43BF-88C2-6DE30EBF9879}" type="slidenum">
              <a:rPr lang="en-US" smtClean="0"/>
              <a:pPr/>
              <a:t>51</a:t>
            </a:fld>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ln/>
        </p:spPr>
        <p:txBody>
          <a:bodyPr/>
          <a:lstStyle/>
          <a:p>
            <a:r>
              <a:rPr lang="en-US" b="1" dirty="0" smtClean="0"/>
              <a:t>Figure 11.23</a:t>
            </a:r>
          </a:p>
          <a:p>
            <a:r>
              <a:rPr lang="en-US" b="1" dirty="0" smtClean="0"/>
              <a:t>Farming on the Edge: High-Quality Farmland in the Path of Development, 2002. </a:t>
            </a:r>
            <a:r>
              <a:rPr lang="en-US" dirty="0" smtClean="0"/>
              <a:t>This</a:t>
            </a:r>
          </a:p>
          <a:p>
            <a:r>
              <a:rPr lang="en-US" dirty="0" smtClean="0"/>
              <a:t>map from American Farmland Trust, whose charge is to preserve farmland, highlights farmland</a:t>
            </a:r>
          </a:p>
          <a:p>
            <a:r>
              <a:rPr lang="en-US" dirty="0" smtClean="0"/>
              <a:t>that is endangered of being suburbanized as cities expand into neighboring farmlands. </a:t>
            </a:r>
            <a:r>
              <a:rPr lang="en-US" i="1" dirty="0" smtClean="0"/>
              <a:t>Courtesy of:</a:t>
            </a:r>
          </a:p>
          <a:p>
            <a:r>
              <a:rPr lang="en-US" dirty="0" smtClean="0"/>
              <a:t>American Farm Trust, http://www.farmland.org/farmingontheedge/maps.htm, last accessed November 2005.</a:t>
            </a:r>
          </a:p>
        </p:txBody>
      </p:sp>
      <p:sp>
        <p:nvSpPr>
          <p:cNvPr id="99331" name="Slide Number Placeholder 3"/>
          <p:cNvSpPr>
            <a:spLocks noGrp="1"/>
          </p:cNvSpPr>
          <p:nvPr>
            <p:ph type="sldNum" sz="quarter" idx="5"/>
          </p:nvPr>
        </p:nvSpPr>
        <p:spPr>
          <a:noFill/>
        </p:spPr>
        <p:txBody>
          <a:bodyPr/>
          <a:lstStyle/>
          <a:p>
            <a:fld id="{3FDB5368-390D-47D1-AE5E-030354609553}" type="slidenum">
              <a:rPr lang="en-US" smtClean="0"/>
              <a:pPr/>
              <a:t>52</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69C0B9FA-3BAC-4CA2-B304-A4871E0E9A0A}" type="slidenum">
              <a:rPr lang="en-US" smtClean="0"/>
              <a:pPr/>
              <a:t>6</a:t>
            </a:fld>
            <a:endParaRPr lang="en-US" dirty="0"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endParaRPr lang="en-US" dirty="0" smtClean="0"/>
          </a:p>
        </p:txBody>
      </p:sp>
      <p:sp>
        <p:nvSpPr>
          <p:cNvPr id="28675" name="Slide Number Placeholder 3"/>
          <p:cNvSpPr>
            <a:spLocks noGrp="1"/>
          </p:cNvSpPr>
          <p:nvPr>
            <p:ph type="sldNum" sz="quarter" idx="5"/>
          </p:nvPr>
        </p:nvSpPr>
        <p:spPr>
          <a:noFill/>
        </p:spPr>
        <p:txBody>
          <a:bodyPr/>
          <a:lstStyle/>
          <a:p>
            <a:fld id="{0AA80F5D-941A-4615-8898-C38B247069FC}"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EA11EA29-594C-4463-A148-3F8438F4C6DE}" type="slidenum">
              <a:rPr lang="en-US" smtClean="0"/>
              <a:pPr/>
              <a:t>8</a:t>
            </a:fld>
            <a:endParaRPr lang="en-US" dirty="0"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2012 John Wiley &amp; Sons, Inc.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504E0E1-6E33-4B14-9037-6DCFDC2CC31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2012 John Wiley &amp; Sons, Inc.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102180A-6689-4FF9-B03C-2B24CC496C0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2012 John Wiley &amp; Sons, Inc.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2D26A2-26F9-4EC9-8ED7-B63CB364F84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pPr>
              <a:defRPr/>
            </a:pPr>
            <a:endParaRPr lang="en-US" dirty="0"/>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r>
              <a:rPr lang="en-US" dirty="0" smtClean="0"/>
              <a:t>© 2012 John Wiley &amp; Sons, Inc. All rights reserved.</a:t>
            </a:r>
            <a:endParaRPr lang="en-US" dirty="0"/>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pPr>
              <a:defRPr/>
            </a:pPr>
            <a:fld id="{27634509-0DD7-4FB0-BDDE-2FA30761808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2012 John Wiley &amp; Sons, Inc.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888A6C-5B58-4B15-A79D-98B0D5C1BDA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2012 John Wiley &amp; Sons, Inc.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37C0A77-5433-40B3-817D-FD6F1852FD1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2012 John Wiley &amp; Sons, Inc.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CBCC9AE-43CC-450E-A00A-008CAE428AC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 2012 John Wiley &amp; Sons, Inc. All rights reserved.</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A7E0991-FEFD-4E75-9BAD-BE492B8E8D5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 2012 John Wiley &amp; Sons, Inc. All rights reserved.</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D7FDFEC-66DA-48ED-B971-4C97B9ED792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 2012 John Wiley &amp; Sons, Inc. All rights reserved.</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643C8A8-F1FE-401B-8A70-CC2CD7EE87C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2012 John Wiley &amp; Sons, Inc.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06EF791-4D08-466F-8E5C-4F96CD9FA9C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2012 John Wiley &amp; Sons, Inc.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A76B9E5-8871-4336-90F0-1985673A0F0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2019300" y="6492875"/>
            <a:ext cx="51054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dirty="0" smtClean="0"/>
              <a:t>© 2012 John Wiley &amp; Sons,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8DCB0DD-C8FC-4267-96D6-98BD7A354B9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75"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nceptcaching.com/view_a_cache.php?cid=38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conceptcaching.com/view_a_cache.php?cid=567"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conceptcaching.com/view_a_cache.php?cid=417"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07988" y="0"/>
            <a:ext cx="8229600" cy="1477963"/>
          </a:xfrm>
        </p:spPr>
        <p:txBody>
          <a:bodyPr/>
          <a:lstStyle/>
          <a:p>
            <a:pPr algn="l" eaLnBrk="1" hangingPunct="1"/>
            <a:r>
              <a:rPr lang="en-US" dirty="0">
                <a:latin typeface="Bookman Old Style" pitchFamily="18" charset="0"/>
              </a:rPr>
              <a:t/>
            </a:r>
            <a:br>
              <a:rPr lang="en-US" dirty="0">
                <a:latin typeface="Bookman Old Style" pitchFamily="18" charset="0"/>
              </a:rPr>
            </a:br>
            <a:r>
              <a:rPr lang="en-US" dirty="0" smtClean="0">
                <a:latin typeface="Bookman Old Style" pitchFamily="18" charset="0"/>
              </a:rPr>
              <a:t>Agriculture</a:t>
            </a:r>
          </a:p>
        </p:txBody>
      </p:sp>
      <p:sp>
        <p:nvSpPr>
          <p:cNvPr id="6" name="Footer Placeholder 5"/>
          <p:cNvSpPr>
            <a:spLocks noGrp="1"/>
          </p:cNvSpPr>
          <p:nvPr>
            <p:ph type="ftr" sz="quarter" idx="11"/>
          </p:nvPr>
        </p:nvSpPr>
        <p:spPr/>
        <p:txBody>
          <a:bodyPr/>
          <a:lstStyle/>
          <a:p>
            <a:pPr>
              <a:defRPr/>
            </a:pPr>
            <a:r>
              <a:rPr lang="en-US" dirty="0" smtClean="0"/>
              <a:t>Copyright © 2012 John Wiley &amp; Sons, Inc. All rights reserved.</a:t>
            </a:r>
            <a:endParaRPr lang="en-US" dirty="0"/>
          </a:p>
        </p:txBody>
      </p:sp>
      <p:pic>
        <p:nvPicPr>
          <p:cNvPr id="15362" name="Picture 2" descr="http://www.conceptcaching.com/ccache_img/0412531_0412531-R1-E019.jpg">
            <a:hlinkClick r:id="rId3"/>
          </p:cNvPr>
          <p:cNvPicPr>
            <a:picLocks noChangeAspect="1" noChangeArrowheads="1"/>
          </p:cNvPicPr>
          <p:nvPr/>
        </p:nvPicPr>
        <p:blipFill>
          <a:blip r:embed="rId4" cstate="email"/>
          <a:srcRect/>
          <a:stretch>
            <a:fillRect/>
          </a:stretch>
        </p:blipFill>
        <p:spPr bwMode="auto">
          <a:xfrm>
            <a:off x="2133600" y="1676400"/>
            <a:ext cx="6248400" cy="4412800"/>
          </a:xfrm>
          <a:prstGeom prst="rect">
            <a:avLst/>
          </a:prstGeom>
          <a:noFill/>
          <a:ln w="9525">
            <a:noFill/>
            <a:miter lim="800000"/>
            <a:headEnd/>
            <a:tailEnd/>
          </a:ln>
        </p:spPr>
      </p:pic>
      <p:sp>
        <p:nvSpPr>
          <p:cNvPr id="5" name="TextBox 4"/>
          <p:cNvSpPr txBox="1"/>
          <p:nvPr/>
        </p:nvSpPr>
        <p:spPr>
          <a:xfrm>
            <a:off x="2133600" y="1676400"/>
            <a:ext cx="4038600" cy="646331"/>
          </a:xfrm>
          <a:prstGeom prst="rect">
            <a:avLst/>
          </a:prstGeom>
          <a:noFill/>
        </p:spPr>
        <p:txBody>
          <a:bodyPr wrap="square" rtlCol="0">
            <a:spAutoFit/>
          </a:bodyPr>
          <a:lstStyle/>
          <a:p>
            <a:r>
              <a:rPr lang="en-US" b="1" dirty="0" smtClean="0">
                <a:solidFill>
                  <a:schemeClr val="bg1">
                    <a:lumMod val="85000"/>
                  </a:schemeClr>
                </a:solidFill>
                <a:effectLst>
                  <a:outerShdw blurRad="38100" dist="38100" dir="2700000" algn="tl">
                    <a:srgbClr val="000000">
                      <a:alpha val="43137"/>
                    </a:srgbClr>
                  </a:outerShdw>
                </a:effectLst>
              </a:rPr>
              <a:t>Concept Caching: </a:t>
            </a:r>
          </a:p>
          <a:p>
            <a:r>
              <a:rPr lang="en-US" b="1" dirty="0" smtClean="0">
                <a:solidFill>
                  <a:schemeClr val="bg1">
                    <a:lumMod val="85000"/>
                  </a:schemeClr>
                </a:solidFill>
                <a:effectLst>
                  <a:outerShdw blurRad="38100" dist="38100" dir="2700000" algn="tl">
                    <a:srgbClr val="000000">
                      <a:alpha val="43137"/>
                    </a:srgbClr>
                  </a:outerShdw>
                </a:effectLst>
              </a:rPr>
              <a:t>Banana Production-Malaysia</a:t>
            </a:r>
            <a:endParaRPr lang="en-US" b="1" dirty="0">
              <a:solidFill>
                <a:schemeClr val="bg1">
                  <a:lumMod val="8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457200" y="2743201"/>
            <a:ext cx="8229600" cy="3810000"/>
          </a:xfrm>
        </p:spPr>
        <p:txBody>
          <a:bodyPr/>
          <a:lstStyle/>
          <a:p>
            <a:pPr eaLnBrk="1" hangingPunct="1"/>
            <a:r>
              <a:rPr lang="en-US" sz="2800" b="1" dirty="0" smtClean="0">
                <a:latin typeface="Bookman Old Style" pitchFamily="18" charset="0"/>
              </a:rPr>
              <a:t>Seed crops</a:t>
            </a:r>
            <a:r>
              <a:rPr lang="en-US" sz="2800" dirty="0" smtClean="0">
                <a:latin typeface="Bookman Old Style" pitchFamily="18" charset="0"/>
              </a:rPr>
              <a:t>: plants that are reproduced by cultivating seeds.</a:t>
            </a:r>
          </a:p>
          <a:p>
            <a:pPr eaLnBrk="1" hangingPunct="1"/>
            <a:r>
              <a:rPr lang="en-US" sz="2800" dirty="0" smtClean="0">
                <a:latin typeface="Bookman Old Style" pitchFamily="18" charset="0"/>
              </a:rPr>
              <a:t>The cultivation of seed crops marked the beginning of what has been called the </a:t>
            </a:r>
            <a:r>
              <a:rPr lang="en-US" sz="2800" b="1" dirty="0" smtClean="0">
                <a:latin typeface="Bookman Old Style" pitchFamily="18" charset="0"/>
              </a:rPr>
              <a:t>First Agricultural Revolution</a:t>
            </a:r>
            <a:r>
              <a:rPr lang="en-US" sz="2800" dirty="0" smtClean="0">
                <a:latin typeface="Bookman Old Style" pitchFamily="18" charset="0"/>
              </a:rPr>
              <a:t>.</a:t>
            </a:r>
          </a:p>
          <a:p>
            <a:pPr eaLnBrk="1" hangingPunct="1"/>
            <a:r>
              <a:rPr lang="en-US" sz="2800" dirty="0" smtClean="0">
                <a:latin typeface="Bookman Old Style" pitchFamily="18" charset="0"/>
              </a:rPr>
              <a:t>The majority view is that the first domestication of seed plants took place in the Fertile Crescent.</a:t>
            </a:r>
          </a:p>
        </p:txBody>
      </p:sp>
      <p:sp>
        <p:nvSpPr>
          <p:cNvPr id="3" name="Footer Placeholder 2"/>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4" name="Title 4"/>
          <p:cNvSpPr>
            <a:spLocks noGrp="1"/>
          </p:cNvSpPr>
          <p:nvPr>
            <p:ph type="title"/>
          </p:nvPr>
        </p:nvSpPr>
        <p:spPr>
          <a:xfrm>
            <a:off x="457200" y="1752600"/>
            <a:ext cx="7315200" cy="960438"/>
          </a:xfrm>
        </p:spPr>
        <p:txBody>
          <a:bodyPr/>
          <a:lstStyle/>
          <a:p>
            <a:pPr algn="l" eaLnBrk="1" hangingPunct="1"/>
            <a:r>
              <a:rPr lang="en-US" sz="3200" b="1" dirty="0" smtClean="0">
                <a:latin typeface="Bookman Old Style" pitchFamily="18" charset="0"/>
              </a:rPr>
              <a:t>The First Agricultural Revolution</a:t>
            </a:r>
          </a:p>
        </p:txBody>
      </p:sp>
      <p:sp>
        <p:nvSpPr>
          <p:cNvPr id="5" name="TextBox 4"/>
          <p:cNvSpPr txBox="1"/>
          <p:nvPr/>
        </p:nvSpPr>
        <p:spPr>
          <a:xfrm>
            <a:off x="609600" y="303073"/>
            <a:ext cx="8017254" cy="1754327"/>
          </a:xfrm>
          <a:prstGeom prst="rect">
            <a:avLst/>
          </a:prstGeom>
          <a:noFill/>
        </p:spPr>
        <p:txBody>
          <a:bodyPr wrap="square" rtlCol="0">
            <a:spAutoFit/>
          </a:bodyPr>
          <a:lstStyle/>
          <a:p>
            <a:pPr algn="ctr"/>
            <a:r>
              <a:rPr lang="en-US" sz="3600" b="1" dirty="0">
                <a:latin typeface="Bookman Old Style" pitchFamily="18" charset="0"/>
              </a:rPr>
              <a:t>What Is Agriculture, and </a:t>
            </a:r>
            <a:endParaRPr lang="en-US" sz="3600" b="1" dirty="0" smtClean="0">
              <a:latin typeface="Bookman Old Style" pitchFamily="18" charset="0"/>
            </a:endParaRPr>
          </a:p>
          <a:p>
            <a:pPr algn="ctr"/>
            <a:r>
              <a:rPr lang="en-US" sz="3600" b="1" dirty="0" smtClean="0">
                <a:latin typeface="Bookman Old Style" pitchFamily="18" charset="0"/>
              </a:rPr>
              <a:t>Where </a:t>
            </a:r>
            <a:r>
              <a:rPr lang="en-US" sz="3600" b="1" dirty="0">
                <a:latin typeface="Bookman Old Style" pitchFamily="18" charset="0"/>
              </a:rPr>
              <a:t>Did Agriculture Begin?</a:t>
            </a:r>
          </a:p>
          <a:p>
            <a:endParaRPr lang="en-US" sz="36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11_0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838200"/>
            <a:ext cx="8534400" cy="4620768"/>
          </a:xfrm>
          <a:prstGeom prst="rect">
            <a:avLst/>
          </a:prstGeom>
        </p:spPr>
      </p:pic>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457200" y="1219200"/>
            <a:ext cx="8229600" cy="5334000"/>
          </a:xfrm>
        </p:spPr>
        <p:txBody>
          <a:bodyPr/>
          <a:lstStyle/>
          <a:p>
            <a:pPr eaLnBrk="1" hangingPunct="1">
              <a:defRPr/>
            </a:pPr>
            <a:r>
              <a:rPr lang="en-US" sz="2400" dirty="0">
                <a:latin typeface="Bookman Old Style" pitchFamily="18" charset="0"/>
              </a:rPr>
              <a:t>Some scholars believe that </a:t>
            </a:r>
            <a:r>
              <a:rPr lang="en-US" sz="2400" b="1" dirty="0">
                <a:latin typeface="Bookman Old Style" pitchFamily="18" charset="0"/>
              </a:rPr>
              <a:t>animal domestication </a:t>
            </a:r>
            <a:r>
              <a:rPr lang="en-US" sz="2400" dirty="0" smtClean="0">
                <a:latin typeface="Bookman Old Style" pitchFamily="18" charset="0"/>
              </a:rPr>
              <a:t>began earlier </a:t>
            </a:r>
            <a:r>
              <a:rPr lang="en-US" sz="2400" dirty="0">
                <a:latin typeface="Bookman Old Style" pitchFamily="18" charset="0"/>
              </a:rPr>
              <a:t>than plant cultivation, but others argue that </a:t>
            </a:r>
            <a:r>
              <a:rPr lang="en-US" sz="2400" dirty="0" smtClean="0">
                <a:latin typeface="Bookman Old Style" pitchFamily="18" charset="0"/>
              </a:rPr>
              <a:t>animal domestication </a:t>
            </a:r>
            <a:r>
              <a:rPr lang="en-US" sz="2400" dirty="0">
                <a:latin typeface="Bookman Old Style" pitchFamily="18" charset="0"/>
              </a:rPr>
              <a:t>began as recently as 8000 years </a:t>
            </a:r>
            <a:r>
              <a:rPr lang="en-US" sz="2400" dirty="0" smtClean="0">
                <a:latin typeface="Bookman Old Style" pitchFamily="18" charset="0"/>
              </a:rPr>
              <a:t>ago—well after </a:t>
            </a:r>
            <a:r>
              <a:rPr lang="en-US" sz="2400" dirty="0">
                <a:latin typeface="Bookman Old Style" pitchFamily="18" charset="0"/>
              </a:rPr>
              <a:t>crop </a:t>
            </a:r>
            <a:r>
              <a:rPr lang="en-US" sz="2400" dirty="0" smtClean="0">
                <a:latin typeface="Bookman Old Style" pitchFamily="18" charset="0"/>
              </a:rPr>
              <a:t>agriculture.</a:t>
            </a:r>
          </a:p>
          <a:p>
            <a:pPr eaLnBrk="1" hangingPunct="1">
              <a:defRPr/>
            </a:pPr>
            <a:r>
              <a:rPr lang="en-US" sz="2400" dirty="0">
                <a:latin typeface="Bookman Old Style" pitchFamily="18" charset="0"/>
              </a:rPr>
              <a:t>The advantages of </a:t>
            </a:r>
            <a:r>
              <a:rPr lang="en-US" sz="2400" dirty="0" smtClean="0">
                <a:latin typeface="Bookman Old Style" pitchFamily="18" charset="0"/>
              </a:rPr>
              <a:t>animal domestication—their </a:t>
            </a:r>
            <a:r>
              <a:rPr lang="en-US" sz="2400" dirty="0">
                <a:latin typeface="Bookman Old Style" pitchFamily="18" charset="0"/>
              </a:rPr>
              <a:t>use as beasts of burden, as </a:t>
            </a:r>
            <a:r>
              <a:rPr lang="en-US" sz="2400" dirty="0" smtClean="0">
                <a:latin typeface="Bookman Old Style" pitchFamily="18" charset="0"/>
              </a:rPr>
              <a:t>a source </a:t>
            </a:r>
            <a:r>
              <a:rPr lang="en-US" sz="2400" dirty="0">
                <a:latin typeface="Bookman Old Style" pitchFamily="18" charset="0"/>
              </a:rPr>
              <a:t>of meat, and as providers of milk—stimulated </a:t>
            </a:r>
            <a:r>
              <a:rPr lang="en-US" sz="2400" dirty="0" smtClean="0">
                <a:latin typeface="Bookman Old Style" pitchFamily="18" charset="0"/>
              </a:rPr>
              <a:t>the rapid </a:t>
            </a:r>
            <a:r>
              <a:rPr lang="en-US" sz="2400" dirty="0">
                <a:latin typeface="Bookman Old Style" pitchFamily="18" charset="0"/>
              </a:rPr>
              <a:t>diffusion of this idea among interlinked places </a:t>
            </a:r>
            <a:r>
              <a:rPr lang="en-US" sz="2400" dirty="0" smtClean="0">
                <a:latin typeface="Bookman Old Style" pitchFamily="18" charset="0"/>
              </a:rPr>
              <a:t>and gave </a:t>
            </a:r>
            <a:r>
              <a:rPr lang="en-US" sz="2400" dirty="0">
                <a:latin typeface="Bookman Old Style" pitchFamily="18" charset="0"/>
              </a:rPr>
              <a:t>the sedentary farmers of Southwest Asia and </a:t>
            </a:r>
            <a:r>
              <a:rPr lang="en-US" sz="2400" dirty="0" smtClean="0">
                <a:latin typeface="Bookman Old Style" pitchFamily="18" charset="0"/>
              </a:rPr>
              <a:t>elsewhere a </a:t>
            </a:r>
            <a:r>
              <a:rPr lang="en-US" sz="2400" dirty="0">
                <a:latin typeface="Bookman Old Style" pitchFamily="18" charset="0"/>
              </a:rPr>
              <a:t>new measure of </a:t>
            </a:r>
            <a:r>
              <a:rPr lang="en-US" sz="2400" dirty="0" smtClean="0">
                <a:latin typeface="Bookman Old Style" pitchFamily="18" charset="0"/>
              </a:rPr>
              <a:t>security.</a:t>
            </a:r>
          </a:p>
          <a:p>
            <a:pPr eaLnBrk="1" hangingPunct="1">
              <a:defRPr/>
            </a:pPr>
            <a:r>
              <a:rPr lang="en-US" sz="2400" dirty="0">
                <a:latin typeface="Bookman Old Style" pitchFamily="18" charset="0"/>
              </a:rPr>
              <a:t>Jared </a:t>
            </a:r>
            <a:r>
              <a:rPr lang="en-US" sz="2400" dirty="0" smtClean="0">
                <a:latin typeface="Bookman Old Style" pitchFamily="18" charset="0"/>
              </a:rPr>
              <a:t>Diamond</a:t>
            </a:r>
            <a:r>
              <a:rPr lang="en-US" sz="2400" dirty="0">
                <a:latin typeface="Bookman Old Style" pitchFamily="18" charset="0"/>
              </a:rPr>
              <a:t>,</a:t>
            </a:r>
            <a:r>
              <a:rPr lang="en-US" sz="2400" dirty="0" smtClean="0">
                <a:latin typeface="Bookman Old Style" pitchFamily="18" charset="0"/>
              </a:rPr>
              <a:t> </a:t>
            </a:r>
            <a:r>
              <a:rPr lang="en-US" sz="2400" i="1" dirty="0" smtClean="0">
                <a:latin typeface="Bookman Old Style" pitchFamily="18" charset="0"/>
              </a:rPr>
              <a:t>Guns, Germs</a:t>
            </a:r>
            <a:r>
              <a:rPr lang="en-US" sz="2400" i="1" dirty="0">
                <a:latin typeface="Bookman Old Style" pitchFamily="18" charset="0"/>
              </a:rPr>
              <a:t>, and </a:t>
            </a:r>
            <a:r>
              <a:rPr lang="en-US" sz="2400" i="1" dirty="0" smtClean="0">
                <a:latin typeface="Bookman Old Style" pitchFamily="18" charset="0"/>
              </a:rPr>
              <a:t>Steel</a:t>
            </a:r>
            <a:r>
              <a:rPr lang="en-US" sz="2400" dirty="0" smtClean="0">
                <a:latin typeface="Bookman Old Style" pitchFamily="18" charset="0"/>
              </a:rPr>
              <a:t>: only five domesticated mammals are </a:t>
            </a:r>
            <a:r>
              <a:rPr lang="en-US" sz="2400" dirty="0">
                <a:latin typeface="Bookman Old Style" pitchFamily="18" charset="0"/>
              </a:rPr>
              <a:t>important throughout the </a:t>
            </a:r>
            <a:r>
              <a:rPr lang="en-US" sz="2400" dirty="0" smtClean="0">
                <a:latin typeface="Bookman Old Style" pitchFamily="18" charset="0"/>
              </a:rPr>
              <a:t>world: the </a:t>
            </a:r>
            <a:r>
              <a:rPr lang="en-US" sz="2400" dirty="0">
                <a:latin typeface="Bookman Old Style" pitchFamily="18" charset="0"/>
              </a:rPr>
              <a:t>cow, </a:t>
            </a:r>
            <a:r>
              <a:rPr lang="en-US" sz="2400" dirty="0" smtClean="0">
                <a:latin typeface="Bookman Old Style" pitchFamily="18" charset="0"/>
              </a:rPr>
              <a:t>sheep, goat</a:t>
            </a:r>
            <a:r>
              <a:rPr lang="en-US" sz="2400" dirty="0">
                <a:latin typeface="Bookman Old Style" pitchFamily="18" charset="0"/>
              </a:rPr>
              <a:t>, pig, and </a:t>
            </a:r>
            <a:r>
              <a:rPr lang="en-US" sz="2400" dirty="0" smtClean="0">
                <a:latin typeface="Bookman Old Style" pitchFamily="18" charset="0"/>
              </a:rPr>
              <a:t>horse.</a:t>
            </a:r>
          </a:p>
          <a:p>
            <a:pPr eaLnBrk="1" hangingPunct="1">
              <a:defRPr/>
            </a:pPr>
            <a:endParaRPr lang="en-US" sz="2800" dirty="0" smtClean="0">
              <a:latin typeface="Bookman Old Style" pitchFamily="18" charset="0"/>
            </a:endParaRPr>
          </a:p>
          <a:p>
            <a:pPr marL="0" indent="0" eaLnBrk="1" hangingPunct="1">
              <a:buFont typeface="Arial" charset="0"/>
              <a:buNone/>
              <a:defRPr/>
            </a:pPr>
            <a:endParaRPr lang="en-US" dirty="0" smtClean="0">
              <a:latin typeface="Bookman Old Style" pitchFamily="18" charset="0"/>
            </a:endParaRPr>
          </a:p>
          <a:p>
            <a:pPr marL="0" indent="0" eaLnBrk="1" hangingPunct="1">
              <a:buFont typeface="Arial" charset="0"/>
              <a:buNone/>
              <a:defRPr/>
            </a:pPr>
            <a:endParaRPr lang="en-US" dirty="0">
              <a:latin typeface="Bookman Old Style" pitchFamily="18" charset="0"/>
            </a:endParaRPr>
          </a:p>
          <a:p>
            <a:pPr marL="0" indent="0" eaLnBrk="1" hangingPunct="1">
              <a:buFont typeface="Arial" charset="0"/>
              <a:buNone/>
              <a:defRPr/>
            </a:pPr>
            <a:endParaRPr lang="en-US" dirty="0" smtClean="0">
              <a:latin typeface="Bookman Old Style" pitchFamily="18" charset="0"/>
            </a:endParaRPr>
          </a:p>
          <a:p>
            <a:pPr eaLnBrk="1" hangingPunct="1">
              <a:buFont typeface="Arial" charset="0"/>
              <a:buNone/>
              <a:defRPr/>
            </a:pPr>
            <a:endParaRPr lang="en-US" dirty="0" smtClean="0">
              <a:latin typeface="Bookman Old Style" pitchFamily="18" charset="0"/>
            </a:endParaRPr>
          </a:p>
          <a:p>
            <a:pPr lvl="1" eaLnBrk="1" hangingPunct="1">
              <a:buFontTx/>
              <a:buNone/>
              <a:defRPr/>
            </a:pPr>
            <a:endParaRPr lang="en-US" dirty="0" smtClean="0"/>
          </a:p>
          <a:p>
            <a:pPr lvl="1" eaLnBrk="1" hangingPunct="1">
              <a:buFontTx/>
              <a:buNone/>
              <a:defRPr/>
            </a:pPr>
            <a:r>
              <a:rPr lang="en-US" dirty="0" smtClean="0"/>
              <a:t>	</a:t>
            </a:r>
          </a:p>
          <a:p>
            <a:pPr lvl="1" eaLnBrk="1" hangingPunct="1">
              <a:buFontTx/>
              <a:buNone/>
              <a:defRPr/>
            </a:pPr>
            <a:endParaRPr lang="en-US" dirty="0" smtClean="0"/>
          </a:p>
        </p:txBody>
      </p:sp>
      <p:sp>
        <p:nvSpPr>
          <p:cNvPr id="35842" name="TextBox 2"/>
          <p:cNvSpPr txBox="1">
            <a:spLocks noChangeArrowheads="1"/>
          </p:cNvSpPr>
          <p:nvPr/>
        </p:nvSpPr>
        <p:spPr bwMode="auto">
          <a:xfrm>
            <a:off x="457200" y="381000"/>
            <a:ext cx="6324600" cy="584776"/>
          </a:xfrm>
          <a:prstGeom prst="rect">
            <a:avLst/>
          </a:prstGeom>
          <a:noFill/>
          <a:ln w="9525">
            <a:noFill/>
            <a:miter lim="800000"/>
            <a:headEnd/>
            <a:tailEnd/>
          </a:ln>
        </p:spPr>
        <p:txBody>
          <a:bodyPr>
            <a:spAutoFit/>
          </a:bodyPr>
          <a:lstStyle/>
          <a:p>
            <a:r>
              <a:rPr lang="en-US" sz="3200" b="1" dirty="0">
                <a:latin typeface="Bookman Old Style" pitchFamily="18" charset="0"/>
              </a:rPr>
              <a:t>Domestication of Animals</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6"/>
          <p:cNvSpPr txBox="1">
            <a:spLocks noChangeArrowheads="1"/>
          </p:cNvSpPr>
          <p:nvPr/>
        </p:nvSpPr>
        <p:spPr bwMode="auto">
          <a:xfrm>
            <a:off x="400050" y="228600"/>
            <a:ext cx="8458200" cy="646331"/>
          </a:xfrm>
          <a:prstGeom prst="rect">
            <a:avLst/>
          </a:prstGeom>
          <a:noFill/>
          <a:ln w="9525">
            <a:noFill/>
            <a:miter lim="800000"/>
            <a:headEnd/>
            <a:tailEnd/>
          </a:ln>
        </p:spPr>
        <p:txBody>
          <a:bodyPr>
            <a:spAutoFit/>
          </a:bodyPr>
          <a:lstStyle/>
          <a:p>
            <a:pPr algn="ctr"/>
            <a:r>
              <a:rPr lang="en-US" sz="3600" dirty="0">
                <a:latin typeface="Bookman Old Style" pitchFamily="18" charset="0"/>
              </a:rPr>
              <a:t>Field Note </a:t>
            </a:r>
          </a:p>
        </p:txBody>
      </p:sp>
      <p:cxnSp>
        <p:nvCxnSpPr>
          <p:cNvPr id="3" name="Straight Connector 2"/>
          <p:cNvCxnSpPr/>
          <p:nvPr/>
        </p:nvCxnSpPr>
        <p:spPr>
          <a:xfrm>
            <a:off x="228600" y="990600"/>
            <a:ext cx="8629650" cy="0"/>
          </a:xfrm>
          <a:prstGeom prst="line">
            <a:avLst/>
          </a:prstGeom>
        </p:spPr>
        <p:style>
          <a:lnRef idx="1">
            <a:schemeClr val="accent1"/>
          </a:lnRef>
          <a:fillRef idx="0">
            <a:schemeClr val="accent1"/>
          </a:fillRef>
          <a:effectRef idx="0">
            <a:schemeClr val="accent1"/>
          </a:effectRef>
          <a:fontRef idx="minor">
            <a:schemeClr val="tx1"/>
          </a:fontRef>
        </p:style>
      </p:cxnSp>
      <p:sp>
        <p:nvSpPr>
          <p:cNvPr id="37891" name="TextBox 3"/>
          <p:cNvSpPr txBox="1">
            <a:spLocks noChangeArrowheads="1"/>
          </p:cNvSpPr>
          <p:nvPr/>
        </p:nvSpPr>
        <p:spPr bwMode="auto">
          <a:xfrm>
            <a:off x="400050" y="1066800"/>
            <a:ext cx="8286750" cy="2308324"/>
          </a:xfrm>
          <a:prstGeom prst="rect">
            <a:avLst/>
          </a:prstGeom>
          <a:noFill/>
          <a:ln w="9525">
            <a:noFill/>
            <a:miter lim="800000"/>
            <a:headEnd/>
            <a:tailEnd/>
          </a:ln>
        </p:spPr>
        <p:txBody>
          <a:bodyPr>
            <a:spAutoFit/>
          </a:bodyPr>
          <a:lstStyle/>
          <a:p>
            <a:pPr algn="just"/>
            <a:r>
              <a:rPr lang="en-US" sz="1600" dirty="0">
                <a:latin typeface="Bookman Old Style" pitchFamily="18" charset="0"/>
              </a:rPr>
              <a:t>“Attempts to tame wildlife started in ancient times, and still continue. At Hunter’s Lodge on the Nairobi-Mombasa road, we met an agricultural officer who reported that an animal domestication experiment station was located not far into the bush, about 10 miles south. On his invitation, we spent the next day observing this work. In some herds, domestic animals (goats) were combined with wild gazelles, all penned together in a large enclosure. This was not working well; all day the gazelles seek to escape. By comparison, these eland were docile, manageable, and in good health. Importantly, they also were reproducing in captivity. Here, our host describes the program.”</a:t>
            </a:r>
          </a:p>
        </p:txBody>
      </p:sp>
      <p:pic>
        <p:nvPicPr>
          <p:cNvPr id="2" name="Picture 1" descr="fou10e_fig_11_0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5404" y="3479801"/>
            <a:ext cx="4273193" cy="2988183"/>
          </a:xfrm>
          <a:prstGeom prst="rect">
            <a:avLst/>
          </a:prstGeom>
        </p:spPr>
      </p:pic>
      <p:sp>
        <p:nvSpPr>
          <p:cNvPr id="6" name="Footer Placeholder 5"/>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57200" y="274638"/>
            <a:ext cx="8229600" cy="868362"/>
          </a:xfrm>
        </p:spPr>
        <p:txBody>
          <a:bodyPr/>
          <a:lstStyle/>
          <a:p>
            <a:pPr algn="l" eaLnBrk="1" hangingPunct="1"/>
            <a:r>
              <a:rPr lang="en-US" sz="3200" b="1" dirty="0" smtClean="0">
                <a:latin typeface="Bookman Old Style"/>
                <a:cs typeface="Bookman Old Style"/>
              </a:rPr>
              <a:t>Subsistence Agriculture</a:t>
            </a:r>
          </a:p>
        </p:txBody>
      </p:sp>
      <p:sp>
        <p:nvSpPr>
          <p:cNvPr id="39938" name="Rectangle 3"/>
          <p:cNvSpPr>
            <a:spLocks noGrp="1" noChangeArrowheads="1"/>
          </p:cNvSpPr>
          <p:nvPr>
            <p:ph idx="1"/>
          </p:nvPr>
        </p:nvSpPr>
        <p:spPr>
          <a:xfrm>
            <a:off x="457200" y="1066800"/>
            <a:ext cx="8382000" cy="5410200"/>
          </a:xfrm>
        </p:spPr>
        <p:txBody>
          <a:bodyPr/>
          <a:lstStyle/>
          <a:p>
            <a:pPr eaLnBrk="1" hangingPunct="1"/>
            <a:r>
              <a:rPr lang="en-US" sz="2200" b="1" dirty="0" smtClean="0">
                <a:latin typeface="Bookman Old Style" pitchFamily="18" charset="0"/>
              </a:rPr>
              <a:t>Subsistence agriculture</a:t>
            </a:r>
            <a:r>
              <a:rPr lang="en-US" sz="2200" dirty="0" smtClean="0">
                <a:latin typeface="Bookman Old Style" pitchFamily="18" charset="0"/>
              </a:rPr>
              <a:t>: growing only enough food to survive; norm throughout most of human history.</a:t>
            </a:r>
          </a:p>
          <a:p>
            <a:pPr eaLnBrk="1" hangingPunct="1"/>
            <a:r>
              <a:rPr lang="en-US" sz="2200" dirty="0" smtClean="0">
                <a:latin typeface="Bookman Old Style" pitchFamily="18" charset="0"/>
              </a:rPr>
              <a:t>Subsistence agriculture is returning in parts of the world where farmers feel production for the global market has not benefited them financially or culturally.</a:t>
            </a:r>
          </a:p>
          <a:p>
            <a:pPr eaLnBrk="1" hangingPunct="1"/>
            <a:r>
              <a:rPr lang="en-US" sz="2200" b="1" dirty="0" smtClean="0">
                <a:latin typeface="Bookman Old Style" pitchFamily="18" charset="0"/>
              </a:rPr>
              <a:t>Shifting cultivation: </a:t>
            </a:r>
            <a:r>
              <a:rPr lang="en-US" sz="2200" dirty="0" smtClean="0">
                <a:latin typeface="Bookman Old Style" pitchFamily="18" charset="0"/>
              </a:rPr>
              <a:t>many farmers move from place to place in search of better land.</a:t>
            </a:r>
          </a:p>
          <a:p>
            <a:pPr lvl="1" eaLnBrk="1" hangingPunct="1"/>
            <a:r>
              <a:rPr lang="en-US" sz="2200" dirty="0" smtClean="0">
                <a:latin typeface="Bookman Old Style" pitchFamily="18" charset="0"/>
              </a:rPr>
              <a:t>Found primarily in tropical and subtropical zones, where traditional farmers had to abandon plots of land after the soil became infertile.</a:t>
            </a:r>
          </a:p>
          <a:p>
            <a:pPr lvl="1" eaLnBrk="1" hangingPunct="1"/>
            <a:r>
              <a:rPr lang="en-US" sz="2200" b="1" dirty="0" smtClean="0">
                <a:latin typeface="Bookman Old Style" pitchFamily="18" charset="0"/>
              </a:rPr>
              <a:t>Slash-and-burn agriculture: </a:t>
            </a:r>
            <a:r>
              <a:rPr lang="en-US" sz="2200" dirty="0" smtClean="0">
                <a:latin typeface="Bookman Old Style" pitchFamily="18" charset="0"/>
              </a:rPr>
              <a:t>farmers use tools (machetes and knives) to slash down trees and tall vegetation, and then burn the vegetation on the ground. A layer of ash from the fire settles on the ground and contributes to the soil’s fertility.</a:t>
            </a:r>
          </a:p>
          <a:p>
            <a:pPr eaLnBrk="1" hangingPunct="1"/>
            <a:endParaRPr lang="en-US" sz="2000"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1"/>
          <p:cNvSpPr txBox="1">
            <a:spLocks noChangeArrowheads="1"/>
          </p:cNvSpPr>
          <p:nvPr/>
        </p:nvSpPr>
        <p:spPr bwMode="auto">
          <a:xfrm>
            <a:off x="1143000" y="225425"/>
            <a:ext cx="6858000" cy="768350"/>
          </a:xfrm>
          <a:prstGeom prst="rect">
            <a:avLst/>
          </a:prstGeom>
          <a:noFill/>
          <a:ln w="9525">
            <a:noFill/>
            <a:miter lim="800000"/>
            <a:headEnd/>
            <a:tailEnd/>
          </a:ln>
        </p:spPr>
        <p:txBody>
          <a:bodyPr>
            <a:spAutoFit/>
          </a:bodyPr>
          <a:lstStyle/>
          <a:p>
            <a:pPr algn="ctr"/>
            <a:r>
              <a:rPr lang="en-US" sz="4400" dirty="0">
                <a:latin typeface="Bookman Old Style" pitchFamily="18" charset="0"/>
              </a:rPr>
              <a:t>Key Question</a:t>
            </a:r>
          </a:p>
        </p:txBody>
      </p:sp>
      <p:sp>
        <p:nvSpPr>
          <p:cNvPr id="44034" name="TextBox 2"/>
          <p:cNvSpPr txBox="1">
            <a:spLocks noChangeArrowheads="1"/>
          </p:cNvSpPr>
          <p:nvPr/>
        </p:nvSpPr>
        <p:spPr bwMode="auto">
          <a:xfrm>
            <a:off x="266700" y="2160588"/>
            <a:ext cx="8610600" cy="1323439"/>
          </a:xfrm>
          <a:prstGeom prst="rect">
            <a:avLst/>
          </a:prstGeom>
          <a:noFill/>
          <a:ln w="9525">
            <a:noFill/>
            <a:miter lim="800000"/>
            <a:headEnd/>
            <a:tailEnd/>
          </a:ln>
        </p:spPr>
        <p:txBody>
          <a:bodyPr>
            <a:spAutoFit/>
          </a:bodyPr>
          <a:lstStyle/>
          <a:p>
            <a:pPr algn="ctr"/>
            <a:r>
              <a:rPr lang="en-US" sz="4000" dirty="0">
                <a:latin typeface="Bookman Old Style" pitchFamily="18" charset="0"/>
              </a:rPr>
              <a:t>How d</a:t>
            </a:r>
            <a:r>
              <a:rPr lang="en-US" sz="4000" dirty="0" smtClean="0">
                <a:latin typeface="Bookman Old Style" pitchFamily="18" charset="0"/>
              </a:rPr>
              <a:t>id agriculture change with industrialization?</a:t>
            </a:r>
            <a:endParaRPr lang="en-US" sz="40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1181100"/>
            <a:ext cx="8686800" cy="5262979"/>
          </a:xfrm>
          <a:prstGeom prst="rect">
            <a:avLst/>
          </a:prstGeom>
          <a:noFill/>
        </p:spPr>
        <p:txBody>
          <a:bodyPr wrap="square">
            <a:spAutoFit/>
          </a:bodyPr>
          <a:lstStyle/>
          <a:p>
            <a:pPr marL="342900" indent="-342900">
              <a:buFont typeface="Arial" charset="0"/>
              <a:buChar char="•"/>
            </a:pPr>
            <a:r>
              <a:rPr lang="en-US" sz="2400" dirty="0">
                <a:latin typeface="Bookman Old Style" pitchFamily="18" charset="0"/>
              </a:rPr>
              <a:t>Would move agriculture beyond subsistence to generate the kinds of surpluses needed to feed thousands of people working in factories instead of in agricultural </a:t>
            </a:r>
            <a:r>
              <a:rPr lang="en-US" sz="2400" dirty="0" smtClean="0">
                <a:latin typeface="Bookman Old Style" pitchFamily="18" charset="0"/>
              </a:rPr>
              <a:t>fields.</a:t>
            </a:r>
            <a:endParaRPr lang="en-US" sz="2400" dirty="0">
              <a:latin typeface="Bookman Old Style" pitchFamily="18" charset="0"/>
            </a:endParaRPr>
          </a:p>
          <a:p>
            <a:pPr marL="342900" indent="-342900">
              <a:buFont typeface="Arial" charset="0"/>
              <a:buChar char="•"/>
            </a:pPr>
            <a:r>
              <a:rPr lang="en-US" sz="2400" dirty="0">
                <a:latin typeface="Bookman Old Style" pitchFamily="18" charset="0"/>
              </a:rPr>
              <a:t>Great Britain’s Enclosure Act: </a:t>
            </a:r>
            <a:r>
              <a:rPr lang="en-US" sz="2400" dirty="0" smtClean="0">
                <a:latin typeface="Bookman Old Style" pitchFamily="18" charset="0"/>
              </a:rPr>
              <a:t>encouraged field </a:t>
            </a:r>
            <a:r>
              <a:rPr lang="en-US" sz="2400" dirty="0">
                <a:latin typeface="Bookman Old Style" pitchFamily="18" charset="0"/>
              </a:rPr>
              <a:t>consolidation </a:t>
            </a:r>
            <a:r>
              <a:rPr lang="en-US" sz="2400" dirty="0" smtClean="0">
                <a:latin typeface="Bookman Old Style" pitchFamily="18" charset="0"/>
              </a:rPr>
              <a:t>into </a:t>
            </a:r>
            <a:r>
              <a:rPr lang="en-US" sz="2400" dirty="0">
                <a:latin typeface="Bookman Old Style" pitchFamily="18" charset="0"/>
              </a:rPr>
              <a:t>large, single-owner </a:t>
            </a:r>
            <a:r>
              <a:rPr lang="en-US" sz="2400" dirty="0" smtClean="0">
                <a:latin typeface="Bookman Old Style" pitchFamily="18" charset="0"/>
              </a:rPr>
              <a:t>holdings.</a:t>
            </a:r>
            <a:endParaRPr lang="en-US" sz="2400" dirty="0">
              <a:latin typeface="Bookman Old Style" pitchFamily="18" charset="0"/>
            </a:endParaRPr>
          </a:p>
          <a:p>
            <a:pPr marL="342900" indent="-342900">
              <a:buFont typeface="Arial" charset="0"/>
              <a:buChar char="•"/>
            </a:pPr>
            <a:r>
              <a:rPr lang="en-US" sz="2400" dirty="0">
                <a:latin typeface="Bookman Old Style" pitchFamily="18" charset="0"/>
              </a:rPr>
              <a:t>New </a:t>
            </a:r>
            <a:r>
              <a:rPr lang="en-US" sz="2400" dirty="0" smtClean="0">
                <a:latin typeface="Bookman Old Style" pitchFamily="18" charset="0"/>
              </a:rPr>
              <a:t>technologies (i</a:t>
            </a:r>
            <a:r>
              <a:rPr lang="en-US" sz="2400" dirty="0">
                <a:latin typeface="Bookman Old Style" pitchFamily="18" charset="0"/>
              </a:rPr>
              <a:t>.e</a:t>
            </a:r>
            <a:r>
              <a:rPr lang="en-US" sz="2400" dirty="0" smtClean="0">
                <a:latin typeface="Bookman Old Style" pitchFamily="18" charset="0"/>
              </a:rPr>
              <a:t>., </a:t>
            </a:r>
            <a:r>
              <a:rPr lang="en-US" sz="2400" dirty="0">
                <a:latin typeface="Bookman Old Style" pitchFamily="18" charset="0"/>
              </a:rPr>
              <a:t>the seed </a:t>
            </a:r>
            <a:r>
              <a:rPr lang="en-US" sz="2400" dirty="0" smtClean="0">
                <a:latin typeface="Bookman Old Style" pitchFamily="18" charset="0"/>
              </a:rPr>
              <a:t>drill).</a:t>
            </a:r>
            <a:endParaRPr lang="en-US" sz="2400" dirty="0">
              <a:latin typeface="Bookman Old Style" pitchFamily="18" charset="0"/>
            </a:endParaRPr>
          </a:p>
          <a:p>
            <a:pPr marL="342900" indent="-342900">
              <a:buFont typeface="Arial" charset="0"/>
              <a:buChar char="•"/>
            </a:pPr>
            <a:r>
              <a:rPr lang="en-US" sz="2400" dirty="0">
                <a:latin typeface="Bookman Old Style" pitchFamily="18" charset="0"/>
              </a:rPr>
              <a:t>Mechanical reaper perfected in 1831 by farmer Cyrus </a:t>
            </a:r>
            <a:r>
              <a:rPr lang="en-US" sz="2400" dirty="0" smtClean="0">
                <a:latin typeface="Bookman Old Style" pitchFamily="18" charset="0"/>
              </a:rPr>
              <a:t>McCormick.</a:t>
            </a:r>
          </a:p>
          <a:p>
            <a:pPr marL="342900" indent="-342900">
              <a:buFont typeface="Arial" charset="0"/>
              <a:buChar char="•"/>
            </a:pPr>
            <a:r>
              <a:rPr lang="en-US" sz="2400" dirty="0" smtClean="0">
                <a:latin typeface="Bookman Old Style" pitchFamily="18" charset="0"/>
              </a:rPr>
              <a:t>Advances </a:t>
            </a:r>
            <a:r>
              <a:rPr lang="en-US" sz="2400" dirty="0">
                <a:latin typeface="Bookman Old Style" pitchFamily="18" charset="0"/>
              </a:rPr>
              <a:t>in breeding </a:t>
            </a:r>
            <a:r>
              <a:rPr lang="en-US" sz="2400" dirty="0" smtClean="0">
                <a:latin typeface="Bookman Old Style" pitchFamily="18" charset="0"/>
              </a:rPr>
              <a:t>livestock.</a:t>
            </a:r>
            <a:endParaRPr lang="en-US" sz="2400" dirty="0">
              <a:latin typeface="Bookman Old Style" pitchFamily="18" charset="0"/>
            </a:endParaRPr>
          </a:p>
          <a:p>
            <a:pPr marL="342900" indent="-342900">
              <a:buFont typeface="Arial" charset="0"/>
              <a:buChar char="•"/>
            </a:pPr>
            <a:r>
              <a:rPr lang="en-US" sz="2400" dirty="0">
                <a:latin typeface="Bookman Old Style" pitchFamily="18" charset="0"/>
              </a:rPr>
              <a:t>Innovations in machinery that occurred with the</a:t>
            </a:r>
          </a:p>
          <a:p>
            <a:pPr marL="342900" indent="-342900"/>
            <a:r>
              <a:rPr lang="en-US" sz="2400" dirty="0">
                <a:latin typeface="Bookman Old Style" pitchFamily="18" charset="0"/>
              </a:rPr>
              <a:t>   Industrial Revolution in the late 1800s and early 1900s </a:t>
            </a:r>
            <a:r>
              <a:rPr lang="en-US" sz="2400" dirty="0" smtClean="0">
                <a:latin typeface="Bookman Old Style" pitchFamily="18" charset="0"/>
              </a:rPr>
              <a:t>helped </a:t>
            </a:r>
            <a:r>
              <a:rPr lang="en-US" sz="2400" dirty="0">
                <a:latin typeface="Bookman Old Style" pitchFamily="18" charset="0"/>
              </a:rPr>
              <a:t>sustain the Second Agricultural </a:t>
            </a:r>
            <a:r>
              <a:rPr lang="en-US" sz="2400" dirty="0" smtClean="0">
                <a:latin typeface="Bookman Old Style" pitchFamily="18" charset="0"/>
              </a:rPr>
              <a:t>Revolution.</a:t>
            </a:r>
            <a:endParaRPr lang="en-US" sz="2400" dirty="0">
              <a:latin typeface="Bookman Old Style" pitchFamily="18" charset="0"/>
            </a:endParaRPr>
          </a:p>
        </p:txBody>
      </p:sp>
      <p:sp>
        <p:nvSpPr>
          <p:cNvPr id="46082" name="TextBox 2"/>
          <p:cNvSpPr txBox="1">
            <a:spLocks noChangeArrowheads="1"/>
          </p:cNvSpPr>
          <p:nvPr/>
        </p:nvSpPr>
        <p:spPr bwMode="auto">
          <a:xfrm>
            <a:off x="228600" y="381000"/>
            <a:ext cx="7086600" cy="584200"/>
          </a:xfrm>
          <a:prstGeom prst="rect">
            <a:avLst/>
          </a:prstGeom>
          <a:noFill/>
          <a:ln w="9525">
            <a:noFill/>
            <a:miter lim="800000"/>
            <a:headEnd/>
            <a:tailEnd/>
          </a:ln>
        </p:spPr>
        <p:txBody>
          <a:bodyPr>
            <a:spAutoFit/>
          </a:bodyPr>
          <a:lstStyle/>
          <a:p>
            <a:pPr algn="ctr"/>
            <a:r>
              <a:rPr lang="en-US" sz="3200" b="1" dirty="0">
                <a:latin typeface="Bookman Old Style" pitchFamily="18" charset="0"/>
              </a:rPr>
              <a:t>Second Agricultural Revolution </a:t>
            </a:r>
            <a:endParaRPr lang="en-US" sz="3200" dirty="0"/>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11_0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497477"/>
            <a:ext cx="7696200" cy="5827123"/>
          </a:xfrm>
          <a:prstGeom prst="rect">
            <a:avLst/>
          </a:prstGeom>
        </p:spPr>
      </p:pic>
      <p:sp>
        <p:nvSpPr>
          <p:cNvPr id="3" name="Footer Placeholder 2"/>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304800"/>
            <a:ext cx="8229600" cy="1143000"/>
          </a:xfrm>
        </p:spPr>
        <p:txBody>
          <a:bodyPr/>
          <a:lstStyle/>
          <a:p>
            <a:pPr algn="l" eaLnBrk="1" hangingPunct="1"/>
            <a:r>
              <a:rPr lang="en-US" sz="3200" b="1" dirty="0" smtClean="0">
                <a:latin typeface="Bookman Old Style" pitchFamily="18" charset="0"/>
              </a:rPr>
              <a:t>Understanding the Spatial Layout of Agriculture</a:t>
            </a:r>
          </a:p>
        </p:txBody>
      </p:sp>
      <p:sp>
        <p:nvSpPr>
          <p:cNvPr id="50178" name="Content Placeholder 2"/>
          <p:cNvSpPr>
            <a:spLocks noGrp="1"/>
          </p:cNvSpPr>
          <p:nvPr>
            <p:ph idx="1"/>
          </p:nvPr>
        </p:nvSpPr>
        <p:spPr>
          <a:xfrm>
            <a:off x="457200" y="1371600"/>
            <a:ext cx="8305800" cy="5410200"/>
          </a:xfrm>
        </p:spPr>
        <p:txBody>
          <a:bodyPr/>
          <a:lstStyle/>
          <a:p>
            <a:pPr eaLnBrk="1" hangingPunct="1">
              <a:spcBef>
                <a:spcPts val="300"/>
              </a:spcBef>
            </a:pPr>
            <a:r>
              <a:rPr lang="en-US" sz="2400" dirty="0" smtClean="0">
                <a:latin typeface="Bookman Old Style" pitchFamily="18" charset="0"/>
              </a:rPr>
              <a:t>Farmer Johann Heinrich von Thünen: As one moved away from the town one commodity or crop gave way to another.</a:t>
            </a:r>
          </a:p>
          <a:p>
            <a:pPr eaLnBrk="1" hangingPunct="1">
              <a:spcBef>
                <a:spcPts val="300"/>
              </a:spcBef>
            </a:pPr>
            <a:r>
              <a:rPr lang="en-US" sz="2400" dirty="0" smtClean="0">
                <a:latin typeface="Bookman Old Style" pitchFamily="18" charset="0"/>
              </a:rPr>
              <a:t>The greater the distance to market, the higher the transport costs that had to be added to the cost of producing a crop or commodity.</a:t>
            </a:r>
          </a:p>
          <a:p>
            <a:pPr eaLnBrk="1" hangingPunct="1">
              <a:spcBef>
                <a:spcPts val="300"/>
              </a:spcBef>
            </a:pPr>
            <a:r>
              <a:rPr lang="en-US" sz="2400" dirty="0" smtClean="0">
                <a:latin typeface="Bookman Old Style" pitchFamily="18" charset="0"/>
              </a:rPr>
              <a:t>The </a:t>
            </a:r>
            <a:r>
              <a:rPr lang="en-US" sz="2400" b="1" dirty="0" smtClean="0">
                <a:latin typeface="Bookman Old Style" pitchFamily="18" charset="0"/>
              </a:rPr>
              <a:t>Von Thünen model </a:t>
            </a:r>
            <a:r>
              <a:rPr lang="en-US" sz="2400" dirty="0" smtClean="0">
                <a:latin typeface="Bookman Old Style" pitchFamily="18" charset="0"/>
              </a:rPr>
              <a:t>(including the ring of forest) is often described as the first effort to analyze the spatial character of economic activity.</a:t>
            </a:r>
          </a:p>
          <a:p>
            <a:pPr eaLnBrk="1" hangingPunct="1">
              <a:spcBef>
                <a:spcPts val="300"/>
              </a:spcBef>
            </a:pPr>
            <a:r>
              <a:rPr lang="en-US" sz="2400" dirty="0" smtClean="0">
                <a:latin typeface="Bookman Old Style" pitchFamily="18" charset="0"/>
              </a:rPr>
              <a:t>Even when agricultural production does not conform to the concentric rings of von Thünen’s model, his underlying concern with the interplay of land use and transportation costs frequently still explains agricultural patterns.</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3"/>
          <p:cNvSpPr txBox="1">
            <a:spLocks noChangeArrowheads="1"/>
          </p:cNvSpPr>
          <p:nvPr/>
        </p:nvSpPr>
        <p:spPr bwMode="auto">
          <a:xfrm>
            <a:off x="5562600" y="4621649"/>
            <a:ext cx="2971800" cy="1031051"/>
          </a:xfrm>
          <a:prstGeom prst="rect">
            <a:avLst/>
          </a:prstGeom>
          <a:noFill/>
          <a:ln w="9525">
            <a:noFill/>
            <a:miter lim="800000"/>
            <a:headEnd/>
            <a:tailEnd/>
          </a:ln>
        </p:spPr>
        <p:txBody>
          <a:bodyPr wrap="square">
            <a:spAutoFit/>
          </a:bodyPr>
          <a:lstStyle/>
          <a:p>
            <a:pPr>
              <a:spcAft>
                <a:spcPts val="600"/>
              </a:spcAft>
            </a:pPr>
            <a:r>
              <a:rPr lang="en-US" sz="1400" b="1" dirty="0"/>
              <a:t>Figure 11.7</a:t>
            </a:r>
          </a:p>
          <a:p>
            <a:pPr>
              <a:spcAft>
                <a:spcPts val="600"/>
              </a:spcAft>
            </a:pPr>
            <a:r>
              <a:rPr lang="en-US" sz="1400" b="1" dirty="0"/>
              <a:t>Von Thünen’s Model. </a:t>
            </a:r>
            <a:r>
              <a:rPr lang="en-US" sz="1400" dirty="0" smtClean="0"/>
              <a:t>© H. J. de </a:t>
            </a:r>
            <a:r>
              <a:rPr lang="en-US" sz="1400" dirty="0"/>
              <a:t>Blij, P. O. Muller, and John Wiley </a:t>
            </a:r>
            <a:r>
              <a:rPr lang="en-US" sz="1400" dirty="0" smtClean="0"/>
              <a:t>&amp; Sons</a:t>
            </a:r>
            <a:r>
              <a:rPr lang="en-US" sz="1400" dirty="0"/>
              <a:t>, Inc.</a:t>
            </a:r>
          </a:p>
        </p:txBody>
      </p:sp>
      <p:pic>
        <p:nvPicPr>
          <p:cNvPr id="2" name="Picture 1" descr="fou10e_fig_11_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507800"/>
            <a:ext cx="3962400" cy="5512000"/>
          </a:xfrm>
          <a:prstGeom prst="rect">
            <a:avLst/>
          </a:prstGeom>
        </p:spPr>
      </p:pic>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sz="4000" dirty="0" smtClean="0">
                <a:latin typeface="Bookman Old Style" pitchFamily="18" charset="0"/>
              </a:rPr>
              <a:t>Field Note: </a:t>
            </a:r>
            <a:br>
              <a:rPr lang="en-US" sz="4000" dirty="0" smtClean="0">
                <a:latin typeface="Bookman Old Style" pitchFamily="18" charset="0"/>
              </a:rPr>
            </a:br>
            <a:r>
              <a:rPr lang="en-US" sz="3600" dirty="0" smtClean="0">
                <a:latin typeface="Bookman Old Style" pitchFamily="18" charset="0"/>
              </a:rPr>
              <a:t>Changing Greens</a:t>
            </a:r>
            <a:endParaRPr lang="en-US" sz="3600" dirty="0">
              <a:latin typeface="Bookman Old Style" pitchFamily="18" charset="0"/>
            </a:endParaRPr>
          </a:p>
        </p:txBody>
      </p:sp>
      <p:pic>
        <p:nvPicPr>
          <p:cNvPr id="2" name="Picture 1" descr="fou10e_fig_11_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295400"/>
            <a:ext cx="4876800" cy="3459044"/>
          </a:xfrm>
          <a:prstGeom prst="rect">
            <a:avLst/>
          </a:prstGeom>
        </p:spPr>
      </p:pic>
      <p:sp>
        <p:nvSpPr>
          <p:cNvPr id="6" name="Footer Placeholder 5"/>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17412" name="Rectangle 3"/>
          <p:cNvSpPr>
            <a:spLocks noChangeArrowheads="1"/>
          </p:cNvSpPr>
          <p:nvPr/>
        </p:nvSpPr>
        <p:spPr bwMode="auto">
          <a:xfrm>
            <a:off x="533400" y="4648200"/>
            <a:ext cx="8382000" cy="1938992"/>
          </a:xfrm>
          <a:prstGeom prst="rect">
            <a:avLst/>
          </a:prstGeom>
          <a:noFill/>
          <a:ln w="9525">
            <a:noFill/>
            <a:miter lim="800000"/>
            <a:headEnd/>
            <a:tailEnd/>
          </a:ln>
        </p:spPr>
        <p:txBody>
          <a:bodyPr wrap="square">
            <a:spAutoFit/>
          </a:bodyPr>
          <a:lstStyle/>
          <a:p>
            <a:r>
              <a:rPr lang="en-US" sz="1500" dirty="0">
                <a:latin typeface="Bookman Old Style"/>
                <a:cs typeface="Bookman Old Style"/>
              </a:rPr>
              <a:t>“Driving across the semiarid ranchlands of western South Dakota, I noticed the presence of a crop in the landscape that was recently found only in the eastern,</a:t>
            </a:r>
          </a:p>
          <a:p>
            <a:r>
              <a:rPr lang="en-US" sz="1500" dirty="0">
                <a:latin typeface="Bookman Old Style"/>
                <a:cs typeface="Bookman Old Style"/>
              </a:rPr>
              <a:t>moister region of the state: soybeans. I called a colleague who works in agriculture at South Dakota State University to ask, “When did the cattle ranchers of western South Dakota start growing soybeans?” He replied, “When the soy biodiesel plants started popping up in </a:t>
            </a:r>
            <a:r>
              <a:rPr lang="en-US" sz="1500" dirty="0" smtClean="0">
                <a:latin typeface="Bookman Old Style"/>
                <a:cs typeface="Bookman Old Style"/>
              </a:rPr>
              <a:t>Nebraska and </a:t>
            </a:r>
            <a:r>
              <a:rPr lang="en-US" sz="1500" dirty="0">
                <a:latin typeface="Bookman Old Style"/>
                <a:cs typeface="Bookman Old Style"/>
              </a:rPr>
              <a:t>Kansas and when genetically modified soybeans made it possible to grow the</a:t>
            </a:r>
          </a:p>
          <a:p>
            <a:r>
              <a:rPr lang="en-US" sz="1500" dirty="0">
                <a:latin typeface="Bookman Old Style"/>
                <a:cs typeface="Bookman Old Style"/>
              </a:rPr>
              <a:t>crop here.”</a:t>
            </a:r>
          </a:p>
        </p:txBody>
      </p:sp>
      <p:cxnSp>
        <p:nvCxnSpPr>
          <p:cNvPr id="10" name="Straight Connector 9"/>
          <p:cNvCxnSpPr/>
          <p:nvPr/>
        </p:nvCxnSpPr>
        <p:spPr>
          <a:xfrm>
            <a:off x="990600" y="1524000"/>
            <a:ext cx="7391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52225" name="Content Placeholder 1"/>
          <p:cNvSpPr>
            <a:spLocks noGrp="1"/>
          </p:cNvSpPr>
          <p:nvPr>
            <p:ph idx="4294967295"/>
          </p:nvPr>
        </p:nvSpPr>
        <p:spPr>
          <a:xfrm>
            <a:off x="381000" y="990600"/>
            <a:ext cx="8382000" cy="5562599"/>
          </a:xfrm>
        </p:spPr>
        <p:txBody>
          <a:bodyPr/>
          <a:lstStyle/>
          <a:p>
            <a:pPr eaLnBrk="1" hangingPunct="1"/>
            <a:r>
              <a:rPr lang="en-US" sz="2400" dirty="0" smtClean="0">
                <a:latin typeface="Bookman Old Style" pitchFamily="18" charset="0"/>
              </a:rPr>
              <a:t>Also called the </a:t>
            </a:r>
            <a:r>
              <a:rPr lang="en-US" sz="2400" b="1" dirty="0" smtClean="0">
                <a:latin typeface="Bookman Old Style" pitchFamily="18" charset="0"/>
              </a:rPr>
              <a:t>Green Revolution.</a:t>
            </a:r>
          </a:p>
          <a:p>
            <a:pPr eaLnBrk="1" hangingPunct="1"/>
            <a:r>
              <a:rPr lang="en-US" sz="2400" dirty="0" smtClean="0">
                <a:latin typeface="Bookman Old Style" pitchFamily="18" charset="0"/>
              </a:rPr>
              <a:t>Dates as far back as the 1930s, when agricultural scientists in the American Midwest began experimenting with technologically manipulated seed varieties to increase crop yields.</a:t>
            </a:r>
          </a:p>
          <a:p>
            <a:pPr eaLnBrk="1" hangingPunct="1"/>
            <a:r>
              <a:rPr lang="en-US" sz="2400" dirty="0" smtClean="0">
                <a:latin typeface="Bookman Old Style" pitchFamily="18" charset="0"/>
              </a:rPr>
              <a:t>1960s: the focal point of the Green Revolution shifted to India (IR8).</a:t>
            </a:r>
          </a:p>
          <a:p>
            <a:pPr eaLnBrk="1" hangingPunct="1"/>
            <a:r>
              <a:rPr lang="en-US" sz="2400" dirty="0" smtClean="0">
                <a:latin typeface="Bookman Old Style" pitchFamily="18" charset="0"/>
              </a:rPr>
              <a:t>1982: IR36 was produced, bred from 13 parents to achieve genetic resistance against 15 pests and a growing cycle of 110 days under warm conditions.</a:t>
            </a:r>
          </a:p>
          <a:p>
            <a:pPr eaLnBrk="1" hangingPunct="1"/>
            <a:r>
              <a:rPr lang="en-US" sz="2400" dirty="0" smtClean="0">
                <a:latin typeface="Bookman Old Style" pitchFamily="18" charset="0"/>
              </a:rPr>
              <a:t>The Green Revolution also brought new high-yield varieties of wheat and corn from the United States to other parts of the world, particularly South and Southeast Asia</a:t>
            </a:r>
            <a:r>
              <a:rPr lang="en-US" sz="2400" dirty="0" smtClean="0"/>
              <a:t>.</a:t>
            </a:r>
            <a:endParaRPr lang="en-US" sz="2400" dirty="0" smtClean="0">
              <a:latin typeface="Bookman Old Style" pitchFamily="18" charset="0"/>
            </a:endParaRPr>
          </a:p>
        </p:txBody>
      </p:sp>
      <p:sp>
        <p:nvSpPr>
          <p:cNvPr id="52226" name="TextBox 2"/>
          <p:cNvSpPr txBox="1">
            <a:spLocks noChangeArrowheads="1"/>
          </p:cNvSpPr>
          <p:nvPr/>
        </p:nvSpPr>
        <p:spPr bwMode="auto">
          <a:xfrm>
            <a:off x="381000" y="304800"/>
            <a:ext cx="80772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The Third Agricultural Revolution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2" name="Content Placeholder 1"/>
          <p:cNvSpPr>
            <a:spLocks noGrp="1"/>
          </p:cNvSpPr>
          <p:nvPr>
            <p:ph idx="4294967295"/>
          </p:nvPr>
        </p:nvSpPr>
        <p:spPr>
          <a:xfrm>
            <a:off x="533400" y="990600"/>
            <a:ext cx="8001000" cy="5486400"/>
          </a:xfrm>
        </p:spPr>
        <p:txBody>
          <a:bodyPr/>
          <a:lstStyle/>
          <a:p>
            <a:pPr marL="285750" indent="-285750" eaLnBrk="1" hangingPunct="1"/>
            <a:r>
              <a:rPr lang="en-US" sz="2000" dirty="0" smtClean="0">
                <a:latin typeface="Bookman Old Style" pitchFamily="18" charset="0"/>
              </a:rPr>
              <a:t>Impacts of pollen dispersal from </a:t>
            </a:r>
            <a:r>
              <a:rPr lang="en-US" sz="2000" i="1" dirty="0" smtClean="0">
                <a:latin typeface="Bookman Old Style" pitchFamily="18" charset="0"/>
              </a:rPr>
              <a:t>genetically modified plants </a:t>
            </a:r>
            <a:r>
              <a:rPr lang="en-US" sz="2000" dirty="0" smtClean="0">
                <a:latin typeface="Bookman Old Style" pitchFamily="18" charset="0"/>
              </a:rPr>
              <a:t>and the potential for disease-resistant plants to spur the </a:t>
            </a:r>
            <a:r>
              <a:rPr lang="en-US" sz="2000" i="1" dirty="0" smtClean="0">
                <a:latin typeface="Bookman Old Style" pitchFamily="18" charset="0"/>
              </a:rPr>
              <a:t>evolution of super-pests</a:t>
            </a:r>
            <a:r>
              <a:rPr lang="en-US" sz="2000" dirty="0" smtClean="0">
                <a:latin typeface="Bookman Old Style" pitchFamily="18" charset="0"/>
              </a:rPr>
              <a:t>.</a:t>
            </a:r>
          </a:p>
          <a:p>
            <a:pPr marL="285750" indent="-285750" eaLnBrk="1" hangingPunct="1"/>
            <a:r>
              <a:rPr lang="en-US" sz="2000" dirty="0" smtClean="0">
                <a:latin typeface="Bookman Old Style" pitchFamily="18" charset="0"/>
              </a:rPr>
              <a:t>The large-scale monocropping that is often part of Green Revolution agriculture can make farms vulnerable to changes in climate or the infestation of particular pests. </a:t>
            </a:r>
          </a:p>
          <a:p>
            <a:pPr marL="285750" indent="-285750" eaLnBrk="1" hangingPunct="1"/>
            <a:r>
              <a:rPr lang="en-US" sz="2000" dirty="0" smtClean="0">
                <a:latin typeface="Bookman Old Style" pitchFamily="18" charset="0"/>
              </a:rPr>
              <a:t>Higher inputs of chemical fertilizers, herbicides, and pesticides associated with Green Revolution agriculture can lead to reduced organic matter in the soil and to groundwater pollution</a:t>
            </a:r>
            <a:r>
              <a:rPr lang="en-US" sz="2000" dirty="0" smtClean="0">
                <a:solidFill>
                  <a:srgbClr val="4BACC6"/>
                </a:solidFill>
                <a:latin typeface="Bookman Old Style" pitchFamily="18" charset="0"/>
              </a:rPr>
              <a:t>.</a:t>
            </a:r>
          </a:p>
          <a:p>
            <a:pPr marL="285750" indent="-285750" eaLnBrk="1" hangingPunct="1"/>
            <a:r>
              <a:rPr lang="en-US" sz="2000" dirty="0" smtClean="0">
                <a:latin typeface="Bookman Old Style" pitchFamily="18" charset="0"/>
              </a:rPr>
              <a:t>Has done little to alleviate poverty in areas where most farmers still work small plots of land</a:t>
            </a:r>
            <a:r>
              <a:rPr lang="en-US" sz="2000" dirty="0" smtClean="0">
                <a:solidFill>
                  <a:srgbClr val="4BACC6"/>
                </a:solidFill>
                <a:latin typeface="Bookman Old Style" pitchFamily="18" charset="0"/>
              </a:rPr>
              <a:t>.</a:t>
            </a:r>
          </a:p>
          <a:p>
            <a:pPr marL="285750" indent="-285750" eaLnBrk="1" hangingPunct="1"/>
            <a:r>
              <a:rPr lang="en-US" sz="2000" dirty="0" smtClean="0">
                <a:latin typeface="Bookman Old Style" pitchFamily="18" charset="0"/>
              </a:rPr>
              <a:t>The need for capital from the West to implement Green Revolution technologies has led to a shift away from production for local consumers toward export agriculture</a:t>
            </a:r>
            <a:r>
              <a:rPr lang="en-US" sz="2000" dirty="0" smtClean="0">
                <a:solidFill>
                  <a:srgbClr val="4BACC6"/>
                </a:solidFill>
                <a:latin typeface="Bookman Old Style" pitchFamily="18" charset="0"/>
              </a:rPr>
              <a:t>.</a:t>
            </a:r>
          </a:p>
        </p:txBody>
      </p:sp>
      <p:sp>
        <p:nvSpPr>
          <p:cNvPr id="53250" name="TextBox 2"/>
          <p:cNvSpPr txBox="1">
            <a:spLocks noChangeArrowheads="1"/>
          </p:cNvSpPr>
          <p:nvPr/>
        </p:nvSpPr>
        <p:spPr bwMode="auto">
          <a:xfrm>
            <a:off x="533400" y="304800"/>
            <a:ext cx="74676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Criticism of the Green Revolution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124200" y="3733800"/>
            <a:ext cx="3352800" cy="2791599"/>
            <a:chOff x="3124200" y="3733800"/>
            <a:chExt cx="3352800" cy="2791599"/>
          </a:xfrm>
        </p:grpSpPr>
        <p:pic>
          <p:nvPicPr>
            <p:cNvPr id="55299" name="Picture 2" descr="http://www.conceptcaching.com/ccache_img/0412551_0412551-R1-E033.jpg">
              <a:hlinkClick r:id="rId3"/>
            </p:cNvPr>
            <p:cNvPicPr>
              <a:picLocks noChangeAspect="1" noChangeArrowheads="1"/>
            </p:cNvPicPr>
            <p:nvPr/>
          </p:nvPicPr>
          <p:blipFill>
            <a:blip r:embed="rId4" cstate="email"/>
            <a:srcRect/>
            <a:stretch>
              <a:fillRect/>
            </a:stretch>
          </p:blipFill>
          <p:spPr bwMode="auto">
            <a:xfrm>
              <a:off x="3124200" y="3733800"/>
              <a:ext cx="3341688" cy="2514600"/>
            </a:xfrm>
            <a:prstGeom prst="rect">
              <a:avLst/>
            </a:prstGeom>
            <a:noFill/>
            <a:ln w="9525">
              <a:noFill/>
              <a:miter lim="800000"/>
              <a:headEnd/>
              <a:tailEnd/>
            </a:ln>
          </p:spPr>
        </p:pic>
        <p:sp>
          <p:nvSpPr>
            <p:cNvPr id="7" name="TextBox 6"/>
            <p:cNvSpPr txBox="1"/>
            <p:nvPr/>
          </p:nvSpPr>
          <p:spPr>
            <a:xfrm>
              <a:off x="3886200" y="6248400"/>
              <a:ext cx="2590800" cy="276999"/>
            </a:xfrm>
            <a:prstGeom prst="rect">
              <a:avLst/>
            </a:prstGeom>
            <a:noFill/>
          </p:spPr>
          <p:txBody>
            <a:bodyPr wrap="square" rtlCol="0">
              <a:spAutoFit/>
            </a:bodyPr>
            <a:lstStyle/>
            <a:p>
              <a:r>
                <a:rPr lang="en-US" sz="1200" dirty="0" smtClean="0"/>
                <a:t>© Barbara Weightman</a:t>
              </a:r>
              <a:endParaRPr lang="en-US" sz="1200" dirty="0"/>
            </a:p>
          </p:txBody>
        </p:sp>
      </p:grpSp>
      <p:sp>
        <p:nvSpPr>
          <p:cNvPr id="55297" name="Title 3"/>
          <p:cNvSpPr>
            <a:spLocks noGrp="1"/>
          </p:cNvSpPr>
          <p:nvPr>
            <p:ph type="title"/>
          </p:nvPr>
        </p:nvSpPr>
        <p:spPr>
          <a:xfrm>
            <a:off x="533400" y="304800"/>
            <a:ext cx="8229600" cy="896938"/>
          </a:xfrm>
        </p:spPr>
        <p:txBody>
          <a:bodyPr/>
          <a:lstStyle/>
          <a:p>
            <a:pPr algn="l" eaLnBrk="1" hangingPunct="1"/>
            <a:r>
              <a:rPr lang="en-US" sz="3200" b="1" dirty="0" smtClean="0">
                <a:latin typeface="Bookman Old Style" pitchFamily="18" charset="0"/>
              </a:rPr>
              <a:t>New Genetically Modified Foods</a:t>
            </a:r>
          </a:p>
        </p:txBody>
      </p:sp>
      <p:sp>
        <p:nvSpPr>
          <p:cNvPr id="55298" name="TextBox 8"/>
          <p:cNvSpPr txBox="1">
            <a:spLocks noChangeArrowheads="1"/>
          </p:cNvSpPr>
          <p:nvPr/>
        </p:nvSpPr>
        <p:spPr bwMode="auto">
          <a:xfrm>
            <a:off x="533400" y="1201738"/>
            <a:ext cx="8305800" cy="2554287"/>
          </a:xfrm>
          <a:prstGeom prst="rect">
            <a:avLst/>
          </a:prstGeom>
          <a:noFill/>
          <a:ln w="9525">
            <a:noFill/>
            <a:miter lim="800000"/>
            <a:headEnd/>
            <a:tailEnd/>
          </a:ln>
        </p:spPr>
        <p:txBody>
          <a:bodyPr>
            <a:spAutoFit/>
          </a:bodyPr>
          <a:lstStyle/>
          <a:p>
            <a:pPr marL="342900" indent="-342900">
              <a:buFont typeface="Arial" charset="0"/>
              <a:buChar char="•"/>
            </a:pPr>
            <a:r>
              <a:rPr lang="en-US" sz="2000" b="1" dirty="0">
                <a:latin typeface="Bookman Old Style" pitchFamily="18" charset="0"/>
              </a:rPr>
              <a:t>Genetically modified organisms (GMOs) </a:t>
            </a:r>
            <a:r>
              <a:rPr lang="en-US" sz="2000" dirty="0">
                <a:latin typeface="Bookman Old Style" pitchFamily="18" charset="0"/>
              </a:rPr>
              <a:t>are found in 75 percent of all processed foods in the United States</a:t>
            </a:r>
          </a:p>
          <a:p>
            <a:pPr marL="342900" indent="-342900">
              <a:buFont typeface="Arial" charset="0"/>
              <a:buChar char="•"/>
            </a:pPr>
            <a:r>
              <a:rPr lang="en-US" sz="2000" dirty="0">
                <a:latin typeface="Bookman Old Style" pitchFamily="18" charset="0"/>
              </a:rPr>
              <a:t>Many of the poorer countries of the world do not have access to the necessary capital and technology.</a:t>
            </a:r>
          </a:p>
          <a:p>
            <a:pPr marL="342900" indent="-342900">
              <a:buFont typeface="Arial" charset="0"/>
              <a:buChar char="•"/>
            </a:pPr>
            <a:r>
              <a:rPr lang="en-US" sz="2000" dirty="0">
                <a:latin typeface="Bookman Old Style" pitchFamily="18" charset="0"/>
              </a:rPr>
              <a:t>Ideological resistance to genetically engineered foods</a:t>
            </a:r>
          </a:p>
          <a:p>
            <a:pPr marL="342900" indent="-342900">
              <a:buFont typeface="Arial" charset="0"/>
              <a:buChar char="•"/>
            </a:pPr>
            <a:r>
              <a:rPr lang="en-US" sz="2000" dirty="0">
                <a:latin typeface="Bookman Old Style" pitchFamily="18" charset="0"/>
              </a:rPr>
              <a:t>In regions where seeds are a cultural commodity, reflecting agricultural lessons learned over generations, many resist the invasion of foreign, genetically engineered crops.</a:t>
            </a:r>
          </a:p>
        </p:txBody>
      </p:sp>
      <p:sp>
        <p:nvSpPr>
          <p:cNvPr id="55300" name="TextBox 4"/>
          <p:cNvSpPr txBox="1">
            <a:spLocks noChangeArrowheads="1"/>
          </p:cNvSpPr>
          <p:nvPr/>
        </p:nvSpPr>
        <p:spPr bwMode="auto">
          <a:xfrm>
            <a:off x="3124200" y="5334000"/>
            <a:ext cx="2286000" cy="923925"/>
          </a:xfrm>
          <a:prstGeom prst="rect">
            <a:avLst/>
          </a:prstGeom>
          <a:noFill/>
          <a:ln w="9525">
            <a:noFill/>
            <a:miter lim="800000"/>
            <a:headEnd/>
            <a:tailEnd/>
          </a:ln>
        </p:spPr>
        <p:txBody>
          <a:bodyPr>
            <a:spAutoFit/>
          </a:bodyPr>
          <a:lstStyle/>
          <a:p>
            <a:r>
              <a:rPr lang="en-US" i="1" dirty="0">
                <a:solidFill>
                  <a:schemeClr val="bg1">
                    <a:lumMod val="85000"/>
                  </a:schemeClr>
                </a:solidFill>
                <a:effectLst>
                  <a:outerShdw blurRad="38100" dist="38100" dir="2700000" algn="tl">
                    <a:srgbClr val="000000">
                      <a:alpha val="43137"/>
                    </a:srgbClr>
                  </a:outerShdw>
                </a:effectLst>
              </a:rPr>
              <a:t>Concept Caching:</a:t>
            </a:r>
          </a:p>
          <a:p>
            <a:r>
              <a:rPr lang="en-US" i="1" dirty="0">
                <a:solidFill>
                  <a:schemeClr val="bg1">
                    <a:lumMod val="85000"/>
                  </a:schemeClr>
                </a:solidFill>
                <a:effectLst>
                  <a:outerShdw blurRad="38100" dist="38100" dir="2700000" algn="tl">
                    <a:srgbClr val="000000">
                      <a:alpha val="43137"/>
                    </a:srgbClr>
                  </a:outerShdw>
                </a:effectLst>
              </a:rPr>
              <a:t>Planting Rice </a:t>
            </a:r>
            <a:r>
              <a:rPr lang="en-US" i="1" dirty="0" smtClean="0">
                <a:solidFill>
                  <a:schemeClr val="bg1">
                    <a:lumMod val="85000"/>
                  </a:schemeClr>
                </a:solidFill>
                <a:effectLst>
                  <a:outerShdw blurRad="38100" dist="38100" dir="2700000" algn="tl">
                    <a:srgbClr val="000000">
                      <a:alpha val="43137"/>
                    </a:srgbClr>
                  </a:outerShdw>
                </a:effectLst>
              </a:rPr>
              <a:t>Seedlings-China</a:t>
            </a:r>
            <a:endParaRPr lang="en-US" i="1" dirty="0">
              <a:solidFill>
                <a:schemeClr val="bg1">
                  <a:lumMod val="85000"/>
                </a:schemeClr>
              </a:solidFill>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1"/>
          <p:cNvSpPr txBox="1">
            <a:spLocks noChangeArrowheads="1"/>
          </p:cNvSpPr>
          <p:nvPr/>
        </p:nvSpPr>
        <p:spPr bwMode="auto">
          <a:xfrm>
            <a:off x="304800" y="381000"/>
            <a:ext cx="73152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Regional and Local Change</a:t>
            </a:r>
          </a:p>
        </p:txBody>
      </p:sp>
      <p:sp>
        <p:nvSpPr>
          <p:cNvPr id="3" name="TextBox 2"/>
          <p:cNvSpPr txBox="1"/>
          <p:nvPr/>
        </p:nvSpPr>
        <p:spPr>
          <a:xfrm>
            <a:off x="304800" y="1219200"/>
            <a:ext cx="8458200" cy="3693319"/>
          </a:xfrm>
          <a:prstGeom prst="rect">
            <a:avLst/>
          </a:prstGeom>
          <a:noFill/>
        </p:spPr>
        <p:txBody>
          <a:bodyPr>
            <a:spAutoFit/>
          </a:bodyPr>
          <a:lstStyle/>
          <a:p>
            <a:pPr marL="285750" indent="-285750">
              <a:spcAft>
                <a:spcPts val="600"/>
              </a:spcAft>
              <a:buFont typeface="Arial" pitchFamily="34" charset="0"/>
              <a:buChar char="•"/>
              <a:defRPr/>
            </a:pPr>
            <a:r>
              <a:rPr lang="en-US" sz="2800" dirty="0" smtClean="0">
                <a:latin typeface="Bookman Old Style" pitchFamily="18" charset="0"/>
              </a:rPr>
              <a:t>Shifts </a:t>
            </a:r>
            <a:r>
              <a:rPr lang="en-US" sz="2800" dirty="0">
                <a:latin typeface="Bookman Old Style" pitchFamily="18" charset="0"/>
              </a:rPr>
              <a:t>from subsistence agriculture to commercial agriculture have had dramatic impacts on rural </a:t>
            </a:r>
            <a:r>
              <a:rPr lang="en-US" sz="2800" dirty="0" smtClean="0">
                <a:latin typeface="Bookman Old Style" pitchFamily="18" charset="0"/>
              </a:rPr>
              <a:t>life.</a:t>
            </a:r>
            <a:endParaRPr lang="en-US" sz="2800" dirty="0">
              <a:latin typeface="Bookman Old Style" pitchFamily="18" charset="0"/>
            </a:endParaRPr>
          </a:p>
          <a:p>
            <a:pPr marL="285750" indent="-285750">
              <a:spcAft>
                <a:spcPts val="600"/>
              </a:spcAft>
              <a:buFont typeface="Arial" pitchFamily="34" charset="0"/>
              <a:buChar char="•"/>
              <a:defRPr/>
            </a:pPr>
            <a:r>
              <a:rPr lang="en-US" sz="2800" dirty="0" smtClean="0">
                <a:latin typeface="Bookman Old Style" pitchFamily="18" charset="0"/>
              </a:rPr>
              <a:t>Dramatic </a:t>
            </a:r>
            <a:r>
              <a:rPr lang="en-US" sz="2800" dirty="0">
                <a:latin typeface="Bookman Old Style" pitchFamily="18" charset="0"/>
              </a:rPr>
              <a:t>increases in the production of export crops have occurred at the expense of crop production for local </a:t>
            </a:r>
            <a:r>
              <a:rPr lang="en-US" sz="2800" dirty="0" smtClean="0">
                <a:latin typeface="Bookman Old Style" pitchFamily="18" charset="0"/>
              </a:rPr>
              <a:t>consumption.</a:t>
            </a:r>
            <a:endParaRPr lang="en-US" sz="2800" dirty="0">
              <a:latin typeface="Bookman Old Style" pitchFamily="18" charset="0"/>
            </a:endParaRPr>
          </a:p>
          <a:p>
            <a:pPr marL="285750" indent="-285750">
              <a:spcAft>
                <a:spcPts val="600"/>
              </a:spcAft>
              <a:buFont typeface="Arial" pitchFamily="34" charset="0"/>
              <a:buChar char="•"/>
              <a:defRPr/>
            </a:pPr>
            <a:r>
              <a:rPr lang="en-US" sz="2800" dirty="0" smtClean="0">
                <a:latin typeface="Bookman Old Style" pitchFamily="18" charset="0"/>
              </a:rPr>
              <a:t>Environmental</a:t>
            </a:r>
            <a:r>
              <a:rPr lang="en-US" sz="2800" dirty="0">
                <a:latin typeface="Bookman Old Style" pitchFamily="18" charset="0"/>
              </a:rPr>
              <a:t>, economic, and social changes have affected local rural </a:t>
            </a:r>
            <a:r>
              <a:rPr lang="en-US" sz="2800" dirty="0" smtClean="0">
                <a:latin typeface="Bookman Old Style" pitchFamily="18" charset="0"/>
              </a:rPr>
              <a:t>communities.</a:t>
            </a:r>
            <a:endParaRPr lang="en-US" sz="28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58369" name="Content Placeholder 1"/>
          <p:cNvSpPr>
            <a:spLocks noGrp="1"/>
          </p:cNvSpPr>
          <p:nvPr>
            <p:ph idx="4294967295"/>
          </p:nvPr>
        </p:nvSpPr>
        <p:spPr>
          <a:xfrm>
            <a:off x="0" y="61913"/>
            <a:ext cx="8229600" cy="1385887"/>
          </a:xfrm>
        </p:spPr>
        <p:txBody>
          <a:bodyPr/>
          <a:lstStyle/>
          <a:p>
            <a:pPr marL="0" indent="0" algn="ctr" eaLnBrk="1" hangingPunct="1">
              <a:buFont typeface="Arial" charset="0"/>
              <a:buNone/>
            </a:pPr>
            <a:r>
              <a:rPr lang="en-US" sz="3600" dirty="0" smtClean="0">
                <a:latin typeface="Bookman Old Style" pitchFamily="18" charset="0"/>
              </a:rPr>
              <a:t>Guest Field Note:</a:t>
            </a:r>
          </a:p>
          <a:p>
            <a:pPr marL="0" indent="0" algn="ctr" eaLnBrk="1" hangingPunct="1">
              <a:buFont typeface="Arial" charset="0"/>
              <a:buNone/>
            </a:pPr>
            <a:r>
              <a:rPr lang="en-US" dirty="0" smtClean="0">
                <a:latin typeface="Bookman Old Style" pitchFamily="18" charset="0"/>
              </a:rPr>
              <a:t>Gambia</a:t>
            </a:r>
          </a:p>
          <a:p>
            <a:pPr marL="0" indent="0" algn="ctr" eaLnBrk="1" hangingPunct="1">
              <a:buFont typeface="Arial" charset="0"/>
              <a:buNone/>
            </a:pPr>
            <a:endParaRPr lang="en-US" dirty="0" smtClean="0">
              <a:latin typeface="Bookman Old Style" pitchFamily="18" charset="0"/>
            </a:endParaRPr>
          </a:p>
          <a:p>
            <a:pPr marL="0" indent="0" eaLnBrk="1" hangingPunct="1">
              <a:buFont typeface="Arial" charset="0"/>
              <a:buNone/>
            </a:pPr>
            <a:endParaRPr lang="en-US" dirty="0" smtClean="0">
              <a:latin typeface="Bookman Old Style" pitchFamily="18" charset="0"/>
            </a:endParaRPr>
          </a:p>
        </p:txBody>
      </p:sp>
      <p:sp>
        <p:nvSpPr>
          <p:cNvPr id="58370" name="TextBox 2"/>
          <p:cNvSpPr txBox="1">
            <a:spLocks noChangeArrowheads="1"/>
          </p:cNvSpPr>
          <p:nvPr/>
        </p:nvSpPr>
        <p:spPr bwMode="auto">
          <a:xfrm>
            <a:off x="228600" y="1676400"/>
            <a:ext cx="3657600" cy="4278094"/>
          </a:xfrm>
          <a:prstGeom prst="rect">
            <a:avLst/>
          </a:prstGeom>
          <a:noFill/>
          <a:ln w="9525">
            <a:noFill/>
            <a:miter lim="800000"/>
            <a:headEnd/>
            <a:tailEnd/>
          </a:ln>
        </p:spPr>
        <p:txBody>
          <a:bodyPr wrap="square">
            <a:spAutoFit/>
          </a:bodyPr>
          <a:lstStyle/>
          <a:p>
            <a:r>
              <a:rPr lang="en-US" sz="1600" dirty="0" smtClean="0">
                <a:latin typeface="Bookman Old Style" pitchFamily="18" charset="0"/>
              </a:rPr>
              <a:t>“I am interested in women and rural development in Subsaharan Africa. In 1983, I went to Gambia to study an irrigated rice project that was being implemented to improve the availability of rice, the dietary staple. What grabbed my attention? The donors’ assurance that the project would benefit women, the country’s traditional rice growers. Imagine my surprise a few months after project implementation when I encountered hundreds of angry women refusing to work because they received nothing for their labor from the first harvest.”</a:t>
            </a:r>
            <a:endParaRPr lang="en-US" sz="1600" dirty="0">
              <a:latin typeface="Bookman Old Style" pitchFamily="18" charset="0"/>
            </a:endParaRPr>
          </a:p>
        </p:txBody>
      </p:sp>
      <p:cxnSp>
        <p:nvCxnSpPr>
          <p:cNvPr id="5" name="Straight Connector 4"/>
          <p:cNvCxnSpPr/>
          <p:nvPr/>
        </p:nvCxnSpPr>
        <p:spPr>
          <a:xfrm>
            <a:off x="533400" y="1447800"/>
            <a:ext cx="8153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11_0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1828800"/>
            <a:ext cx="4800600" cy="344271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4"/>
          <p:cNvSpPr txBox="1">
            <a:spLocks noChangeArrowheads="1"/>
          </p:cNvSpPr>
          <p:nvPr/>
        </p:nvSpPr>
        <p:spPr bwMode="auto">
          <a:xfrm>
            <a:off x="2724150" y="3427413"/>
            <a:ext cx="3810000" cy="646112"/>
          </a:xfrm>
          <a:prstGeom prst="rect">
            <a:avLst/>
          </a:prstGeom>
          <a:noFill/>
          <a:ln w="9525">
            <a:noFill/>
            <a:miter lim="800000"/>
            <a:headEnd/>
            <a:tailEnd/>
          </a:ln>
        </p:spPr>
        <p:txBody>
          <a:bodyPr>
            <a:spAutoFit/>
          </a:bodyPr>
          <a:lstStyle/>
          <a:p>
            <a:r>
              <a:rPr lang="en-US" i="1" dirty="0">
                <a:solidFill>
                  <a:schemeClr val="bg1"/>
                </a:solidFill>
              </a:rPr>
              <a:t>Concept Caching:</a:t>
            </a:r>
          </a:p>
          <a:p>
            <a:r>
              <a:rPr lang="en-US" i="1" dirty="0">
                <a:solidFill>
                  <a:schemeClr val="bg1"/>
                </a:solidFill>
              </a:rPr>
              <a:t>Mount Vesuvius</a:t>
            </a:r>
          </a:p>
        </p:txBody>
      </p:sp>
      <p:sp>
        <p:nvSpPr>
          <p:cNvPr id="60418" name="Title 6"/>
          <p:cNvSpPr>
            <a:spLocks noGrp="1"/>
          </p:cNvSpPr>
          <p:nvPr>
            <p:ph type="title"/>
          </p:nvPr>
        </p:nvSpPr>
        <p:spPr>
          <a:xfrm>
            <a:off x="514350" y="381000"/>
            <a:ext cx="8229600" cy="1143000"/>
          </a:xfrm>
        </p:spPr>
        <p:txBody>
          <a:bodyPr/>
          <a:lstStyle/>
          <a:p>
            <a:pPr algn="l" eaLnBrk="1" hangingPunct="1"/>
            <a:r>
              <a:rPr lang="en-US" sz="3200" b="1" dirty="0" smtClean="0">
                <a:latin typeface="Bookman Old Style" pitchFamily="18" charset="0"/>
              </a:rPr>
              <a:t>The Impacts of Agricultural Modernization on Earlier Practices</a:t>
            </a:r>
          </a:p>
        </p:txBody>
      </p:sp>
      <p:sp>
        <p:nvSpPr>
          <p:cNvPr id="60419" name="Content Placeholder 7"/>
          <p:cNvSpPr>
            <a:spLocks noGrp="1"/>
          </p:cNvSpPr>
          <p:nvPr>
            <p:ph idx="1"/>
          </p:nvPr>
        </p:nvSpPr>
        <p:spPr>
          <a:xfrm>
            <a:off x="247650" y="1600200"/>
            <a:ext cx="8763000" cy="5029200"/>
          </a:xfrm>
        </p:spPr>
        <p:txBody>
          <a:bodyPr/>
          <a:lstStyle/>
          <a:p>
            <a:pPr eaLnBrk="1" hangingPunct="1">
              <a:spcBef>
                <a:spcPts val="400"/>
              </a:spcBef>
            </a:pPr>
            <a:r>
              <a:rPr lang="en-US" sz="2400" dirty="0" smtClean="0">
                <a:latin typeface="Bookman Old Style" pitchFamily="18" charset="0"/>
              </a:rPr>
              <a:t>Unlike hunting and gathering, subsistence farming continues to be a relatively common practice in Africa, Middle America, tropical South America, and parts of Southeast Asia. </a:t>
            </a:r>
          </a:p>
          <a:p>
            <a:pPr eaLnBrk="1" hangingPunct="1">
              <a:spcBef>
                <a:spcPts val="400"/>
              </a:spcBef>
            </a:pPr>
            <a:r>
              <a:rPr lang="en-US" sz="2400" dirty="0" smtClean="0">
                <a:latin typeface="Bookman Old Style" pitchFamily="18" charset="0"/>
              </a:rPr>
              <a:t>From 1500 to 1950, European powers sought to “modernize” the economies of their colonies by ending subsistence farming and integrating farmers into colonial systems of production and exchange.</a:t>
            </a:r>
          </a:p>
          <a:p>
            <a:pPr eaLnBrk="1" hangingPunct="1">
              <a:spcBef>
                <a:spcPts val="400"/>
              </a:spcBef>
            </a:pPr>
            <a:r>
              <a:rPr lang="en-US" sz="2400" dirty="0" smtClean="0">
                <a:latin typeface="Bookman Old Style" pitchFamily="18" charset="0"/>
              </a:rPr>
              <a:t>The colonial powers would demand that farmers pay some taxes.</a:t>
            </a:r>
          </a:p>
          <a:p>
            <a:pPr eaLnBrk="1" hangingPunct="1">
              <a:spcBef>
                <a:spcPts val="400"/>
              </a:spcBef>
            </a:pPr>
            <a:r>
              <a:rPr lang="en-US" sz="2400" dirty="0" smtClean="0">
                <a:latin typeface="Bookman Old Style" pitchFamily="18" charset="0"/>
              </a:rPr>
              <a:t>The colonial powers would conduct soil surveys, build irrigation systems, and establish lending agencies that provided loans to farmers.</a:t>
            </a:r>
            <a:endParaRPr lang="en-US" sz="2400" dirty="0" smtClean="0">
              <a:latin typeface="Bookman Old Style" pitchFamily="18" charset="0"/>
              <a:cs typeface="Arial" charset="0"/>
            </a:endParaRPr>
          </a:p>
        </p:txBody>
      </p:sp>
      <p:sp>
        <p:nvSpPr>
          <p:cNvPr id="5" name="Footer Placeholder 4"/>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62465" name="Content Placeholder 1"/>
          <p:cNvSpPr>
            <a:spLocks noGrp="1"/>
          </p:cNvSpPr>
          <p:nvPr>
            <p:ph idx="4294967295"/>
          </p:nvPr>
        </p:nvSpPr>
        <p:spPr>
          <a:xfrm>
            <a:off x="838200" y="1905000"/>
            <a:ext cx="7467600" cy="4495800"/>
          </a:xfrm>
        </p:spPr>
        <p:txBody>
          <a:bodyPr/>
          <a:lstStyle/>
          <a:p>
            <a:pPr marL="0" indent="0" eaLnBrk="1" hangingPunct="1">
              <a:buFont typeface="Arial" charset="0"/>
              <a:buNone/>
            </a:pPr>
            <a:endParaRPr lang="en-US" sz="2400" dirty="0" smtClean="0">
              <a:latin typeface="Bookman Old Style" pitchFamily="18" charset="0"/>
            </a:endParaRPr>
          </a:p>
          <a:p>
            <a:pPr marL="0" indent="0" eaLnBrk="1" hangingPunct="1">
              <a:buFont typeface="Arial" charset="0"/>
              <a:buNone/>
            </a:pPr>
            <a:r>
              <a:rPr lang="en-US" sz="2400" dirty="0" smtClean="0">
                <a:latin typeface="Bookman Old Style" pitchFamily="18" charset="0"/>
              </a:rPr>
              <a:t>Many arguments have been raised about the impacts of the Green Revolution, both pro and con. How might the scale at which the Green Revolution is examined affect the arguments that are made about it? What types of factors are likely to be considered if the question is, “has the Green Revolution been good for Asia” as opposed to “has the Green Revolution been good for a village or a particular agricultural community in India?”</a:t>
            </a:r>
          </a:p>
        </p:txBody>
      </p:sp>
      <p:pic>
        <p:nvPicPr>
          <p:cNvPr id="62466" name="Picture 2"/>
          <p:cNvPicPr>
            <a:picLocks noChangeAspect="1" noChangeArrowheads="1"/>
          </p:cNvPicPr>
          <p:nvPr/>
        </p:nvPicPr>
        <p:blipFill>
          <a:blip r:embed="rId3" cstate="email"/>
          <a:srcRect/>
          <a:stretch>
            <a:fillRect/>
          </a:stretch>
        </p:blipFill>
        <p:spPr bwMode="auto">
          <a:xfrm>
            <a:off x="2228850" y="228600"/>
            <a:ext cx="4572000" cy="14478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2"/>
          <p:cNvSpPr>
            <a:spLocks noGrp="1"/>
          </p:cNvSpPr>
          <p:nvPr>
            <p:ph type="title"/>
          </p:nvPr>
        </p:nvSpPr>
        <p:spPr/>
        <p:txBody>
          <a:bodyPr/>
          <a:lstStyle/>
          <a:p>
            <a:pPr eaLnBrk="1" hangingPunct="1"/>
            <a:r>
              <a:rPr lang="en-US" dirty="0" smtClean="0">
                <a:latin typeface="Bookman Old Style" pitchFamily="18" charset="0"/>
              </a:rPr>
              <a:t>Key Question</a:t>
            </a:r>
          </a:p>
        </p:txBody>
      </p:sp>
      <p:sp>
        <p:nvSpPr>
          <p:cNvPr id="63490" name="Content Placeholder 4"/>
          <p:cNvSpPr>
            <a:spLocks noGrp="1"/>
          </p:cNvSpPr>
          <p:nvPr>
            <p:ph idx="1"/>
          </p:nvPr>
        </p:nvSpPr>
        <p:spPr>
          <a:xfrm>
            <a:off x="457200" y="1295400"/>
            <a:ext cx="8229600" cy="5181600"/>
          </a:xfrm>
        </p:spPr>
        <p:txBody>
          <a:bodyPr/>
          <a:lstStyle/>
          <a:p>
            <a:pPr marL="0" indent="0" eaLnBrk="1" hangingPunct="1">
              <a:buFont typeface="Arial" charset="0"/>
              <a:buNone/>
            </a:pPr>
            <a:endParaRPr lang="en-US" dirty="0" smtClean="0">
              <a:latin typeface="Bookman Old Style" pitchFamily="18" charset="0"/>
            </a:endParaRPr>
          </a:p>
          <a:p>
            <a:pPr marL="0" indent="0" eaLnBrk="1" hangingPunct="1">
              <a:buFont typeface="Arial" charset="0"/>
              <a:buNone/>
            </a:pPr>
            <a:endParaRPr lang="en-US" dirty="0" smtClean="0">
              <a:latin typeface="Bookman Old Style" pitchFamily="18" charset="0"/>
            </a:endParaRPr>
          </a:p>
          <a:p>
            <a:pPr marL="0" indent="0" algn="ctr" eaLnBrk="1" hangingPunct="1">
              <a:buFont typeface="Arial" charset="0"/>
              <a:buNone/>
            </a:pPr>
            <a:r>
              <a:rPr lang="en-US" sz="4000" dirty="0" smtClean="0">
                <a:latin typeface="Bookman Old Style" pitchFamily="18" charset="0"/>
              </a:rPr>
              <a:t>What imprint does agriculture make on the cultural landscape?</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Box 1"/>
          <p:cNvSpPr txBox="1">
            <a:spLocks noChangeArrowheads="1"/>
          </p:cNvSpPr>
          <p:nvPr/>
        </p:nvSpPr>
        <p:spPr bwMode="auto">
          <a:xfrm>
            <a:off x="438150" y="304800"/>
            <a:ext cx="8305800" cy="6324600"/>
          </a:xfrm>
          <a:prstGeom prst="rect">
            <a:avLst/>
          </a:prstGeom>
          <a:noFill/>
          <a:ln w="9525">
            <a:noFill/>
            <a:miter lim="800000"/>
            <a:headEnd/>
            <a:tailEnd/>
          </a:ln>
        </p:spPr>
        <p:txBody>
          <a:bodyPr>
            <a:normAutofit/>
          </a:bodyPr>
          <a:lstStyle/>
          <a:p>
            <a:pPr marL="285750" indent="-285750">
              <a:spcAft>
                <a:spcPts val="600"/>
              </a:spcAft>
              <a:buFont typeface="Arial" charset="0"/>
              <a:buChar char="•"/>
            </a:pPr>
            <a:r>
              <a:rPr lang="en-US" sz="2200" dirty="0">
                <a:latin typeface="Bookman Old Style" pitchFamily="18" charset="0"/>
              </a:rPr>
              <a:t>The cadastral system: the method of land survey through which land ownership and property lines are </a:t>
            </a:r>
            <a:r>
              <a:rPr lang="en-US" sz="2200" dirty="0" smtClean="0">
                <a:latin typeface="Bookman Old Style" pitchFamily="18" charset="0"/>
              </a:rPr>
              <a:t>defined.</a:t>
            </a:r>
            <a:endParaRPr lang="en-US" sz="2200" dirty="0">
              <a:latin typeface="Bookman Old Style" pitchFamily="18" charset="0"/>
            </a:endParaRPr>
          </a:p>
          <a:p>
            <a:pPr marL="285750" indent="-285750">
              <a:spcAft>
                <a:spcPts val="600"/>
              </a:spcAft>
              <a:buFont typeface="Arial" charset="0"/>
              <a:buChar char="•"/>
            </a:pPr>
            <a:r>
              <a:rPr lang="en-US" sz="2200" b="1" dirty="0">
                <a:latin typeface="Bookman Old Style" pitchFamily="18" charset="0"/>
              </a:rPr>
              <a:t>Rectangular survey system</a:t>
            </a:r>
            <a:r>
              <a:rPr lang="en-US" sz="2200" dirty="0">
                <a:latin typeface="Bookman Old Style" pitchFamily="18" charset="0"/>
              </a:rPr>
              <a:t>: The prevailing survey system throughout much of the United States, the one that appears as checkerboards across agricultural fields</a:t>
            </a:r>
          </a:p>
          <a:p>
            <a:pPr marL="285750" indent="-285750">
              <a:spcAft>
                <a:spcPts val="600"/>
              </a:spcAft>
              <a:buFont typeface="Arial" charset="0"/>
              <a:buChar char="•"/>
            </a:pPr>
            <a:r>
              <a:rPr lang="en-US" sz="2200" dirty="0">
                <a:latin typeface="Bookman Old Style" pitchFamily="18" charset="0"/>
              </a:rPr>
              <a:t>The pattern of farms on the landscape in the interior of the United States reflects the township-and-range system, with farms spaced by sections, half sections, or quarter sections.</a:t>
            </a:r>
          </a:p>
          <a:p>
            <a:pPr marL="285750" indent="-285750">
              <a:spcAft>
                <a:spcPts val="600"/>
              </a:spcAft>
              <a:buFont typeface="Arial" charset="0"/>
              <a:buChar char="•"/>
            </a:pPr>
            <a:r>
              <a:rPr lang="en-US" sz="2200" b="1" dirty="0">
                <a:latin typeface="Bookman Old Style" pitchFamily="18" charset="0"/>
              </a:rPr>
              <a:t>Metes and bounds survey: </a:t>
            </a:r>
            <a:r>
              <a:rPr lang="en-US" sz="2200" dirty="0">
                <a:latin typeface="Bookman Old Style" pitchFamily="18" charset="0"/>
              </a:rPr>
              <a:t>natural features were used to demarcate irregular parcels of </a:t>
            </a:r>
            <a:r>
              <a:rPr lang="en-US" sz="2200" dirty="0" smtClean="0">
                <a:latin typeface="Bookman Old Style" pitchFamily="18" charset="0"/>
              </a:rPr>
              <a:t>land.</a:t>
            </a:r>
            <a:endParaRPr lang="en-US" sz="2200" dirty="0">
              <a:latin typeface="Bookman Old Style" pitchFamily="18" charset="0"/>
            </a:endParaRPr>
          </a:p>
          <a:p>
            <a:pPr marL="285750" indent="-285750">
              <a:spcAft>
                <a:spcPts val="600"/>
              </a:spcAft>
              <a:buFont typeface="Arial" charset="0"/>
              <a:buChar char="•"/>
            </a:pPr>
            <a:r>
              <a:rPr lang="en-US" sz="2200" b="1" dirty="0">
                <a:latin typeface="Bookman Old Style" pitchFamily="18" charset="0"/>
              </a:rPr>
              <a:t>Long-lot survey system: </a:t>
            </a:r>
            <a:r>
              <a:rPr lang="en-US" sz="2200" dirty="0">
                <a:latin typeface="Bookman Old Style" pitchFamily="18" charset="0"/>
              </a:rPr>
              <a:t>divided land into narrow parcels stretching back from rivers, roads, or </a:t>
            </a:r>
            <a:r>
              <a:rPr lang="en-US" sz="2200" dirty="0" smtClean="0">
                <a:latin typeface="Bookman Old Style" pitchFamily="18" charset="0"/>
              </a:rPr>
              <a:t>canals.</a:t>
            </a:r>
            <a:endParaRPr lang="en-US" sz="2200" dirty="0">
              <a:latin typeface="Bookman Old Style" pitchFamily="18" charset="0"/>
            </a:endParaRPr>
          </a:p>
          <a:p>
            <a:pPr marL="285750" indent="-285750">
              <a:spcAft>
                <a:spcPts val="600"/>
              </a:spcAft>
              <a:buFont typeface="Arial" charset="0"/>
              <a:buChar char="•"/>
            </a:pPr>
            <a:r>
              <a:rPr lang="en-US" sz="2200" b="1" dirty="0">
                <a:latin typeface="Bookman Old Style" pitchFamily="18" charset="0"/>
              </a:rPr>
              <a:t>Primogeniture: </a:t>
            </a:r>
            <a:r>
              <a:rPr lang="en-US" sz="2200" dirty="0">
                <a:latin typeface="Bookman Old Style" pitchFamily="18" charset="0"/>
              </a:rPr>
              <a:t>the Germanic practice in which all land passes to the eldest </a:t>
            </a:r>
            <a:r>
              <a:rPr lang="en-US" sz="2200" dirty="0" smtClean="0">
                <a:latin typeface="Bookman Old Style" pitchFamily="18" charset="0"/>
              </a:rPr>
              <a:t>son.</a:t>
            </a:r>
            <a:endParaRPr lang="en-US" sz="2200" dirty="0">
              <a:latin typeface="Bookman Old Style" pitchFamily="18" charset="0"/>
            </a:endParaRPr>
          </a:p>
          <a:p>
            <a:pPr marL="285750" indent="-285750">
              <a:spcAft>
                <a:spcPts val="600"/>
              </a:spcAft>
              <a:buFont typeface="Arial" charset="0"/>
              <a:buChar char="•"/>
            </a:pPr>
            <a:r>
              <a:rPr lang="en-US" sz="2200" dirty="0">
                <a:latin typeface="Bookman Old Style" pitchFamily="18" charset="0"/>
              </a:rPr>
              <a:t>In areas where land is divided among heirs, considerable fragmentation can occur over </a:t>
            </a:r>
            <a:r>
              <a:rPr lang="en-US" sz="2200" dirty="0" smtClean="0">
                <a:latin typeface="Bookman Old Style" pitchFamily="18" charset="0"/>
              </a:rPr>
              <a:t>time.</a:t>
            </a:r>
            <a:endParaRPr lang="en-US" sz="2200" dirty="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Content Placeholder 2"/>
          <p:cNvSpPr>
            <a:spLocks noGrp="1"/>
          </p:cNvSpPr>
          <p:nvPr>
            <p:ph idx="1"/>
          </p:nvPr>
        </p:nvSpPr>
        <p:spPr>
          <a:xfrm>
            <a:off x="609600" y="4876800"/>
            <a:ext cx="7772400" cy="1371600"/>
          </a:xfrm>
        </p:spPr>
        <p:txBody>
          <a:bodyPr/>
          <a:lstStyle/>
          <a:p>
            <a:pPr marL="0" indent="0" eaLnBrk="1" hangingPunct="1">
              <a:buFont typeface="Arial" charset="0"/>
              <a:buNone/>
            </a:pPr>
            <a:endParaRPr lang="en-US" dirty="0" smtClean="0">
              <a:latin typeface="Bookman Old Style" pitchFamily="18" charset="0"/>
            </a:endParaRPr>
          </a:p>
          <a:p>
            <a:pPr marL="0" indent="0" eaLnBrk="1" hangingPunct="1">
              <a:buFont typeface="Arial" charset="0"/>
              <a:buNone/>
            </a:pPr>
            <a:r>
              <a:rPr lang="en-US" dirty="0" smtClean="0">
                <a:latin typeface="Bookman Old Style" pitchFamily="18" charset="0"/>
              </a:rPr>
              <a:t>                </a:t>
            </a:r>
          </a:p>
        </p:txBody>
      </p:sp>
      <p:sp>
        <p:nvSpPr>
          <p:cNvPr id="65539" name="TextBox 1"/>
          <p:cNvSpPr txBox="1">
            <a:spLocks noChangeArrowheads="1"/>
          </p:cNvSpPr>
          <p:nvPr/>
        </p:nvSpPr>
        <p:spPr bwMode="auto">
          <a:xfrm>
            <a:off x="820738" y="4845050"/>
            <a:ext cx="7772400" cy="1323439"/>
          </a:xfrm>
          <a:prstGeom prst="rect">
            <a:avLst/>
          </a:prstGeom>
          <a:noFill/>
          <a:ln w="9525">
            <a:noFill/>
            <a:miter lim="800000"/>
            <a:headEnd/>
            <a:tailEnd/>
          </a:ln>
        </p:spPr>
        <p:txBody>
          <a:bodyPr>
            <a:spAutoFit/>
          </a:bodyPr>
          <a:lstStyle/>
          <a:p>
            <a:r>
              <a:rPr lang="en-US" sz="1600" b="1" dirty="0"/>
              <a:t>Figure 11.10</a:t>
            </a:r>
          </a:p>
          <a:p>
            <a:r>
              <a:rPr lang="en-US" sz="1600" b="1" dirty="0"/>
              <a:t>Willamette Valley, Oregon. </a:t>
            </a:r>
            <a:r>
              <a:rPr lang="en-US" sz="1600" dirty="0"/>
              <a:t>The township-and-</a:t>
            </a:r>
            <a:r>
              <a:rPr lang="en-US" sz="1600" dirty="0" smtClean="0"/>
              <a:t>range system </a:t>
            </a:r>
            <a:r>
              <a:rPr lang="en-US" sz="1600" dirty="0"/>
              <a:t>has left its imprint on the </a:t>
            </a:r>
            <a:r>
              <a:rPr lang="en-US" sz="1600" dirty="0" smtClean="0"/>
              <a:t>landscape near </a:t>
            </a:r>
            <a:r>
              <a:rPr lang="en-US" sz="1600" dirty="0"/>
              <a:t>Eugene, Oregon, where the grid pattern of </a:t>
            </a:r>
            <a:r>
              <a:rPr lang="en-US" sz="1600" dirty="0" smtClean="0"/>
              <a:t>six mile </a:t>
            </a:r>
            <a:r>
              <a:rPr lang="en-US" sz="1600" dirty="0"/>
              <a:t>by six mile townships and the sections of </a:t>
            </a:r>
            <a:r>
              <a:rPr lang="en-US" sz="1600" dirty="0" smtClean="0"/>
              <a:t>one square </a:t>
            </a:r>
            <a:r>
              <a:rPr lang="en-US" sz="1600" dirty="0"/>
              <a:t>mile each are marked by property lines </a:t>
            </a:r>
            <a:r>
              <a:rPr lang="en-US" sz="1600" dirty="0" smtClean="0"/>
              <a:t>and roads</a:t>
            </a:r>
            <a:r>
              <a:rPr lang="en-US" sz="1600" dirty="0"/>
              <a:t>. © Alexander B. Murphy.</a:t>
            </a:r>
          </a:p>
        </p:txBody>
      </p:sp>
      <p:pic>
        <p:nvPicPr>
          <p:cNvPr id="2" name="Picture 1" descr="fou10e_fig_11_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96581"/>
            <a:ext cx="7391400" cy="4504019"/>
          </a:xfrm>
          <a:prstGeom prst="rect">
            <a:avLst/>
          </a:prstGeom>
        </p:spPr>
      </p:pic>
      <p:sp>
        <p:nvSpPr>
          <p:cNvPr id="5" name="Footer Placeholder 4"/>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latin typeface="Bookman Old Style" pitchFamily="18" charset="0"/>
              </a:rPr>
              <a:t>Key Question</a:t>
            </a:r>
          </a:p>
        </p:txBody>
      </p:sp>
      <p:sp>
        <p:nvSpPr>
          <p:cNvPr id="19458" name="Rectangle 3"/>
          <p:cNvSpPr>
            <a:spLocks noGrp="1" noChangeArrowheads="1"/>
          </p:cNvSpPr>
          <p:nvPr>
            <p:ph idx="1"/>
          </p:nvPr>
        </p:nvSpPr>
        <p:spPr/>
        <p:txBody>
          <a:bodyPr/>
          <a:lstStyle/>
          <a:p>
            <a:pPr marL="0" indent="0" eaLnBrk="1" hangingPunct="1"/>
            <a:endParaRPr lang="en-US" sz="4400" dirty="0" smtClean="0"/>
          </a:p>
          <a:p>
            <a:pPr marL="0" indent="0" algn="ctr" eaLnBrk="1" hangingPunct="1">
              <a:buFont typeface="Arial" charset="0"/>
              <a:buNone/>
            </a:pPr>
            <a:r>
              <a:rPr lang="en-US" sz="4000" dirty="0" smtClean="0">
                <a:latin typeface="Bookman Old Style" pitchFamily="18" charset="0"/>
              </a:rPr>
              <a:t>What is agriculture, and where did agriculture begin?</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11_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7528" y="304800"/>
            <a:ext cx="6608944" cy="5867400"/>
          </a:xfrm>
          <a:prstGeom prst="rect">
            <a:avLst/>
          </a:prstGeom>
        </p:spPr>
      </p:pic>
      <p:sp>
        <p:nvSpPr>
          <p:cNvPr id="3" name="Footer Placeholder 2"/>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Box 4"/>
          <p:cNvSpPr txBox="1">
            <a:spLocks noChangeArrowheads="1"/>
          </p:cNvSpPr>
          <p:nvPr/>
        </p:nvSpPr>
        <p:spPr bwMode="auto">
          <a:xfrm>
            <a:off x="400050" y="381000"/>
            <a:ext cx="8458200" cy="584776"/>
          </a:xfrm>
          <a:prstGeom prst="rect">
            <a:avLst/>
          </a:prstGeom>
          <a:noFill/>
          <a:ln w="9525">
            <a:noFill/>
            <a:miter lim="800000"/>
            <a:headEnd/>
            <a:tailEnd/>
          </a:ln>
        </p:spPr>
        <p:txBody>
          <a:bodyPr>
            <a:spAutoFit/>
          </a:bodyPr>
          <a:lstStyle/>
          <a:p>
            <a:r>
              <a:rPr lang="en-US" sz="3200" b="1" dirty="0">
                <a:latin typeface="Bookman Old Style" pitchFamily="18" charset="0"/>
              </a:rPr>
              <a:t>Villages</a:t>
            </a:r>
          </a:p>
        </p:txBody>
      </p:sp>
      <p:sp>
        <p:nvSpPr>
          <p:cNvPr id="6" name="TextBox 5"/>
          <p:cNvSpPr txBox="1"/>
          <p:nvPr/>
        </p:nvSpPr>
        <p:spPr>
          <a:xfrm>
            <a:off x="838200" y="1012825"/>
            <a:ext cx="7600950" cy="3046988"/>
          </a:xfrm>
          <a:prstGeom prst="rect">
            <a:avLst/>
          </a:prstGeom>
          <a:noFill/>
        </p:spPr>
        <p:txBody>
          <a:bodyPr wrap="square">
            <a:spAutoFit/>
          </a:bodyPr>
          <a:lstStyle/>
          <a:p>
            <a:pPr marL="285750" indent="-285750">
              <a:buFont typeface="Arial"/>
              <a:buChar char="•"/>
              <a:defRPr/>
            </a:pPr>
            <a:r>
              <a:rPr lang="en-US" dirty="0">
                <a:latin typeface="Bookman Old Style" pitchFamily="18" charset="0"/>
              </a:rPr>
              <a:t>True farm villages, in which farming or providing services for farmers are the dominant activities, are disappearing</a:t>
            </a:r>
          </a:p>
          <a:p>
            <a:pPr marL="285750" indent="-285750">
              <a:buFont typeface="Arial"/>
              <a:buChar char="•"/>
              <a:defRPr/>
            </a:pPr>
            <a:r>
              <a:rPr lang="en-US" i="1" dirty="0">
                <a:latin typeface="Bookman Old Style" pitchFamily="18" charset="0"/>
              </a:rPr>
              <a:t>Dispersed settlement </a:t>
            </a:r>
            <a:r>
              <a:rPr lang="en-US" dirty="0">
                <a:latin typeface="Bookman Old Style" pitchFamily="18" charset="0"/>
              </a:rPr>
              <a:t>pattern: individual farmhouses lie quite far apart and the land is intensively cultivated but by machine rather than by hand  Ex: United States Midwest</a:t>
            </a:r>
          </a:p>
          <a:p>
            <a:pPr marL="285750" indent="-285750">
              <a:buFont typeface="Arial"/>
              <a:buChar char="•"/>
              <a:defRPr/>
            </a:pPr>
            <a:r>
              <a:rPr lang="en-US" i="1" dirty="0">
                <a:latin typeface="Bookman Old Style" pitchFamily="18" charset="0"/>
              </a:rPr>
              <a:t>Nucleated settlement: </a:t>
            </a:r>
            <a:r>
              <a:rPr lang="en-US" dirty="0">
                <a:latin typeface="Bookman Old Style" pitchFamily="18" charset="0"/>
              </a:rPr>
              <a:t>the most prevalent rural residential pattern in agricultural areas</a:t>
            </a:r>
          </a:p>
          <a:p>
            <a:pPr>
              <a:defRPr/>
            </a:pPr>
            <a:endParaRPr lang="en-US" dirty="0"/>
          </a:p>
          <a:p>
            <a:pPr>
              <a:defRPr/>
            </a:pPr>
            <a:endParaRPr lang="en-US" sz="2400" dirty="0"/>
          </a:p>
          <a:p>
            <a:pPr marL="342900" indent="-342900">
              <a:buFont typeface="Arial" pitchFamily="34" charset="0"/>
              <a:buChar char="•"/>
              <a:defRPr/>
            </a:pPr>
            <a:endParaRPr lang="en-US" sz="2400" dirty="0">
              <a:latin typeface="Bookman Old Style" pitchFamily="18" charset="0"/>
            </a:endParaRPr>
          </a:p>
        </p:txBody>
      </p:sp>
      <p:sp>
        <p:nvSpPr>
          <p:cNvPr id="68612" name="TextBox 1"/>
          <p:cNvSpPr txBox="1">
            <a:spLocks noChangeArrowheads="1"/>
          </p:cNvSpPr>
          <p:nvPr/>
        </p:nvSpPr>
        <p:spPr bwMode="auto">
          <a:xfrm>
            <a:off x="4724400" y="3849231"/>
            <a:ext cx="3429000" cy="2246769"/>
          </a:xfrm>
          <a:prstGeom prst="rect">
            <a:avLst/>
          </a:prstGeom>
          <a:noFill/>
          <a:ln w="9525">
            <a:noFill/>
            <a:miter lim="800000"/>
            <a:headEnd/>
            <a:tailEnd/>
          </a:ln>
        </p:spPr>
        <p:txBody>
          <a:bodyPr wrap="square">
            <a:spAutoFit/>
          </a:bodyPr>
          <a:lstStyle/>
          <a:p>
            <a:r>
              <a:rPr lang="en-US" sz="1400" b="1" dirty="0"/>
              <a:t>Figure 11.12</a:t>
            </a:r>
          </a:p>
          <a:p>
            <a:r>
              <a:rPr lang="en-US" sz="1400" b="1" dirty="0"/>
              <a:t>Acquitaine, France. </a:t>
            </a:r>
            <a:r>
              <a:rPr lang="en-US" sz="1400" dirty="0"/>
              <a:t>The agricultural </a:t>
            </a:r>
            <a:r>
              <a:rPr lang="en-US" sz="1400" dirty="0" smtClean="0"/>
              <a:t>landscape of </a:t>
            </a:r>
            <a:r>
              <a:rPr lang="en-US" sz="1400" dirty="0"/>
              <a:t>Aquitaine demonstrates three features of rural France: people living in nucleated villages, a highly fragmented land ownership pattern, and land divided according to the French long-lot system.</a:t>
            </a:r>
            <a:r>
              <a:rPr lang="en-US" sz="1400" dirty="0" smtClean="0"/>
              <a:t> </a:t>
            </a:r>
          </a:p>
          <a:p>
            <a:r>
              <a:rPr lang="en-US" sz="1400" dirty="0" smtClean="0"/>
              <a:t>© Alexander B</a:t>
            </a:r>
            <a:r>
              <a:rPr lang="en-US" sz="1400" dirty="0"/>
              <a:t>. Murphy.</a:t>
            </a:r>
          </a:p>
        </p:txBody>
      </p:sp>
      <p:pic>
        <p:nvPicPr>
          <p:cNvPr id="2" name="Picture 1" descr="fou10e_fig_11_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183391"/>
            <a:ext cx="3886200" cy="3065009"/>
          </a:xfrm>
          <a:prstGeom prst="rect">
            <a:avLst/>
          </a:prstGeom>
        </p:spPr>
      </p:pic>
      <p:sp>
        <p:nvSpPr>
          <p:cNvPr id="7" name="Footer Placeholder 6"/>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2"/>
          <p:cNvSpPr>
            <a:spLocks noGrp="1"/>
          </p:cNvSpPr>
          <p:nvPr>
            <p:ph idx="1"/>
          </p:nvPr>
        </p:nvSpPr>
        <p:spPr>
          <a:xfrm>
            <a:off x="457200" y="1295400"/>
            <a:ext cx="8229600" cy="5715000"/>
          </a:xfrm>
        </p:spPr>
        <p:txBody>
          <a:bodyPr/>
          <a:lstStyle/>
          <a:p>
            <a:pPr eaLnBrk="1" hangingPunct="1"/>
            <a:r>
              <a:rPr lang="en-US" sz="2400" dirty="0" smtClean="0">
                <a:latin typeface="Bookman Old Style" pitchFamily="18" charset="0"/>
              </a:rPr>
              <a:t>Linear village: In many low-lying areas of Western Europe, villages are located on dikes and levees.</a:t>
            </a:r>
          </a:p>
          <a:p>
            <a:pPr eaLnBrk="1" hangingPunct="1"/>
            <a:r>
              <a:rPr lang="en-US" sz="2400" dirty="0" smtClean="0">
                <a:latin typeface="Bookman Old Style" pitchFamily="18" charset="0"/>
              </a:rPr>
              <a:t>Cluster village may have begun as a small hamlet at the intersection of two roads and then developed by accretion.</a:t>
            </a:r>
          </a:p>
          <a:p>
            <a:pPr eaLnBrk="1" hangingPunct="1"/>
            <a:r>
              <a:rPr lang="en-US" sz="2400" dirty="0" smtClean="0">
                <a:latin typeface="Bookman Old Style" pitchFamily="18" charset="0"/>
              </a:rPr>
              <a:t>Round village or rundling was first used by Slavic farmer-herdsmen in eastern Europe and was later modified by Germanic settlers.</a:t>
            </a:r>
          </a:p>
          <a:p>
            <a:pPr eaLnBrk="1" hangingPunct="1"/>
            <a:r>
              <a:rPr lang="en-US" sz="2400" dirty="0" smtClean="0">
                <a:latin typeface="Bookman Old Style" pitchFamily="18" charset="0"/>
              </a:rPr>
              <a:t>Walled village: as a means of protection.</a:t>
            </a:r>
          </a:p>
          <a:p>
            <a:pPr eaLnBrk="1" hangingPunct="1"/>
            <a:r>
              <a:rPr lang="en-US" sz="2400" dirty="0" smtClean="0">
                <a:latin typeface="Bookman Old Style" pitchFamily="18" charset="0"/>
              </a:rPr>
              <a:t>Grid village: more modern.</a:t>
            </a:r>
          </a:p>
        </p:txBody>
      </p:sp>
      <p:sp>
        <p:nvSpPr>
          <p:cNvPr id="3" name="Footer Placeholder 2"/>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4" name="TextBox 4"/>
          <p:cNvSpPr txBox="1">
            <a:spLocks noChangeArrowheads="1"/>
          </p:cNvSpPr>
          <p:nvPr/>
        </p:nvSpPr>
        <p:spPr bwMode="auto">
          <a:xfrm>
            <a:off x="457200" y="381000"/>
            <a:ext cx="8458200" cy="584776"/>
          </a:xfrm>
          <a:prstGeom prst="rect">
            <a:avLst/>
          </a:prstGeom>
          <a:noFill/>
          <a:ln w="9525">
            <a:noFill/>
            <a:miter lim="800000"/>
            <a:headEnd/>
            <a:tailEnd/>
          </a:ln>
        </p:spPr>
        <p:txBody>
          <a:bodyPr>
            <a:spAutoFit/>
          </a:bodyPr>
          <a:lstStyle/>
          <a:p>
            <a:r>
              <a:rPr lang="en-US" sz="3200" b="1" dirty="0">
                <a:latin typeface="Bookman Old Style" pitchFamily="18" charset="0"/>
              </a:rPr>
              <a:t>Villages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11_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49936"/>
            <a:ext cx="6096000" cy="5947852"/>
          </a:xfrm>
          <a:prstGeom prst="rect">
            <a:avLst/>
          </a:prstGeom>
        </p:spPr>
      </p:pic>
      <p:sp>
        <p:nvSpPr>
          <p:cNvPr id="3" name="Footer Placeholder 2"/>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algn="l" eaLnBrk="1" hangingPunct="1"/>
            <a:r>
              <a:rPr lang="en-US" sz="3200" b="1" dirty="0" smtClean="0">
                <a:latin typeface="Bookman Old Style" pitchFamily="18" charset="0"/>
              </a:rPr>
              <a:t>Functional Differentiation within Villages</a:t>
            </a:r>
          </a:p>
        </p:txBody>
      </p:sp>
      <p:sp>
        <p:nvSpPr>
          <p:cNvPr id="73730" name="Content Placeholder 2"/>
          <p:cNvSpPr>
            <a:spLocks noGrp="1"/>
          </p:cNvSpPr>
          <p:nvPr>
            <p:ph idx="1"/>
          </p:nvPr>
        </p:nvSpPr>
        <p:spPr>
          <a:xfrm>
            <a:off x="457200" y="1600200"/>
            <a:ext cx="8229600" cy="4724400"/>
          </a:xfrm>
        </p:spPr>
        <p:txBody>
          <a:bodyPr/>
          <a:lstStyle/>
          <a:p>
            <a:pPr eaLnBrk="1" hangingPunct="1"/>
            <a:r>
              <a:rPr lang="en-US" sz="2800" dirty="0" smtClean="0">
                <a:latin typeface="Bookman Old Style"/>
                <a:cs typeface="Bookman Old Style"/>
              </a:rPr>
              <a:t>Social stratification: reflected in the range in size and quality of houses, representing their owners’ wealth and standing in the community.</a:t>
            </a:r>
          </a:p>
          <a:p>
            <a:pPr eaLnBrk="1" hangingPunct="1"/>
            <a:r>
              <a:rPr lang="en-US" sz="2800" dirty="0" smtClean="0">
                <a:latin typeface="Bookman Old Style"/>
                <a:cs typeface="Bookman Old Style"/>
              </a:rPr>
              <a:t>The functional differentiation of buildings within farm villages is more elaborate in some societies than in others.</a:t>
            </a:r>
          </a:p>
          <a:p>
            <a:pPr eaLnBrk="1" hangingPunct="1"/>
            <a:r>
              <a:rPr lang="en-US" sz="2800" dirty="0" smtClean="0">
                <a:latin typeface="Bookman Old Style"/>
                <a:cs typeface="Bookman Old Style"/>
              </a:rPr>
              <a:t>Protection of livestock and storage of harvested crops are primary functions of farm villages.</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extBox 1"/>
          <p:cNvSpPr txBox="1">
            <a:spLocks noChangeArrowheads="1"/>
          </p:cNvSpPr>
          <p:nvPr/>
        </p:nvSpPr>
        <p:spPr bwMode="auto">
          <a:xfrm>
            <a:off x="4495800" y="4621649"/>
            <a:ext cx="4114800" cy="1169551"/>
          </a:xfrm>
          <a:prstGeom prst="rect">
            <a:avLst/>
          </a:prstGeom>
          <a:noFill/>
          <a:ln w="9525">
            <a:noFill/>
            <a:miter lim="800000"/>
            <a:headEnd/>
            <a:tailEnd/>
          </a:ln>
        </p:spPr>
        <p:txBody>
          <a:bodyPr>
            <a:spAutoFit/>
          </a:bodyPr>
          <a:lstStyle/>
          <a:p>
            <a:r>
              <a:rPr lang="en-US" sz="1400" b="1" dirty="0"/>
              <a:t>Figure 11.15</a:t>
            </a:r>
          </a:p>
          <a:p>
            <a:r>
              <a:rPr lang="en-US" sz="1400" b="1" dirty="0"/>
              <a:t>Winthrop, Minnesota. </a:t>
            </a:r>
            <a:r>
              <a:rPr lang="en-US" sz="1400" dirty="0"/>
              <a:t>The modern </a:t>
            </a:r>
            <a:r>
              <a:rPr lang="en-US" sz="1400" dirty="0" smtClean="0"/>
              <a:t>American farm </a:t>
            </a:r>
            <a:r>
              <a:rPr lang="en-US" sz="1400" dirty="0"/>
              <a:t>typically has a two-story farm house </a:t>
            </a:r>
            <a:r>
              <a:rPr lang="en-US" sz="1400" dirty="0" smtClean="0"/>
              <a:t>surrounded by </a:t>
            </a:r>
            <a:r>
              <a:rPr lang="en-US" sz="1400" dirty="0"/>
              <a:t>several outbuildings. © Erin H. Fouberg.</a:t>
            </a:r>
          </a:p>
        </p:txBody>
      </p:sp>
      <p:sp>
        <p:nvSpPr>
          <p:cNvPr id="74756" name="TextBox 2"/>
          <p:cNvSpPr txBox="1">
            <a:spLocks noChangeArrowheads="1"/>
          </p:cNvSpPr>
          <p:nvPr/>
        </p:nvSpPr>
        <p:spPr bwMode="auto">
          <a:xfrm>
            <a:off x="269875" y="4608493"/>
            <a:ext cx="3921125" cy="954107"/>
          </a:xfrm>
          <a:prstGeom prst="rect">
            <a:avLst/>
          </a:prstGeom>
          <a:noFill/>
          <a:ln w="9525">
            <a:noFill/>
            <a:miter lim="800000"/>
            <a:headEnd/>
            <a:tailEnd/>
          </a:ln>
        </p:spPr>
        <p:txBody>
          <a:bodyPr wrap="square">
            <a:spAutoFit/>
          </a:bodyPr>
          <a:lstStyle/>
          <a:p>
            <a:r>
              <a:rPr lang="en-US" sz="1400" b="1" dirty="0"/>
              <a:t>Figure 11.14</a:t>
            </a:r>
          </a:p>
          <a:p>
            <a:r>
              <a:rPr lang="en-US" sz="1400" b="1" dirty="0"/>
              <a:t>Siem Reap, Cambodia. </a:t>
            </a:r>
            <a:r>
              <a:rPr lang="en-US" sz="1400" dirty="0"/>
              <a:t>A stilt village in the </a:t>
            </a:r>
            <a:r>
              <a:rPr lang="en-US" sz="1400" dirty="0" smtClean="0"/>
              <a:t>Mekong Basin </a:t>
            </a:r>
            <a:r>
              <a:rPr lang="en-US" sz="1400" dirty="0"/>
              <a:t>of Cambodia. © Barbara A. Weightman</a:t>
            </a:r>
          </a:p>
        </p:txBody>
      </p:sp>
      <p:pic>
        <p:nvPicPr>
          <p:cNvPr id="2" name="Picture 1" descr="fou10e_fig_11_1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970384"/>
            <a:ext cx="3657600" cy="3296816"/>
          </a:xfrm>
          <a:prstGeom prst="rect">
            <a:avLst/>
          </a:prstGeom>
        </p:spPr>
      </p:pic>
      <p:pic>
        <p:nvPicPr>
          <p:cNvPr id="3" name="Picture 2" descr="fou10e_fig_11_1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1219200"/>
            <a:ext cx="4297281" cy="3048000"/>
          </a:xfrm>
          <a:prstGeom prst="rect">
            <a:avLst/>
          </a:prstGeom>
        </p:spPr>
      </p:pic>
      <p:sp>
        <p:nvSpPr>
          <p:cNvPr id="6" name="Footer Placeholder 5"/>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dirty="0" smtClean="0">
                <a:latin typeface="Bookman Old Style" pitchFamily="18" charset="0"/>
              </a:rPr>
              <a:t>Key Question</a:t>
            </a:r>
          </a:p>
        </p:txBody>
      </p:sp>
      <p:sp>
        <p:nvSpPr>
          <p:cNvPr id="77826" name="Content Placeholder 2"/>
          <p:cNvSpPr>
            <a:spLocks noGrp="1"/>
          </p:cNvSpPr>
          <p:nvPr>
            <p:ph idx="1"/>
          </p:nvPr>
        </p:nvSpPr>
        <p:spPr>
          <a:xfrm>
            <a:off x="457200" y="1722437"/>
            <a:ext cx="8229600" cy="4525963"/>
          </a:xfrm>
        </p:spPr>
        <p:txBody>
          <a:bodyPr/>
          <a:lstStyle/>
          <a:p>
            <a:pPr marL="0" indent="0" algn="ctr" eaLnBrk="1" hangingPunct="1">
              <a:buFont typeface="Arial" charset="0"/>
              <a:buNone/>
            </a:pPr>
            <a:r>
              <a:rPr lang="en-US" sz="4000" dirty="0" smtClean="0">
                <a:latin typeface="Bookman Old Style" pitchFamily="18" charset="0"/>
              </a:rPr>
              <a:t>How is agriculture currently organized geographically, and how has agribusiness influenced the contemporary geography of agriculture</a:t>
            </a:r>
            <a:r>
              <a:rPr lang="en-US" dirty="0" smtClean="0">
                <a:latin typeface="Bookman Old Style" pitchFamily="18" charset="0"/>
              </a:rPr>
              <a:t>?</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Content Placeholder 2"/>
          <p:cNvSpPr>
            <a:spLocks noGrp="1"/>
          </p:cNvSpPr>
          <p:nvPr>
            <p:ph idx="1"/>
          </p:nvPr>
        </p:nvSpPr>
        <p:spPr>
          <a:xfrm>
            <a:off x="457200" y="457200"/>
            <a:ext cx="8229600" cy="5715000"/>
          </a:xfrm>
        </p:spPr>
        <p:txBody>
          <a:bodyPr/>
          <a:lstStyle/>
          <a:p>
            <a:pPr eaLnBrk="1" hangingPunct="1"/>
            <a:r>
              <a:rPr lang="en-US" sz="2600" dirty="0" smtClean="0">
                <a:latin typeface="Bookman Old Style" pitchFamily="18" charset="0"/>
              </a:rPr>
              <a:t>The end of colonial rule did not signal the end of the agricultural practices and systems that had been imposed on the former colonial areas.</a:t>
            </a:r>
          </a:p>
          <a:p>
            <a:pPr eaLnBrk="1" hangingPunct="1"/>
            <a:r>
              <a:rPr lang="en-US" sz="2600" dirty="0" smtClean="0">
                <a:latin typeface="Bookman Old Style" pitchFamily="18" charset="0"/>
              </a:rPr>
              <a:t>Commercial farming has come to dominate in the world’s economic core, as well as some of the places in the semi-periphery and periphery.</a:t>
            </a:r>
          </a:p>
          <a:p>
            <a:pPr eaLnBrk="1" hangingPunct="1"/>
            <a:r>
              <a:rPr lang="en-US" sz="2600" b="1" dirty="0" smtClean="0">
                <a:latin typeface="Bookman Old Style" pitchFamily="18" charset="0"/>
              </a:rPr>
              <a:t>Commercial agriculture: </a:t>
            </a:r>
            <a:r>
              <a:rPr lang="en-US" sz="2600" dirty="0" smtClean="0">
                <a:latin typeface="Bookman Old Style" pitchFamily="18" charset="0"/>
              </a:rPr>
              <a:t>began in the eighteenth and nineteenth centuries when Europe became a market for agricultural products from around the world.</a:t>
            </a:r>
          </a:p>
          <a:p>
            <a:pPr eaLnBrk="1" hangingPunct="1"/>
            <a:r>
              <a:rPr lang="en-US" sz="2600" b="1" dirty="0" smtClean="0">
                <a:latin typeface="Bookman Old Style" pitchFamily="18" charset="0"/>
              </a:rPr>
              <a:t>Monoculture: </a:t>
            </a:r>
            <a:r>
              <a:rPr lang="en-US" sz="2600" dirty="0" smtClean="0">
                <a:latin typeface="Bookman Old Style" pitchFamily="18" charset="0"/>
              </a:rPr>
              <a:t>dependence on a single agricultural commodity; a major impact of colonial agriculture.</a:t>
            </a:r>
            <a:endParaRPr lang="en-US" sz="2600" b="1" dirty="0" smtClean="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685800" y="152400"/>
            <a:ext cx="7696200" cy="914400"/>
          </a:xfrm>
        </p:spPr>
        <p:txBody>
          <a:bodyPr/>
          <a:lstStyle/>
          <a:p>
            <a:pPr eaLnBrk="1" hangingPunct="1"/>
            <a:r>
              <a:rPr lang="en-US" sz="3600" dirty="0" smtClean="0">
                <a:latin typeface="Bookman Old Style"/>
                <a:cs typeface="Bookman Old Style"/>
              </a:rPr>
              <a:t>Field Note</a:t>
            </a:r>
          </a:p>
        </p:txBody>
      </p:sp>
      <p:sp>
        <p:nvSpPr>
          <p:cNvPr id="79874" name="Content Placeholder 2"/>
          <p:cNvSpPr>
            <a:spLocks noGrp="1"/>
          </p:cNvSpPr>
          <p:nvPr>
            <p:ph idx="1"/>
          </p:nvPr>
        </p:nvSpPr>
        <p:spPr>
          <a:xfrm>
            <a:off x="533400" y="990600"/>
            <a:ext cx="8229600" cy="1828800"/>
          </a:xfrm>
        </p:spPr>
        <p:txBody>
          <a:bodyPr/>
          <a:lstStyle/>
          <a:p>
            <a:pPr marL="0" indent="0" eaLnBrk="1" hangingPunct="1">
              <a:buFont typeface="Arial" charset="0"/>
              <a:buNone/>
            </a:pPr>
            <a:r>
              <a:rPr lang="en-US" sz="1800" dirty="0" smtClean="0">
                <a:latin typeface="Bookman Old Style" pitchFamily="18" charset="0"/>
              </a:rPr>
              <a:t>“The technology of refrigeration has kept pace with the containerization of seaborne freight traffic. When we sailed into the port of Dunedin, New Zealand, I was unsure of just what those red boxes were. Closer inspection revealed that they are refrigeration units, to which incoming containers are attached. Meats and other perishables can thus be kept frozen until they are transferred to a refrigerator ship.”</a:t>
            </a:r>
          </a:p>
        </p:txBody>
      </p:sp>
      <p:pic>
        <p:nvPicPr>
          <p:cNvPr id="2" name="Picture 1" descr="fou10e_fig_11_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2940341"/>
            <a:ext cx="4800600" cy="3380993"/>
          </a:xfrm>
          <a:prstGeom prst="rect">
            <a:avLst/>
          </a:prstGeom>
        </p:spPr>
      </p:pic>
      <p:sp>
        <p:nvSpPr>
          <p:cNvPr id="5" name="Footer Placeholder 4"/>
          <p:cNvSpPr>
            <a:spLocks noGrp="1"/>
          </p:cNvSpPr>
          <p:nvPr>
            <p:ph type="ftr" sz="quarter" idx="11"/>
          </p:nvPr>
        </p:nvSpPr>
        <p:spPr/>
        <p:txBody>
          <a:bodyPr/>
          <a:lstStyle/>
          <a:p>
            <a:pPr>
              <a:defRPr/>
            </a:pPr>
            <a:r>
              <a:rPr lang="en-US" dirty="0" smtClean="0"/>
              <a:t>© 2012 John Wiley &amp; Sons, Inc. All rights reserved.</a:t>
            </a:r>
            <a:endParaRPr lang="en-US" dirty="0"/>
          </a:p>
        </p:txBody>
      </p:sp>
      <p:cxnSp>
        <p:nvCxnSpPr>
          <p:cNvPr id="6" name="Straight Connector 5"/>
          <p:cNvCxnSpPr/>
          <p:nvPr/>
        </p:nvCxnSpPr>
        <p:spPr>
          <a:xfrm>
            <a:off x="381000" y="914400"/>
            <a:ext cx="8153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427037"/>
            <a:ext cx="8229600" cy="1143000"/>
          </a:xfrm>
        </p:spPr>
        <p:txBody>
          <a:bodyPr/>
          <a:lstStyle/>
          <a:p>
            <a:pPr algn="l" eaLnBrk="1" hangingPunct="1"/>
            <a:r>
              <a:rPr lang="en-US" sz="3200" b="1" dirty="0" smtClean="0">
                <a:latin typeface="Bookman Old Style" pitchFamily="18" charset="0"/>
              </a:rPr>
              <a:t>The World Map of Climates</a:t>
            </a:r>
          </a:p>
        </p:txBody>
      </p:sp>
      <p:sp>
        <p:nvSpPr>
          <p:cNvPr id="3" name="Content Placeholder 2"/>
          <p:cNvSpPr>
            <a:spLocks noGrp="1"/>
          </p:cNvSpPr>
          <p:nvPr>
            <p:ph idx="1"/>
          </p:nvPr>
        </p:nvSpPr>
        <p:spPr>
          <a:xfrm>
            <a:off x="457200" y="1570037"/>
            <a:ext cx="8229600" cy="4525963"/>
          </a:xfrm>
        </p:spPr>
        <p:txBody>
          <a:bodyPr/>
          <a:lstStyle/>
          <a:p>
            <a:pPr eaLnBrk="1" hangingPunct="1">
              <a:defRPr/>
            </a:pPr>
            <a:r>
              <a:rPr lang="en-US" sz="2400" dirty="0">
                <a:latin typeface="Bookman Old Style" pitchFamily="18" charset="0"/>
              </a:rPr>
              <a:t>Wladimir </a:t>
            </a:r>
            <a:r>
              <a:rPr lang="en-US" sz="2400" dirty="0" smtClean="0">
                <a:latin typeface="Bookman Old Style" pitchFamily="18" charset="0"/>
              </a:rPr>
              <a:t>Köppen: </a:t>
            </a:r>
            <a:r>
              <a:rPr lang="en-US" sz="2400" b="1" dirty="0">
                <a:latin typeface="Bookman Old Style" pitchFamily="18" charset="0"/>
              </a:rPr>
              <a:t>Köppen climate </a:t>
            </a:r>
            <a:r>
              <a:rPr lang="en-US" sz="2400" b="1" dirty="0" smtClean="0">
                <a:latin typeface="Bookman Old Style" pitchFamily="18" charset="0"/>
              </a:rPr>
              <a:t>classification</a:t>
            </a:r>
            <a:r>
              <a:rPr lang="en-US" sz="2400" b="1" dirty="0">
                <a:latin typeface="Bookman Old Style" pitchFamily="18" charset="0"/>
              </a:rPr>
              <a:t> </a:t>
            </a:r>
            <a:r>
              <a:rPr lang="en-US" sz="2400" b="1" dirty="0" smtClean="0">
                <a:latin typeface="Bookman Old Style" pitchFamily="18" charset="0"/>
              </a:rPr>
              <a:t>system </a:t>
            </a:r>
            <a:r>
              <a:rPr lang="en-US" sz="2400" dirty="0">
                <a:latin typeface="Bookman Old Style" pitchFamily="18" charset="0"/>
              </a:rPr>
              <a:t>for classifying the world’s climates on the </a:t>
            </a:r>
            <a:r>
              <a:rPr lang="en-US" sz="2400" dirty="0" smtClean="0">
                <a:latin typeface="Bookman Old Style" pitchFamily="18" charset="0"/>
              </a:rPr>
              <a:t>basis of temperature </a:t>
            </a:r>
            <a:r>
              <a:rPr lang="en-US" sz="2400" dirty="0">
                <a:latin typeface="Bookman Old Style" pitchFamily="18" charset="0"/>
              </a:rPr>
              <a:t>and </a:t>
            </a:r>
            <a:r>
              <a:rPr lang="en-US" sz="2400" dirty="0" smtClean="0">
                <a:latin typeface="Bookman Old Style" pitchFamily="18" charset="0"/>
              </a:rPr>
              <a:t>precipitation.</a:t>
            </a:r>
          </a:p>
          <a:p>
            <a:r>
              <a:rPr lang="en-US" sz="2400" dirty="0">
                <a:latin typeface="Bookman Old Style"/>
                <a:cs typeface="Bookman Old Style"/>
              </a:rPr>
              <a:t>Köppen’s map provides one means of </a:t>
            </a:r>
            <a:r>
              <a:rPr lang="en-US" sz="2400" dirty="0" smtClean="0">
                <a:latin typeface="Bookman Old Style"/>
                <a:cs typeface="Bookman Old Style"/>
              </a:rPr>
              <a:t>understanding the </a:t>
            </a:r>
            <a:r>
              <a:rPr lang="en-US" sz="2400" dirty="0">
                <a:latin typeface="Bookman Old Style"/>
                <a:cs typeface="Bookman Old Style"/>
              </a:rPr>
              <a:t>distribution of </a:t>
            </a:r>
            <a:r>
              <a:rPr lang="en-US" sz="2400" b="1" dirty="0">
                <a:latin typeface="Bookman Old Style"/>
                <a:cs typeface="Bookman Old Style"/>
              </a:rPr>
              <a:t>climatic regions </a:t>
            </a:r>
            <a:r>
              <a:rPr lang="en-US" sz="2400" dirty="0">
                <a:latin typeface="Bookman Old Style"/>
                <a:cs typeface="Bookman Old Style"/>
              </a:rPr>
              <a:t>(areas with </a:t>
            </a:r>
            <a:r>
              <a:rPr lang="en-US" sz="2400" dirty="0" smtClean="0">
                <a:latin typeface="Bookman Old Style"/>
                <a:cs typeface="Bookman Old Style"/>
              </a:rPr>
              <a:t>similar climatic </a:t>
            </a:r>
            <a:r>
              <a:rPr lang="en-US" sz="2400" dirty="0">
                <a:latin typeface="Bookman Old Style"/>
                <a:cs typeface="Bookman Old Style"/>
              </a:rPr>
              <a:t>characteristics) across the planet.</a:t>
            </a:r>
            <a:endParaRPr lang="en-US" sz="2400" b="1" dirty="0">
              <a:latin typeface="Bookman Old Style"/>
              <a:cs typeface="Bookman Old Style"/>
            </a:endParaRPr>
          </a:p>
        </p:txBody>
      </p:sp>
      <p:sp>
        <p:nvSpPr>
          <p:cNvPr id="5" name="Footer Placeholder 4"/>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body" idx="4294967295"/>
          </p:nvPr>
        </p:nvSpPr>
        <p:spPr>
          <a:xfrm>
            <a:off x="609600" y="228600"/>
            <a:ext cx="8229600" cy="6324600"/>
          </a:xfrm>
        </p:spPr>
        <p:txBody>
          <a:bodyPr/>
          <a:lstStyle/>
          <a:p>
            <a:pPr eaLnBrk="1" hangingPunct="1"/>
            <a:endParaRPr lang="en-US" sz="2400" dirty="0" smtClean="0">
              <a:latin typeface="Bookman Old Style" pitchFamily="18" charset="0"/>
            </a:endParaRPr>
          </a:p>
          <a:p>
            <a:pPr eaLnBrk="1" hangingPunct="1"/>
            <a:r>
              <a:rPr lang="en-US" sz="2400" b="1" dirty="0" smtClean="0">
                <a:latin typeface="Bookman Old Style" pitchFamily="18" charset="0"/>
              </a:rPr>
              <a:t>Agriculture </a:t>
            </a:r>
            <a:r>
              <a:rPr lang="en-US" sz="2400" dirty="0" smtClean="0">
                <a:latin typeface="Bookman Old Style" pitchFamily="18" charset="0"/>
              </a:rPr>
              <a:t>is the deliberate tending of crops and livestock to produce food, feed, fiber, and fuel.</a:t>
            </a:r>
          </a:p>
          <a:p>
            <a:pPr eaLnBrk="1" hangingPunct="1"/>
            <a:r>
              <a:rPr lang="en-US" sz="2400" b="1" dirty="0" smtClean="0">
                <a:latin typeface="Bookman Old Style" pitchFamily="18" charset="0"/>
              </a:rPr>
              <a:t>Primary economic activities: </a:t>
            </a:r>
            <a:r>
              <a:rPr lang="en-US" sz="2400" dirty="0" smtClean="0">
                <a:latin typeface="Bookman Old Style" pitchFamily="18" charset="0"/>
              </a:rPr>
              <a:t>Economic activities that involve the extraction of economically valuable products from the earth, including agriculture, ranching, hunting and gathering, fishing, forestry, mining, and quarrying.</a:t>
            </a:r>
          </a:p>
          <a:p>
            <a:pPr eaLnBrk="1" hangingPunct="1"/>
            <a:r>
              <a:rPr lang="en-US" sz="2400" b="1" dirty="0" smtClean="0">
                <a:latin typeface="Bookman Old Style" pitchFamily="18" charset="0"/>
              </a:rPr>
              <a:t>Secondary economic activities: </a:t>
            </a:r>
            <a:r>
              <a:rPr lang="en-US" sz="2400" dirty="0" smtClean="0">
                <a:latin typeface="Bookman Old Style" pitchFamily="18" charset="0"/>
              </a:rPr>
              <a:t>Activities </a:t>
            </a:r>
            <a:r>
              <a:rPr lang="en-US" sz="2400" dirty="0">
                <a:latin typeface="Bookman Old Style" pitchFamily="18" charset="0"/>
              </a:rPr>
              <a:t>(e.g., manufacturing</a:t>
            </a:r>
            <a:r>
              <a:rPr lang="en-US" sz="2400" dirty="0" smtClean="0">
                <a:latin typeface="Bookman Old Style" pitchFamily="18" charset="0"/>
              </a:rPr>
              <a:t>) that take a primary product and change it into something else such as toys, ships, processed foods, chemicals, and buildings.</a:t>
            </a:r>
          </a:p>
          <a:p>
            <a:pPr eaLnBrk="1" hangingPunct="1"/>
            <a:r>
              <a:rPr lang="en-US" sz="2400" b="1" dirty="0" smtClean="0">
                <a:latin typeface="Bookman Old Style" pitchFamily="18" charset="0"/>
              </a:rPr>
              <a:t>Tertiary economic activities </a:t>
            </a:r>
            <a:r>
              <a:rPr lang="en-US" sz="2400" dirty="0" smtClean="0">
                <a:latin typeface="Bookman Old Style" pitchFamily="18" charset="0"/>
              </a:rPr>
              <a:t>are those service industries that connect producers to consumers and facilitate commerce and trade or help people meet their needs.</a:t>
            </a:r>
          </a:p>
          <a:p>
            <a:pPr eaLnBrk="1" hangingPunct="1">
              <a:lnSpc>
                <a:spcPct val="90000"/>
              </a:lnSpc>
              <a:buFont typeface="Wingdings" pitchFamily="2" charset="2"/>
              <a:buNone/>
            </a:pPr>
            <a:r>
              <a:rPr lang="en-US" dirty="0" smtClean="0">
                <a:latin typeface="Bookman Old Style" pitchFamily="18" charset="0"/>
              </a:rPr>
              <a:t>		</a:t>
            </a:r>
          </a:p>
          <a:p>
            <a:pPr eaLnBrk="1" hangingPunct="1">
              <a:lnSpc>
                <a:spcPct val="90000"/>
              </a:lnSpc>
              <a:buFont typeface="Wingdings" pitchFamily="2" charset="2"/>
              <a:buNone/>
            </a:pPr>
            <a:r>
              <a:rPr lang="en-US" dirty="0" smtClean="0">
                <a:latin typeface="Bookman Old Style" pitchFamily="18" charset="0"/>
              </a:rPr>
              <a:t>	</a:t>
            </a:r>
            <a:endParaRPr lang="en-US" dirty="0" smtClean="0"/>
          </a:p>
        </p:txBody>
      </p:sp>
      <p:sp>
        <p:nvSpPr>
          <p:cNvPr id="3" name="Footer Placeholder 2"/>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11_1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 y="919026"/>
            <a:ext cx="7848600" cy="5634174"/>
          </a:xfrm>
          <a:prstGeom prst="rect">
            <a:avLst/>
          </a:prstGeom>
        </p:spPr>
      </p:pic>
      <p:sp>
        <p:nvSpPr>
          <p:cNvPr id="81921" name="Title 1"/>
          <p:cNvSpPr>
            <a:spLocks noGrp="1"/>
          </p:cNvSpPr>
          <p:nvPr>
            <p:ph type="title"/>
          </p:nvPr>
        </p:nvSpPr>
        <p:spPr>
          <a:xfrm>
            <a:off x="457200" y="0"/>
            <a:ext cx="8229600" cy="1143000"/>
          </a:xfrm>
        </p:spPr>
        <p:txBody>
          <a:bodyPr/>
          <a:lstStyle/>
          <a:p>
            <a:pPr eaLnBrk="1" hangingPunct="1"/>
            <a:r>
              <a:rPr lang="en-US" sz="4000" dirty="0" smtClean="0">
                <a:latin typeface="Bookman Old Style" pitchFamily="18" charset="0"/>
              </a:rPr>
              <a:t>The World Map of Climates</a:t>
            </a:r>
          </a:p>
        </p:txBody>
      </p:sp>
      <p:sp>
        <p:nvSpPr>
          <p:cNvPr id="5" name="Footer Placeholder 4"/>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Content Placeholder 2"/>
          <p:cNvSpPr>
            <a:spLocks noGrp="1"/>
          </p:cNvSpPr>
          <p:nvPr>
            <p:ph idx="1"/>
          </p:nvPr>
        </p:nvSpPr>
        <p:spPr>
          <a:xfrm>
            <a:off x="457200" y="1524000"/>
            <a:ext cx="8229600" cy="4572000"/>
          </a:xfrm>
        </p:spPr>
        <p:txBody>
          <a:bodyPr/>
          <a:lstStyle/>
          <a:p>
            <a:pPr eaLnBrk="1" hangingPunct="1"/>
            <a:r>
              <a:rPr lang="en-US" sz="2400" dirty="0" smtClean="0">
                <a:latin typeface="Bookman Old Style" pitchFamily="18" charset="0"/>
              </a:rPr>
              <a:t>The “no dry season” (Af) regions are </a:t>
            </a:r>
            <a:r>
              <a:rPr lang="en-US" sz="2400" i="1" dirty="0" smtClean="0">
                <a:latin typeface="Bookman Old Style" pitchFamily="18" charset="0"/>
              </a:rPr>
              <a:t>equatorial rainforest </a:t>
            </a:r>
            <a:r>
              <a:rPr lang="en-US" sz="2400" dirty="0" smtClean="0">
                <a:latin typeface="Bookman Old Style" pitchFamily="18" charset="0"/>
              </a:rPr>
              <a:t>regions.</a:t>
            </a:r>
          </a:p>
          <a:p>
            <a:pPr eaLnBrk="1" hangingPunct="1"/>
            <a:r>
              <a:rPr lang="en-US" sz="2400" dirty="0" smtClean="0">
                <a:latin typeface="Bookman Old Style" pitchFamily="18" charset="0"/>
              </a:rPr>
              <a:t>The “short dry season” (Am) climate is known as the </a:t>
            </a:r>
            <a:r>
              <a:rPr lang="en-US" sz="2400" i="1" dirty="0" smtClean="0">
                <a:latin typeface="Bookman Old Style" pitchFamily="18" charset="0"/>
              </a:rPr>
              <a:t>monsoon climate.</a:t>
            </a:r>
          </a:p>
          <a:p>
            <a:pPr eaLnBrk="1" hangingPunct="1"/>
            <a:r>
              <a:rPr lang="en-US" sz="2400" dirty="0" smtClean="0">
                <a:latin typeface="Bookman Old Style" pitchFamily="18" charset="0"/>
              </a:rPr>
              <a:t>BW is </a:t>
            </a:r>
            <a:r>
              <a:rPr lang="en-US" sz="2400" i="1" dirty="0" smtClean="0">
                <a:latin typeface="Bookman Old Style" pitchFamily="18" charset="0"/>
              </a:rPr>
              <a:t>desert </a:t>
            </a:r>
            <a:r>
              <a:rPr lang="en-US" sz="2400" dirty="0" smtClean="0">
                <a:latin typeface="Bookman Old Style" pitchFamily="18" charset="0"/>
              </a:rPr>
              <a:t>and BS is </a:t>
            </a:r>
            <a:r>
              <a:rPr lang="en-US" sz="2400" i="1" dirty="0" smtClean="0">
                <a:latin typeface="Bookman Old Style" pitchFamily="18" charset="0"/>
              </a:rPr>
              <a:t>steppe.</a:t>
            </a:r>
            <a:endParaRPr lang="en-US" sz="2400" dirty="0" smtClean="0">
              <a:latin typeface="Bookman Old Style" pitchFamily="18" charset="0"/>
            </a:endParaRPr>
          </a:p>
          <a:p>
            <a:pPr eaLnBrk="1" hangingPunct="1"/>
            <a:r>
              <a:rPr lang="en-US" sz="2400" dirty="0" smtClean="0">
                <a:latin typeface="Bookman Old Style" pitchFamily="18" charset="0"/>
              </a:rPr>
              <a:t>“Dry summer” (C) climates are known as </a:t>
            </a:r>
            <a:r>
              <a:rPr lang="en-US" sz="2400" i="1" dirty="0" smtClean="0">
                <a:latin typeface="Bookman Old Style" pitchFamily="18" charset="0"/>
              </a:rPr>
              <a:t>Mediterranean </a:t>
            </a:r>
            <a:r>
              <a:rPr lang="en-US" sz="2400" dirty="0" smtClean="0">
                <a:latin typeface="Bookman Old Style" pitchFamily="18" charset="0"/>
              </a:rPr>
              <a:t>climates.</a:t>
            </a:r>
          </a:p>
          <a:p>
            <a:pPr eaLnBrk="1" hangingPunct="1"/>
            <a:r>
              <a:rPr lang="en-US" sz="2400" i="1" dirty="0" smtClean="0">
                <a:latin typeface="Bookman Old Style" pitchFamily="18" charset="0"/>
              </a:rPr>
              <a:t>Polar </a:t>
            </a:r>
            <a:r>
              <a:rPr lang="en-US" sz="2400" dirty="0" smtClean="0">
                <a:latin typeface="Bookman Old Style" pitchFamily="18" charset="0"/>
              </a:rPr>
              <a:t>climates, where tundra and ice prevail, are found poleward of (D) climates.</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5" name="Title 1"/>
          <p:cNvSpPr>
            <a:spLocks noGrp="1"/>
          </p:cNvSpPr>
          <p:nvPr>
            <p:ph type="title"/>
          </p:nvPr>
        </p:nvSpPr>
        <p:spPr>
          <a:xfrm>
            <a:off x="457200" y="427037"/>
            <a:ext cx="8229600" cy="1143000"/>
          </a:xfrm>
        </p:spPr>
        <p:txBody>
          <a:bodyPr/>
          <a:lstStyle/>
          <a:p>
            <a:pPr algn="l" eaLnBrk="1" hangingPunct="1"/>
            <a:r>
              <a:rPr lang="en-US" sz="3200" b="1" dirty="0" smtClean="0">
                <a:latin typeface="Bookman Old Style" pitchFamily="18" charset="0"/>
              </a:rPr>
              <a:t>The World Map of Climates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457200" y="76200"/>
            <a:ext cx="8229600" cy="1143000"/>
          </a:xfrm>
        </p:spPr>
        <p:txBody>
          <a:bodyPr/>
          <a:lstStyle/>
          <a:p>
            <a:pPr algn="l" eaLnBrk="1" hangingPunct="1"/>
            <a:r>
              <a:rPr lang="en-US" sz="3200" b="1" dirty="0" smtClean="0">
                <a:latin typeface="Bookman Old Style" pitchFamily="18" charset="0"/>
              </a:rPr>
              <a:t>The World Map of Agriculture</a:t>
            </a:r>
          </a:p>
        </p:txBody>
      </p:sp>
      <p:sp>
        <p:nvSpPr>
          <p:cNvPr id="84994" name="Content Placeholder 2"/>
          <p:cNvSpPr>
            <a:spLocks noGrp="1"/>
          </p:cNvSpPr>
          <p:nvPr>
            <p:ph idx="1"/>
          </p:nvPr>
        </p:nvSpPr>
        <p:spPr/>
        <p:txBody>
          <a:bodyPr/>
          <a:lstStyle/>
          <a:p>
            <a:pPr marL="0" indent="0" algn="ctr" eaLnBrk="1" hangingPunct="1">
              <a:buFont typeface="Arial" charset="0"/>
              <a:buNone/>
            </a:pPr>
            <a:r>
              <a:rPr lang="en-US" b="1" dirty="0" smtClean="0">
                <a:solidFill>
                  <a:srgbClr val="FF0000"/>
                </a:solidFill>
              </a:rPr>
              <a:t>INSERT FIGURE 11.18</a:t>
            </a:r>
          </a:p>
        </p:txBody>
      </p:sp>
      <p:pic>
        <p:nvPicPr>
          <p:cNvPr id="2" name="Picture 1" descr="fou10e_fig_11_1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246" y="1225296"/>
            <a:ext cx="7747508" cy="5251704"/>
          </a:xfrm>
          <a:prstGeom prst="rect">
            <a:avLst/>
          </a:prstGeom>
        </p:spPr>
      </p:pic>
      <p:sp>
        <p:nvSpPr>
          <p:cNvPr id="5" name="Footer Placeholder 4"/>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57200" y="1143000"/>
            <a:ext cx="7543800" cy="838200"/>
          </a:xfrm>
        </p:spPr>
        <p:txBody>
          <a:bodyPr/>
          <a:lstStyle/>
          <a:p>
            <a:pPr algn="l" eaLnBrk="1" hangingPunct="1"/>
            <a:r>
              <a:rPr lang="en-US" sz="2800" b="1" dirty="0" smtClean="0">
                <a:latin typeface="Bookman Old Style" pitchFamily="18" charset="0"/>
              </a:rPr>
              <a:t>Cash Crops and Plantation Agriculture</a:t>
            </a:r>
          </a:p>
        </p:txBody>
      </p:sp>
      <p:sp>
        <p:nvSpPr>
          <p:cNvPr id="87042" name="Content Placeholder 2"/>
          <p:cNvSpPr>
            <a:spLocks noGrp="1"/>
          </p:cNvSpPr>
          <p:nvPr>
            <p:ph idx="1"/>
          </p:nvPr>
        </p:nvSpPr>
        <p:spPr>
          <a:xfrm>
            <a:off x="457200" y="1828800"/>
            <a:ext cx="8229600" cy="4724400"/>
          </a:xfrm>
        </p:spPr>
        <p:txBody>
          <a:bodyPr/>
          <a:lstStyle/>
          <a:p>
            <a:pPr eaLnBrk="1" hangingPunct="1"/>
            <a:r>
              <a:rPr lang="en-US" sz="2400" dirty="0" smtClean="0">
                <a:latin typeface="Bookman Old Style" pitchFamily="18" charset="0"/>
              </a:rPr>
              <a:t>Cash farming continues to provide badly needed money, even if the conditions of sale to the urban industrial world are unfavorable</a:t>
            </a:r>
            <a:r>
              <a:rPr lang="en-US" sz="2400" dirty="0" smtClean="0">
                <a:solidFill>
                  <a:srgbClr val="4BACC6"/>
                </a:solidFill>
                <a:latin typeface="Bookman Old Style" pitchFamily="18" charset="0"/>
              </a:rPr>
              <a:t>.</a:t>
            </a:r>
          </a:p>
          <a:p>
            <a:pPr eaLnBrk="1" hangingPunct="1"/>
            <a:r>
              <a:rPr lang="en-US" sz="2400" dirty="0" smtClean="0">
                <a:latin typeface="Bookman Old Style" pitchFamily="18" charset="0"/>
              </a:rPr>
              <a:t>Occasionally, producing countries consider forming a cartel in order to present a united front to the importing countries and to gain a better price, as oil-producing states did during the 1970s</a:t>
            </a:r>
            <a:r>
              <a:rPr lang="en-US" sz="2400" dirty="0" smtClean="0">
                <a:solidFill>
                  <a:srgbClr val="4BACC6"/>
                </a:solidFill>
                <a:latin typeface="Bookman Old Style" pitchFamily="18" charset="0"/>
              </a:rPr>
              <a:t>.</a:t>
            </a:r>
          </a:p>
          <a:p>
            <a:pPr eaLnBrk="1" hangingPunct="1"/>
            <a:r>
              <a:rPr lang="en-US" sz="2400" b="1" dirty="0" smtClean="0">
                <a:latin typeface="Bookman Old Style" pitchFamily="18" charset="0"/>
              </a:rPr>
              <a:t>Plantation agriculture: </a:t>
            </a:r>
            <a:r>
              <a:rPr lang="en-US" sz="2400" dirty="0" smtClean="0">
                <a:latin typeface="Bookman Old Style" pitchFamily="18" charset="0"/>
              </a:rPr>
              <a:t>When cash crops are grown on large estates</a:t>
            </a:r>
            <a:r>
              <a:rPr lang="en-US" sz="2400" dirty="0" smtClean="0">
                <a:solidFill>
                  <a:srgbClr val="4BACC6"/>
                </a:solidFill>
                <a:latin typeface="Bookman Old Style" pitchFamily="18" charset="0"/>
              </a:rPr>
              <a:t>:</a:t>
            </a:r>
          </a:p>
          <a:p>
            <a:pPr lvl="1" eaLnBrk="1" hangingPunct="1">
              <a:buFont typeface="Arial"/>
              <a:buChar char="•"/>
            </a:pPr>
            <a:r>
              <a:rPr lang="en-US" sz="2400" dirty="0" smtClean="0">
                <a:latin typeface="Bookman Old Style" pitchFamily="18" charset="0"/>
              </a:rPr>
              <a:t>Plantations are colonial legacies that persist in poorer, primarily tropical, countries along with subsistence farming.</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5" name="Title 1"/>
          <p:cNvSpPr txBox="1">
            <a:spLocks/>
          </p:cNvSpPr>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Bookman Old Style" pitchFamily="18" charset="0"/>
              </a:rPr>
              <a:t>The World Map of Agriculture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533400" y="274638"/>
            <a:ext cx="8229600" cy="1143000"/>
          </a:xfrm>
        </p:spPr>
        <p:txBody>
          <a:bodyPr/>
          <a:lstStyle/>
          <a:p>
            <a:pPr algn="l" eaLnBrk="1" hangingPunct="1"/>
            <a:r>
              <a:rPr lang="en-US" sz="2800" b="1" dirty="0" smtClean="0">
                <a:latin typeface="Bookman Old Style" pitchFamily="18" charset="0"/>
              </a:rPr>
              <a:t>Commercial Livestock, Fruit,</a:t>
            </a:r>
            <a:br>
              <a:rPr lang="en-US" sz="2800" b="1" dirty="0" smtClean="0">
                <a:latin typeface="Bookman Old Style" pitchFamily="18" charset="0"/>
              </a:rPr>
            </a:br>
            <a:r>
              <a:rPr lang="en-US" sz="2800" b="1" dirty="0" smtClean="0">
                <a:latin typeface="Bookman Old Style" pitchFamily="18" charset="0"/>
              </a:rPr>
              <a:t>and Grain Agriculture</a:t>
            </a:r>
          </a:p>
        </p:txBody>
      </p:sp>
      <p:sp>
        <p:nvSpPr>
          <p:cNvPr id="5" name="Content Placeholder 4"/>
          <p:cNvSpPr>
            <a:spLocks noGrp="1"/>
          </p:cNvSpPr>
          <p:nvPr>
            <p:ph idx="1"/>
          </p:nvPr>
        </p:nvSpPr>
        <p:spPr>
          <a:xfrm>
            <a:off x="533400" y="1600200"/>
            <a:ext cx="8229600" cy="1828800"/>
          </a:xfrm>
        </p:spPr>
        <p:txBody>
          <a:bodyPr/>
          <a:lstStyle/>
          <a:p>
            <a:pPr eaLnBrk="1" hangingPunct="1">
              <a:defRPr/>
            </a:pPr>
            <a:r>
              <a:rPr lang="en-US" sz="2400" dirty="0">
                <a:latin typeface="Bookman Old Style" pitchFamily="18" charset="0"/>
              </a:rPr>
              <a:t>Commercial Livestock, </a:t>
            </a:r>
            <a:r>
              <a:rPr lang="en-US" sz="2400" dirty="0" smtClean="0">
                <a:latin typeface="Bookman Old Style" pitchFamily="18" charset="0"/>
              </a:rPr>
              <a:t>Fruit, and </a:t>
            </a:r>
            <a:r>
              <a:rPr lang="en-US" sz="2400" dirty="0">
                <a:latin typeface="Bookman Old Style" pitchFamily="18" charset="0"/>
              </a:rPr>
              <a:t>Grain </a:t>
            </a:r>
            <a:r>
              <a:rPr lang="en-US" sz="2400" dirty="0" smtClean="0">
                <a:latin typeface="Bookman Old Style" pitchFamily="18" charset="0"/>
              </a:rPr>
              <a:t>Agriculture</a:t>
            </a:r>
          </a:p>
          <a:p>
            <a:pPr lvl="1" eaLnBrk="1" hangingPunct="1">
              <a:buFont typeface="Arial"/>
              <a:buChar char="•"/>
              <a:defRPr/>
            </a:pPr>
            <a:r>
              <a:rPr lang="en-US" sz="2400" b="1" dirty="0" smtClean="0">
                <a:latin typeface="Bookman Old Style" pitchFamily="18" charset="0"/>
              </a:rPr>
              <a:t>Livestock </a:t>
            </a:r>
            <a:r>
              <a:rPr lang="en-US" sz="2400" b="1" dirty="0">
                <a:latin typeface="Bookman Old Style" pitchFamily="18" charset="0"/>
              </a:rPr>
              <a:t>ranching: </a:t>
            </a:r>
            <a:r>
              <a:rPr lang="en-US" sz="2400" dirty="0">
                <a:latin typeface="Bookman Old Style" pitchFamily="18" charset="0"/>
              </a:rPr>
              <a:t>the raising of domesticated animals for the production of meat and byproducts, such as leather and </a:t>
            </a:r>
            <a:r>
              <a:rPr lang="en-US" sz="2400" dirty="0" smtClean="0">
                <a:latin typeface="Bookman Old Style" pitchFamily="18" charset="0"/>
              </a:rPr>
              <a:t>wool</a:t>
            </a:r>
          </a:p>
          <a:p>
            <a:pPr marL="457200" lvl="1" indent="0" eaLnBrk="1" hangingPunct="1">
              <a:buFont typeface="Arial" charset="0"/>
              <a:buNone/>
              <a:defRPr/>
            </a:pPr>
            <a:endParaRPr lang="en-US" sz="2000" dirty="0"/>
          </a:p>
        </p:txBody>
      </p:sp>
      <p:sp>
        <p:nvSpPr>
          <p:cNvPr id="6" name="TextBox 5"/>
          <p:cNvSpPr txBox="1"/>
          <p:nvPr/>
        </p:nvSpPr>
        <p:spPr>
          <a:xfrm>
            <a:off x="533400" y="3352800"/>
            <a:ext cx="8153400" cy="1938992"/>
          </a:xfrm>
          <a:prstGeom prst="rect">
            <a:avLst/>
          </a:prstGeom>
          <a:noFill/>
        </p:spPr>
        <p:txBody>
          <a:bodyPr wrap="square">
            <a:spAutoFit/>
          </a:bodyPr>
          <a:lstStyle/>
          <a:p>
            <a:pPr marL="285750" indent="-285750">
              <a:buFont typeface="Arial" pitchFamily="34" charset="0"/>
              <a:buChar char="•"/>
              <a:defRPr/>
            </a:pPr>
            <a:r>
              <a:rPr lang="en-US" sz="2400" dirty="0">
                <a:latin typeface="Bookman Old Style" pitchFamily="18" charset="0"/>
              </a:rPr>
              <a:t>Subsistence </a:t>
            </a:r>
            <a:r>
              <a:rPr lang="en-US" sz="2400" dirty="0" smtClean="0">
                <a:latin typeface="Bookman Old Style" pitchFamily="18" charset="0"/>
              </a:rPr>
              <a:t>agriculture</a:t>
            </a:r>
            <a:endParaRPr lang="en-US" sz="2400" dirty="0">
              <a:latin typeface="Bookman Old Style" pitchFamily="18" charset="0"/>
            </a:endParaRPr>
          </a:p>
          <a:p>
            <a:pPr marL="800100" lvl="1" indent="-342900">
              <a:buFont typeface="Arial"/>
              <a:buChar char="•"/>
              <a:defRPr/>
            </a:pPr>
            <a:r>
              <a:rPr lang="en-US" sz="2400" dirty="0">
                <a:latin typeface="Bookman Old Style" pitchFamily="18" charset="0"/>
              </a:rPr>
              <a:t>S</a:t>
            </a:r>
            <a:r>
              <a:rPr lang="en-US" sz="2400" dirty="0" smtClean="0">
                <a:latin typeface="Bookman Old Style" pitchFamily="18" charset="0"/>
              </a:rPr>
              <a:t>ubsistence </a:t>
            </a:r>
            <a:r>
              <a:rPr lang="en-US" sz="2400" dirty="0">
                <a:latin typeface="Bookman Old Style" pitchFamily="18" charset="0"/>
              </a:rPr>
              <a:t>crop and livestock farming</a:t>
            </a:r>
          </a:p>
          <a:p>
            <a:pPr marL="800100" lvl="1" indent="-342900">
              <a:buFont typeface="Arial"/>
              <a:buChar char="•"/>
              <a:defRPr/>
            </a:pPr>
            <a:r>
              <a:rPr lang="en-US" sz="2400" dirty="0">
                <a:latin typeface="Bookman Old Style" pitchFamily="18" charset="0"/>
              </a:rPr>
              <a:t>I</a:t>
            </a:r>
            <a:r>
              <a:rPr lang="en-US" sz="2400" dirty="0" smtClean="0">
                <a:latin typeface="Bookman Old Style" pitchFamily="18" charset="0"/>
              </a:rPr>
              <a:t>ntensively </a:t>
            </a:r>
            <a:r>
              <a:rPr lang="en-US" sz="2400" dirty="0">
                <a:latin typeface="Bookman Old Style" pitchFamily="18" charset="0"/>
              </a:rPr>
              <a:t>subsistence farming (chiefly rice)</a:t>
            </a:r>
          </a:p>
          <a:p>
            <a:pPr marL="800100" lvl="1" indent="-342900">
              <a:buFont typeface="Arial"/>
              <a:buChar char="•"/>
              <a:defRPr/>
            </a:pPr>
            <a:r>
              <a:rPr lang="en-US" sz="2400" dirty="0">
                <a:latin typeface="Bookman Old Style" pitchFamily="18" charset="0"/>
              </a:rPr>
              <a:t>I</a:t>
            </a:r>
            <a:r>
              <a:rPr lang="en-US" sz="2400" dirty="0" smtClean="0">
                <a:latin typeface="Bookman Old Style" pitchFamily="18" charset="0"/>
              </a:rPr>
              <a:t>ntensively </a:t>
            </a:r>
            <a:r>
              <a:rPr lang="en-US" sz="2400" dirty="0">
                <a:latin typeface="Bookman Old Style" pitchFamily="18" charset="0"/>
              </a:rPr>
              <a:t>subsistence farming (chiefly wheat and other crops</a:t>
            </a:r>
          </a:p>
        </p:txBody>
      </p:sp>
      <p:sp>
        <p:nvSpPr>
          <p:cNvPr id="88068" name="TextBox 6"/>
          <p:cNvSpPr txBox="1">
            <a:spLocks noChangeArrowheads="1"/>
          </p:cNvSpPr>
          <p:nvPr/>
        </p:nvSpPr>
        <p:spPr bwMode="auto">
          <a:xfrm>
            <a:off x="533400" y="5276672"/>
            <a:ext cx="7620000" cy="1200328"/>
          </a:xfrm>
          <a:prstGeom prst="rect">
            <a:avLst/>
          </a:prstGeom>
          <a:noFill/>
          <a:ln w="9525">
            <a:noFill/>
            <a:miter lim="800000"/>
            <a:headEnd/>
            <a:tailEnd/>
          </a:ln>
        </p:spPr>
        <p:txBody>
          <a:bodyPr>
            <a:spAutoFit/>
          </a:bodyPr>
          <a:lstStyle/>
          <a:p>
            <a:pPr marL="285750" indent="-285750">
              <a:buFont typeface="Arial" charset="0"/>
              <a:buChar char="•"/>
            </a:pPr>
            <a:r>
              <a:rPr lang="en-US" sz="2400" dirty="0">
                <a:latin typeface="Bookman Old Style"/>
                <a:cs typeface="Bookman Old Style"/>
              </a:rPr>
              <a:t>Mediterranean Agriculture: specialized farming occurs only in areas where the dry summer Mediterranean climate prevails</a:t>
            </a:r>
          </a:p>
        </p:txBody>
      </p:sp>
      <p:sp>
        <p:nvSpPr>
          <p:cNvPr id="7" name="Footer Placeholder 6"/>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381000"/>
            <a:ext cx="3886200" cy="762000"/>
          </a:xfrm>
        </p:spPr>
        <p:txBody>
          <a:bodyPr/>
          <a:lstStyle/>
          <a:p>
            <a:pPr algn="l" eaLnBrk="1" hangingPunct="1"/>
            <a:r>
              <a:rPr lang="en-US" sz="2800" b="1" dirty="0" smtClean="0">
                <a:latin typeface="Bookman Old Style" pitchFamily="18" charset="0"/>
              </a:rPr>
              <a:t>Drug Agriculture</a:t>
            </a:r>
          </a:p>
        </p:txBody>
      </p:sp>
      <p:sp>
        <p:nvSpPr>
          <p:cNvPr id="89090" name="Content Placeholder 2"/>
          <p:cNvSpPr>
            <a:spLocks noGrp="1"/>
          </p:cNvSpPr>
          <p:nvPr>
            <p:ph idx="1"/>
          </p:nvPr>
        </p:nvSpPr>
        <p:spPr>
          <a:xfrm>
            <a:off x="457200" y="1447800"/>
            <a:ext cx="8229600" cy="4525963"/>
          </a:xfrm>
        </p:spPr>
        <p:txBody>
          <a:bodyPr/>
          <a:lstStyle/>
          <a:p>
            <a:pPr eaLnBrk="1" hangingPunct="1"/>
            <a:r>
              <a:rPr lang="en-US" sz="2400" dirty="0" smtClean="0">
                <a:latin typeface="Bookman Old Style" pitchFamily="18" charset="0"/>
              </a:rPr>
              <a:t>Because of the high demand for drugs—particularly in the global economic core—farmers in the periphery often find it more profitable to cultivate poppy, coca, or marijuana plants than to grow standard food crops.</a:t>
            </a:r>
          </a:p>
          <a:p>
            <a:pPr eaLnBrk="1" hangingPunct="1"/>
            <a:r>
              <a:rPr lang="en-US" sz="2400" dirty="0" smtClean="0">
                <a:latin typeface="Bookman Old Style" pitchFamily="18" charset="0"/>
              </a:rPr>
              <a:t>Drug cartels that oversee the drug trade have brought crime and violence to the places where they hold sway.</a:t>
            </a:r>
          </a:p>
          <a:p>
            <a:pPr eaLnBrk="1" hangingPunct="1"/>
            <a:r>
              <a:rPr lang="en-US" sz="2400" dirty="0" smtClean="0">
                <a:latin typeface="Bookman Old Style" pitchFamily="18" charset="0"/>
              </a:rPr>
              <a:t>Mexicans now control 11 of the 13 largest drug markets in the United States.</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Content Placeholder 2"/>
          <p:cNvSpPr>
            <a:spLocks noGrp="1"/>
          </p:cNvSpPr>
          <p:nvPr>
            <p:ph idx="1"/>
          </p:nvPr>
        </p:nvSpPr>
        <p:spPr>
          <a:xfrm>
            <a:off x="381000" y="304800"/>
            <a:ext cx="8229600" cy="2819400"/>
          </a:xfrm>
        </p:spPr>
        <p:txBody>
          <a:bodyPr/>
          <a:lstStyle/>
          <a:p>
            <a:pPr eaLnBrk="1" hangingPunct="1"/>
            <a:r>
              <a:rPr lang="en-US" sz="2400" dirty="0" smtClean="0">
                <a:latin typeface="Bookman Old Style" pitchFamily="18" charset="0"/>
              </a:rPr>
              <a:t>Informal agriculture: Millions of people cultivate small plots of land in and around their homes for domestic consumption or to trade informally with others.</a:t>
            </a:r>
          </a:p>
          <a:p>
            <a:pPr eaLnBrk="1" hangingPunct="1"/>
            <a:r>
              <a:rPr lang="en-US" sz="2400" dirty="0" smtClean="0">
                <a:latin typeface="Bookman Old Style" pitchFamily="18" charset="0"/>
              </a:rPr>
              <a:t>Such practices are encouraged in some places—notably China—but more often they are ignored, or even discouraged.</a:t>
            </a:r>
          </a:p>
        </p:txBody>
      </p:sp>
      <p:sp>
        <p:nvSpPr>
          <p:cNvPr id="6" name="Footer Placeholder 5"/>
          <p:cNvSpPr>
            <a:spLocks noGrp="1"/>
          </p:cNvSpPr>
          <p:nvPr>
            <p:ph type="ftr" sz="quarter" idx="11"/>
          </p:nvPr>
        </p:nvSpPr>
        <p:spPr/>
        <p:txBody>
          <a:bodyPr/>
          <a:lstStyle/>
          <a:p>
            <a:pPr>
              <a:defRPr/>
            </a:pPr>
            <a:r>
              <a:rPr lang="en-US" dirty="0" smtClean="0"/>
              <a:t>© 2012 John Wiley &amp; Sons, Inc. All rights reserved.</a:t>
            </a:r>
            <a:endParaRPr lang="en-US" dirty="0"/>
          </a:p>
        </p:txBody>
      </p:sp>
      <p:grpSp>
        <p:nvGrpSpPr>
          <p:cNvPr id="8" name="Group 7"/>
          <p:cNvGrpSpPr/>
          <p:nvPr/>
        </p:nvGrpSpPr>
        <p:grpSpPr>
          <a:xfrm>
            <a:off x="2362200" y="3352800"/>
            <a:ext cx="3810000" cy="3096399"/>
            <a:chOff x="2362200" y="3352800"/>
            <a:chExt cx="3810000" cy="3096399"/>
          </a:xfrm>
        </p:grpSpPr>
        <p:grpSp>
          <p:nvGrpSpPr>
            <p:cNvPr id="5" name="Group 4"/>
            <p:cNvGrpSpPr/>
            <p:nvPr/>
          </p:nvGrpSpPr>
          <p:grpSpPr>
            <a:xfrm>
              <a:off x="2362200" y="3352800"/>
              <a:ext cx="3810000" cy="2885420"/>
              <a:chOff x="2362200" y="3352800"/>
              <a:chExt cx="3810000" cy="2885420"/>
            </a:xfrm>
          </p:grpSpPr>
          <p:pic>
            <p:nvPicPr>
              <p:cNvPr id="90114" name="Picture 2" descr="http://www.conceptcaching.com/ccache_img/P7070135.JPG">
                <a:hlinkClick r:id="rId3"/>
              </p:cNvPr>
              <p:cNvPicPr>
                <a:picLocks noChangeAspect="1" noChangeArrowheads="1"/>
              </p:cNvPicPr>
              <p:nvPr/>
            </p:nvPicPr>
            <p:blipFill>
              <a:blip r:embed="rId4" cstate="email"/>
              <a:srcRect/>
              <a:stretch>
                <a:fillRect/>
              </a:stretch>
            </p:blipFill>
            <p:spPr bwMode="auto">
              <a:xfrm>
                <a:off x="2362200" y="3352800"/>
                <a:ext cx="3810000" cy="2857500"/>
              </a:xfrm>
              <a:prstGeom prst="rect">
                <a:avLst/>
              </a:prstGeom>
              <a:noFill/>
              <a:ln w="9525">
                <a:noFill/>
                <a:miter lim="800000"/>
                <a:headEnd/>
                <a:tailEnd/>
              </a:ln>
            </p:spPr>
          </p:pic>
          <p:sp>
            <p:nvSpPr>
              <p:cNvPr id="90115" name="TextBox 4"/>
              <p:cNvSpPr txBox="1">
                <a:spLocks noChangeArrowheads="1"/>
              </p:cNvSpPr>
              <p:nvPr/>
            </p:nvSpPr>
            <p:spPr bwMode="auto">
              <a:xfrm>
                <a:off x="2362200" y="5715000"/>
                <a:ext cx="3810000" cy="523220"/>
              </a:xfrm>
              <a:prstGeom prst="rect">
                <a:avLst/>
              </a:prstGeom>
              <a:noFill/>
              <a:ln w="9525">
                <a:noFill/>
                <a:miter lim="800000"/>
                <a:headEnd/>
                <a:tailEnd/>
              </a:ln>
            </p:spPr>
            <p:txBody>
              <a:bodyPr wrap="square">
                <a:spAutoFit/>
              </a:bodyPr>
              <a:lstStyle/>
              <a:p>
                <a:r>
                  <a:rPr lang="en-US" sz="1400" i="1" dirty="0" smtClean="0">
                    <a:solidFill>
                      <a:schemeClr val="tx1">
                        <a:lumMod val="65000"/>
                        <a:lumOff val="35000"/>
                      </a:schemeClr>
                    </a:solidFill>
                    <a:effectLst>
                      <a:outerShdw blurRad="38100" dist="38100" dir="2700000" algn="tl">
                        <a:srgbClr val="000000">
                          <a:alpha val="43137"/>
                        </a:srgbClr>
                      </a:outerShdw>
                    </a:effectLst>
                  </a:rPr>
                  <a:t>Concept Caching: Produce bazaar in Ghazni City, Afghanistan</a:t>
                </a:r>
                <a:endParaRPr lang="en-US" sz="1400" i="1" dirty="0">
                  <a:solidFill>
                    <a:schemeClr val="tx1">
                      <a:lumMod val="65000"/>
                      <a:lumOff val="35000"/>
                    </a:schemeClr>
                  </a:solidFill>
                  <a:effectLst>
                    <a:outerShdw blurRad="38100" dist="38100" dir="2700000" algn="tl">
                      <a:srgbClr val="000000">
                        <a:alpha val="43137"/>
                      </a:srgbClr>
                    </a:outerShdw>
                  </a:effectLst>
                </a:endParaRPr>
              </a:p>
            </p:txBody>
          </p:sp>
        </p:grpSp>
        <p:sp>
          <p:nvSpPr>
            <p:cNvPr id="7" name="TextBox 6"/>
            <p:cNvSpPr txBox="1"/>
            <p:nvPr/>
          </p:nvSpPr>
          <p:spPr>
            <a:xfrm>
              <a:off x="2590800" y="6172200"/>
              <a:ext cx="3581400" cy="276999"/>
            </a:xfrm>
            <a:prstGeom prst="rect">
              <a:avLst/>
            </a:prstGeom>
            <a:noFill/>
          </p:spPr>
          <p:txBody>
            <a:bodyPr wrap="square" rtlCol="0">
              <a:spAutoFit/>
            </a:bodyPr>
            <a:lstStyle/>
            <a:p>
              <a:pPr algn="r"/>
              <a:r>
                <a:rPr lang="en-US" sz="1200" dirty="0" smtClean="0"/>
                <a:t>© Barbara Weightman</a:t>
              </a:r>
              <a:endParaRPr lang="en-US" sz="1200" dirty="0"/>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algn="l" eaLnBrk="1" hangingPunct="1"/>
            <a:r>
              <a:rPr lang="en-US" sz="3200" b="1" dirty="0" smtClean="0">
                <a:latin typeface="Bookman Old Style" pitchFamily="18" charset="0"/>
              </a:rPr>
              <a:t>Political Influences on Agriculture</a:t>
            </a:r>
          </a:p>
        </p:txBody>
      </p:sp>
      <p:sp>
        <p:nvSpPr>
          <p:cNvPr id="91138" name="Content Placeholder 2"/>
          <p:cNvSpPr>
            <a:spLocks noGrp="1"/>
          </p:cNvSpPr>
          <p:nvPr>
            <p:ph idx="1"/>
          </p:nvPr>
        </p:nvSpPr>
        <p:spPr>
          <a:xfrm>
            <a:off x="457200" y="1219200"/>
            <a:ext cx="8229600" cy="5334000"/>
          </a:xfrm>
        </p:spPr>
        <p:txBody>
          <a:bodyPr/>
          <a:lstStyle/>
          <a:p>
            <a:pPr eaLnBrk="1" hangingPunct="1">
              <a:spcBef>
                <a:spcPts val="400"/>
              </a:spcBef>
            </a:pPr>
            <a:r>
              <a:rPr lang="en-US" sz="2300" dirty="0" smtClean="0">
                <a:latin typeface="Bookman Old Style" pitchFamily="18" charset="0"/>
              </a:rPr>
              <a:t>Cash crop: cotton</a:t>
            </a:r>
          </a:p>
          <a:p>
            <a:pPr eaLnBrk="1" hangingPunct="1">
              <a:spcBef>
                <a:spcPts val="400"/>
              </a:spcBef>
            </a:pPr>
            <a:r>
              <a:rPr lang="en-US" sz="2300" dirty="0" smtClean="0">
                <a:latin typeface="Bookman Old Style" pitchFamily="18" charset="0"/>
              </a:rPr>
              <a:t>Colonial powers established a trading network that led to the globalization of the cotton industry.</a:t>
            </a:r>
          </a:p>
          <a:p>
            <a:pPr eaLnBrk="1" hangingPunct="1">
              <a:spcBef>
                <a:spcPts val="400"/>
              </a:spcBef>
            </a:pPr>
            <a:r>
              <a:rPr lang="en-US" sz="2300" dirty="0" smtClean="0">
                <a:latin typeface="Bookman Old Style" pitchFamily="18" charset="0"/>
              </a:rPr>
              <a:t>Cotton cultivation expanded greatly when the Industrial Revolution produced machines for cotton ginning, spinning, and weaving that increased productive capacity, brought prices down, and put cotton goods within the reach of mass markets.</a:t>
            </a:r>
          </a:p>
          <a:p>
            <a:pPr eaLnBrk="1" hangingPunct="1">
              <a:spcBef>
                <a:spcPts val="400"/>
              </a:spcBef>
            </a:pPr>
            <a:r>
              <a:rPr lang="en-US" sz="2300" dirty="0" smtClean="0">
                <a:latin typeface="Bookman Old Style" pitchFamily="18" charset="0"/>
              </a:rPr>
              <a:t>Even as countries emerged from colonial control, they were left with a legacy of large landholdings owned or controlled by wealthy individuals or business entities.</a:t>
            </a:r>
          </a:p>
          <a:p>
            <a:pPr eaLnBrk="1" hangingPunct="1">
              <a:spcBef>
                <a:spcPts val="400"/>
              </a:spcBef>
            </a:pPr>
            <a:r>
              <a:rPr lang="en-US" sz="2300" dirty="0" smtClean="0">
                <a:latin typeface="Bookman Old Style" pitchFamily="18" charset="0"/>
              </a:rPr>
              <a:t>Tax regulations and subsidies favoring certain land uses.</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pPr algn="l" eaLnBrk="1" hangingPunct="1"/>
            <a:r>
              <a:rPr lang="en-US" sz="3200" b="1" dirty="0" smtClean="0">
                <a:latin typeface="Bookman Old Style" pitchFamily="18" charset="0"/>
              </a:rPr>
              <a:t>Socio-cultural Influences on Agriculture</a:t>
            </a:r>
          </a:p>
        </p:txBody>
      </p:sp>
      <p:sp>
        <p:nvSpPr>
          <p:cNvPr id="3" name="Content Placeholder 2"/>
          <p:cNvSpPr>
            <a:spLocks noGrp="1"/>
          </p:cNvSpPr>
          <p:nvPr>
            <p:ph idx="1"/>
          </p:nvPr>
        </p:nvSpPr>
        <p:spPr>
          <a:xfrm>
            <a:off x="457200" y="1600200"/>
            <a:ext cx="8534400" cy="4876800"/>
          </a:xfrm>
        </p:spPr>
        <p:txBody>
          <a:bodyPr/>
          <a:lstStyle/>
          <a:p>
            <a:pPr eaLnBrk="1" hangingPunct="1">
              <a:defRPr/>
            </a:pPr>
            <a:r>
              <a:rPr lang="en-US" sz="2400" b="1" dirty="0" smtClean="0">
                <a:latin typeface="Bookman Old Style" pitchFamily="18" charset="0"/>
              </a:rPr>
              <a:t>Luxury crops</a:t>
            </a:r>
            <a:r>
              <a:rPr lang="en-US" sz="2400" dirty="0" smtClean="0">
                <a:latin typeface="Bookman Old Style" pitchFamily="18" charset="0"/>
              </a:rPr>
              <a:t>, such as coffee:</a:t>
            </a:r>
          </a:p>
          <a:p>
            <a:pPr lvl="1" eaLnBrk="1" hangingPunct="1">
              <a:buFont typeface="Arial"/>
              <a:buChar char="•"/>
              <a:defRPr/>
            </a:pPr>
            <a:r>
              <a:rPr lang="en-US" sz="2400" dirty="0" smtClean="0">
                <a:latin typeface="Bookman Old Style" pitchFamily="18" charset="0"/>
              </a:rPr>
              <a:t>In </a:t>
            </a:r>
            <a:r>
              <a:rPr lang="en-US" sz="2400" dirty="0">
                <a:latin typeface="Bookman Old Style" pitchFamily="18" charset="0"/>
              </a:rPr>
              <a:t>most cases coffee is produced </a:t>
            </a:r>
            <a:r>
              <a:rPr lang="en-US" sz="2400" dirty="0" smtClean="0">
                <a:latin typeface="Bookman Old Style" pitchFamily="18" charset="0"/>
              </a:rPr>
              <a:t>on enormous, foreign-owned </a:t>
            </a:r>
            <a:r>
              <a:rPr lang="en-US" sz="2400" dirty="0">
                <a:latin typeface="Bookman Old Style" pitchFamily="18" charset="0"/>
              </a:rPr>
              <a:t>plantations, </a:t>
            </a:r>
            <a:r>
              <a:rPr lang="en-US" sz="2400" dirty="0" smtClean="0">
                <a:latin typeface="Bookman Old Style" pitchFamily="18" charset="0"/>
              </a:rPr>
              <a:t>where </a:t>
            </a:r>
            <a:r>
              <a:rPr lang="en-US" sz="2400" dirty="0">
                <a:latin typeface="Bookman Old Style" pitchFamily="18" charset="0"/>
              </a:rPr>
              <a:t>it is picked by </a:t>
            </a:r>
            <a:r>
              <a:rPr lang="en-US" sz="2400" dirty="0" smtClean="0">
                <a:latin typeface="Bookman Old Style" pitchFamily="18" charset="0"/>
              </a:rPr>
              <a:t>local laborers </a:t>
            </a:r>
            <a:r>
              <a:rPr lang="en-US" sz="2400" dirty="0">
                <a:latin typeface="Bookman Old Style" pitchFamily="18" charset="0"/>
              </a:rPr>
              <a:t>who </a:t>
            </a:r>
            <a:r>
              <a:rPr lang="en-US" sz="2400" dirty="0" smtClean="0">
                <a:latin typeface="Bookman Old Style" pitchFamily="18" charset="0"/>
              </a:rPr>
              <a:t>are hired </a:t>
            </a:r>
            <a:r>
              <a:rPr lang="en-US" sz="2400" dirty="0">
                <a:latin typeface="Bookman Old Style" pitchFamily="18" charset="0"/>
              </a:rPr>
              <a:t>at very low wage rates</a:t>
            </a:r>
            <a:endParaRPr lang="en-US" sz="2400" dirty="0" smtClean="0">
              <a:latin typeface="Bookman Old Style" pitchFamily="18" charset="0"/>
            </a:endParaRPr>
          </a:p>
          <a:p>
            <a:pPr lvl="1" eaLnBrk="1" hangingPunct="1">
              <a:buFont typeface="Arial"/>
              <a:buChar char="•"/>
              <a:defRPr/>
            </a:pPr>
            <a:r>
              <a:rPr lang="en-US" sz="2400" dirty="0" smtClean="0">
                <a:latin typeface="Bookman Old Style" pitchFamily="18" charset="0"/>
              </a:rPr>
              <a:t>Fair trade: </a:t>
            </a:r>
            <a:r>
              <a:rPr lang="en-US" sz="2400" dirty="0">
                <a:latin typeface="Bookman Old Style" pitchFamily="18" charset="0"/>
              </a:rPr>
              <a:t>guarantees coffee producers a “fair trade </a:t>
            </a:r>
            <a:r>
              <a:rPr lang="en-US" sz="2400" dirty="0" smtClean="0">
                <a:latin typeface="Bookman Old Style" pitchFamily="18" charset="0"/>
              </a:rPr>
              <a:t>price” of </a:t>
            </a:r>
            <a:r>
              <a:rPr lang="en-US" sz="2400" dirty="0">
                <a:latin typeface="Bookman Old Style" pitchFamily="18" charset="0"/>
              </a:rPr>
              <a:t>$1.40 per pound of coffee (plus bonuses of $0.30 </a:t>
            </a:r>
            <a:r>
              <a:rPr lang="en-US" sz="2400" dirty="0" smtClean="0">
                <a:latin typeface="Bookman Old Style" pitchFamily="18" charset="0"/>
              </a:rPr>
              <a:t>per pound </a:t>
            </a:r>
            <a:r>
              <a:rPr lang="en-US" sz="2400" dirty="0">
                <a:latin typeface="Bookman Old Style" pitchFamily="18" charset="0"/>
              </a:rPr>
              <a:t>for organic</a:t>
            </a:r>
            <a:r>
              <a:rPr lang="en-US" sz="2400" dirty="0" smtClean="0">
                <a:latin typeface="Bookman Old Style" pitchFamily="18" charset="0"/>
              </a:rPr>
              <a:t>)</a:t>
            </a:r>
          </a:p>
          <a:p>
            <a:pPr lvl="1" eaLnBrk="1" hangingPunct="1">
              <a:buFont typeface="Arial"/>
              <a:buChar char="•"/>
              <a:defRPr/>
            </a:pPr>
            <a:r>
              <a:rPr lang="en-US" sz="2400" dirty="0">
                <a:latin typeface="Bookman Old Style" pitchFamily="18" charset="0"/>
              </a:rPr>
              <a:t>People’s changing tastes also shape the geography </a:t>
            </a:r>
            <a:r>
              <a:rPr lang="en-US" sz="2400" dirty="0" smtClean="0">
                <a:latin typeface="Bookman Old Style" pitchFamily="18" charset="0"/>
              </a:rPr>
              <a:t>of agriculture (e.g., tea)</a:t>
            </a:r>
            <a:endParaRPr lang="en-US" sz="24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457200" y="381000"/>
            <a:ext cx="8229600" cy="1143000"/>
          </a:xfrm>
        </p:spPr>
        <p:txBody>
          <a:bodyPr/>
          <a:lstStyle/>
          <a:p>
            <a:pPr algn="l" eaLnBrk="1" hangingPunct="1"/>
            <a:r>
              <a:rPr lang="en-US" sz="3200" b="1" dirty="0" smtClean="0">
                <a:latin typeface="Bookman Old Style" pitchFamily="18" charset="0"/>
              </a:rPr>
              <a:t>Agribusiness and the Changing Geography of Agriculture</a:t>
            </a:r>
          </a:p>
        </p:txBody>
      </p:sp>
      <p:sp>
        <p:nvSpPr>
          <p:cNvPr id="93186" name="Content Placeholder 2"/>
          <p:cNvSpPr>
            <a:spLocks noGrp="1"/>
          </p:cNvSpPr>
          <p:nvPr>
            <p:ph idx="1"/>
          </p:nvPr>
        </p:nvSpPr>
        <p:spPr>
          <a:xfrm>
            <a:off x="457200" y="1798637"/>
            <a:ext cx="8229600" cy="4525963"/>
          </a:xfrm>
        </p:spPr>
        <p:txBody>
          <a:bodyPr/>
          <a:lstStyle/>
          <a:p>
            <a:pPr eaLnBrk="1" hangingPunct="1"/>
            <a:r>
              <a:rPr lang="en-US" sz="2400" b="1" dirty="0" smtClean="0">
                <a:latin typeface="Bookman Old Style" pitchFamily="18" charset="0"/>
              </a:rPr>
              <a:t>Agribusiness: </a:t>
            </a:r>
            <a:r>
              <a:rPr lang="en-US" sz="2400" dirty="0" smtClean="0">
                <a:latin typeface="Bookman Old Style" pitchFamily="18" charset="0"/>
              </a:rPr>
              <a:t>the businesses that provide a vast array of goods and services to support the agricultural industry.</a:t>
            </a:r>
          </a:p>
          <a:p>
            <a:pPr eaLnBrk="1" hangingPunct="1"/>
            <a:r>
              <a:rPr lang="en-US" sz="2400" dirty="0" smtClean="0">
                <a:latin typeface="Bookman Old Style" pitchFamily="18" charset="0"/>
              </a:rPr>
              <a:t>A global network of farm production is oriented to the one-fifth of the world’s population that is highly urbanized, wealthy, and powerful.</a:t>
            </a:r>
          </a:p>
          <a:p>
            <a:pPr eaLnBrk="1" hangingPunct="1"/>
            <a:r>
              <a:rPr lang="en-US" sz="2400" dirty="0" smtClean="0">
                <a:latin typeface="Bookman Old Style" pitchFamily="18" charset="0"/>
              </a:rPr>
              <a:t>Few farmers in distant lands have real control over land-use decisions, for the better off people in the global economic core continue to decide what will be bought at what price.</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533400" y="228600"/>
            <a:ext cx="8229600" cy="5943600"/>
          </a:xfrm>
        </p:spPr>
        <p:txBody>
          <a:bodyPr/>
          <a:lstStyle/>
          <a:p>
            <a:pPr eaLnBrk="1" hangingPunct="1"/>
            <a:r>
              <a:rPr lang="en-US" sz="2400" dirty="0" smtClean="0">
                <a:latin typeface="Bookman Old Style" pitchFamily="18" charset="0"/>
              </a:rPr>
              <a:t>Some analysts separate specialized services into </a:t>
            </a:r>
            <a:r>
              <a:rPr lang="en-US" sz="2400" b="1" dirty="0" smtClean="0">
                <a:latin typeface="Bookman Old Style" pitchFamily="18" charset="0"/>
              </a:rPr>
              <a:t>quaternary </a:t>
            </a:r>
            <a:r>
              <a:rPr lang="en-US" sz="2400" dirty="0" smtClean="0">
                <a:latin typeface="Bookman Old Style" pitchFamily="18" charset="0"/>
              </a:rPr>
              <a:t>and </a:t>
            </a:r>
            <a:r>
              <a:rPr lang="en-US" sz="2400" b="1" dirty="0" smtClean="0">
                <a:latin typeface="Bookman Old Style" pitchFamily="18" charset="0"/>
              </a:rPr>
              <a:t>quinary economic activities</a:t>
            </a:r>
            <a:r>
              <a:rPr lang="en-US" sz="2400" dirty="0" smtClean="0">
                <a:latin typeface="Bookman Old Style" pitchFamily="18" charset="0"/>
              </a:rPr>
              <a:t>, distinguishing between those services concerned with information or the exchange of money or goods (quaternary) and those tied to research or higher education (quinary).</a:t>
            </a:r>
          </a:p>
          <a:p>
            <a:pPr eaLnBrk="1" hangingPunct="1"/>
            <a:r>
              <a:rPr lang="en-US" sz="2400" dirty="0" smtClean="0">
                <a:latin typeface="Bookman Old Style" pitchFamily="18" charset="0"/>
              </a:rPr>
              <a:t>In the United States, less than 2 percent of the workforce is involved in agricultural production.</a:t>
            </a:r>
          </a:p>
          <a:p>
            <a:pPr eaLnBrk="1" hangingPunct="1"/>
            <a:r>
              <a:rPr lang="en-US" sz="2400" dirty="0" smtClean="0">
                <a:latin typeface="Bookman Old Style" pitchFamily="18" charset="0"/>
              </a:rPr>
              <a:t>In the United States, total agricultural production is at an all-time high, but the proportion of the labor force in agriculture is at an all-time low.</a:t>
            </a:r>
          </a:p>
          <a:p>
            <a:pPr eaLnBrk="1" hangingPunct="1"/>
            <a:r>
              <a:rPr lang="en-US" sz="2400" dirty="0" smtClean="0">
                <a:latin typeface="Bookman Old Style" pitchFamily="18" charset="0"/>
              </a:rPr>
              <a:t>The drive toward economic efficiency has meant that the average size of farms (acres in production) in the United States has been growing, regardless of the kind of agricultural good produced.</a:t>
            </a:r>
          </a:p>
          <a:p>
            <a:pPr eaLnBrk="1" hangingPunct="1"/>
            <a:endParaRPr lang="en-US" sz="2400" dirty="0" smtClean="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457200" y="381000"/>
            <a:ext cx="8229600" cy="1143000"/>
          </a:xfrm>
        </p:spPr>
        <p:txBody>
          <a:bodyPr/>
          <a:lstStyle/>
          <a:p>
            <a:pPr algn="l" eaLnBrk="1" hangingPunct="1"/>
            <a:r>
              <a:rPr lang="en-US" sz="3200" b="1" dirty="0" smtClean="0">
                <a:latin typeface="Bookman Old Style" pitchFamily="18" charset="0"/>
              </a:rPr>
              <a:t>Environmental Impacts of Commercial Agriculture</a:t>
            </a:r>
          </a:p>
        </p:txBody>
      </p:sp>
      <p:sp>
        <p:nvSpPr>
          <p:cNvPr id="94210" name="Content Placeholder 2"/>
          <p:cNvSpPr>
            <a:spLocks noGrp="1"/>
          </p:cNvSpPr>
          <p:nvPr>
            <p:ph idx="1"/>
          </p:nvPr>
        </p:nvSpPr>
        <p:spPr>
          <a:xfrm>
            <a:off x="457200" y="1722437"/>
            <a:ext cx="8229600" cy="4525963"/>
          </a:xfrm>
        </p:spPr>
        <p:txBody>
          <a:bodyPr/>
          <a:lstStyle/>
          <a:p>
            <a:pPr eaLnBrk="1" hangingPunct="1"/>
            <a:r>
              <a:rPr lang="en-US" sz="2400" dirty="0" smtClean="0">
                <a:latin typeface="Bookman Old Style" pitchFamily="18" charset="0"/>
              </a:rPr>
              <a:t>Overfishing</a:t>
            </a:r>
          </a:p>
          <a:p>
            <a:pPr eaLnBrk="1" hangingPunct="1"/>
            <a:r>
              <a:rPr lang="en-US" sz="2400" dirty="0" smtClean="0">
                <a:latin typeface="Bookman Old Style" pitchFamily="18" charset="0"/>
              </a:rPr>
              <a:t>Land clearing and deforestation</a:t>
            </a:r>
          </a:p>
          <a:p>
            <a:pPr eaLnBrk="1" hangingPunct="1"/>
            <a:r>
              <a:rPr lang="en-US" sz="2400" dirty="0" smtClean="0">
                <a:latin typeface="Bookman Old Style" pitchFamily="18" charset="0"/>
              </a:rPr>
              <a:t>Concerns over the introduction of chemical fertilizers and pesticides into the environment—as well as soil erosion.</a:t>
            </a:r>
          </a:p>
          <a:p>
            <a:pPr eaLnBrk="1" hangingPunct="1"/>
            <a:r>
              <a:rPr lang="en-US" sz="2400" dirty="0" smtClean="0">
                <a:latin typeface="Bookman Old Style" pitchFamily="18" charset="0"/>
              </a:rPr>
              <a:t>Ecological degradation and desertification</a:t>
            </a:r>
          </a:p>
          <a:p>
            <a:pPr eaLnBrk="1" hangingPunct="1"/>
            <a:r>
              <a:rPr lang="en-US" sz="2400" dirty="0" smtClean="0">
                <a:latin typeface="Bookman Old Style" pitchFamily="18" charset="0"/>
              </a:rPr>
              <a:t>The growth of organic farming and the move toward the use of local foods in some communities can benefit the environment.</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457200" y="381000"/>
            <a:ext cx="8229600" cy="1143000"/>
          </a:xfrm>
        </p:spPr>
        <p:txBody>
          <a:bodyPr/>
          <a:lstStyle/>
          <a:p>
            <a:pPr algn="l" eaLnBrk="1" hangingPunct="1"/>
            <a:r>
              <a:rPr lang="en-US" sz="3200" b="1" dirty="0" smtClean="0">
                <a:latin typeface="Bookman Old Style" pitchFamily="18" charset="0"/>
              </a:rPr>
              <a:t>The Challenge of Feeding Everyone</a:t>
            </a:r>
          </a:p>
        </p:txBody>
      </p:sp>
      <p:sp>
        <p:nvSpPr>
          <p:cNvPr id="95234" name="Content Placeholder 2"/>
          <p:cNvSpPr>
            <a:spLocks noGrp="1"/>
          </p:cNvSpPr>
          <p:nvPr>
            <p:ph idx="1"/>
          </p:nvPr>
        </p:nvSpPr>
        <p:spPr>
          <a:xfrm>
            <a:off x="533400" y="1524000"/>
            <a:ext cx="8458200" cy="4953000"/>
          </a:xfrm>
        </p:spPr>
        <p:txBody>
          <a:bodyPr/>
          <a:lstStyle/>
          <a:p>
            <a:pPr eaLnBrk="1" hangingPunct="1"/>
            <a:r>
              <a:rPr lang="en-US" sz="2400" dirty="0" smtClean="0">
                <a:latin typeface="Bookman Old Style" pitchFamily="18" charset="0"/>
              </a:rPr>
              <a:t>Worldwide, about 1 billion people are malnourished.</a:t>
            </a:r>
          </a:p>
          <a:p>
            <a:pPr eaLnBrk="1" hangingPunct="1"/>
            <a:r>
              <a:rPr lang="en-US" sz="2400" dirty="0" smtClean="0">
                <a:latin typeface="Bookman Old Style" pitchFamily="18" charset="0"/>
              </a:rPr>
              <a:t>Inadequate distribution systems and widespread poverty.</a:t>
            </a:r>
          </a:p>
          <a:p>
            <a:pPr eaLnBrk="1" hangingPunct="1"/>
            <a:r>
              <a:rPr lang="en-US" sz="2400" dirty="0" smtClean="0">
                <a:latin typeface="Bookman Old Style" pitchFamily="18" charset="0"/>
              </a:rPr>
              <a:t>Some of the most fertile, productive farmlands are lost to housing and retail developments.</a:t>
            </a:r>
          </a:p>
          <a:p>
            <a:pPr eaLnBrk="1" hangingPunct="1"/>
            <a:r>
              <a:rPr lang="en-US" sz="2400" dirty="0" smtClean="0">
                <a:latin typeface="Bookman Old Style" pitchFamily="18" charset="0"/>
              </a:rPr>
              <a:t>Commercial agricultural areas are converted into regions for second homes.</a:t>
            </a:r>
          </a:p>
          <a:p>
            <a:pPr eaLnBrk="1" hangingPunct="1"/>
            <a:r>
              <a:rPr lang="en-US" sz="2400" dirty="0" smtClean="0">
                <a:latin typeface="Bookman Old Style" pitchFamily="18" charset="0"/>
              </a:rPr>
              <a:t>Population growth and the loss of agricultural land help to explain why global food prices have been on the rise for more than a decade.</a:t>
            </a:r>
          </a:p>
          <a:p>
            <a:pPr eaLnBrk="1" hangingPunct="1"/>
            <a:r>
              <a:rPr lang="en-US" sz="2400" b="1" dirty="0" smtClean="0">
                <a:latin typeface="Bookman Old Style" pitchFamily="18" charset="0"/>
              </a:rPr>
              <a:t>Food deserts</a:t>
            </a:r>
            <a:r>
              <a:rPr lang="en-US" sz="2400" dirty="0" smtClean="0">
                <a:latin typeface="Bookman Old Style" pitchFamily="18" charset="0"/>
              </a:rPr>
              <a:t> are areas with limited access to fresh, nutritious foods.</a:t>
            </a:r>
          </a:p>
          <a:p>
            <a:pPr eaLnBrk="1" hangingPunct="1"/>
            <a:endParaRPr lang="en-US" dirty="0" smtClean="0"/>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Content Placeholder 2"/>
          <p:cNvSpPr>
            <a:spLocks noGrp="1"/>
          </p:cNvSpPr>
          <p:nvPr>
            <p:ph idx="1"/>
          </p:nvPr>
        </p:nvSpPr>
        <p:spPr/>
        <p:txBody>
          <a:bodyPr/>
          <a:lstStyle/>
          <a:p>
            <a:pPr marL="0" indent="0" algn="ctr" eaLnBrk="1" hangingPunct="1">
              <a:buFont typeface="Arial" charset="0"/>
              <a:buNone/>
            </a:pPr>
            <a:r>
              <a:rPr lang="en-US" b="1" dirty="0" smtClean="0">
                <a:solidFill>
                  <a:srgbClr val="FF0000"/>
                </a:solidFill>
              </a:rPr>
              <a:t>INSERT FIGURE 11.23</a:t>
            </a:r>
          </a:p>
        </p:txBody>
      </p:sp>
      <p:pic>
        <p:nvPicPr>
          <p:cNvPr id="2" name="Picture 1" descr="fou10e_fig_11_2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523625"/>
            <a:ext cx="6553200" cy="5861935"/>
          </a:xfrm>
          <a:prstGeom prst="rect">
            <a:avLst/>
          </a:prstGeom>
        </p:spPr>
      </p:pic>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381000" y="1752600"/>
            <a:ext cx="8229600" cy="5029200"/>
          </a:xfrm>
        </p:spPr>
        <p:txBody>
          <a:bodyPr/>
          <a:lstStyle/>
          <a:p>
            <a:pPr eaLnBrk="1" hangingPunct="1">
              <a:defRPr/>
            </a:pPr>
            <a:r>
              <a:rPr lang="en-US" sz="2400" dirty="0" smtClean="0">
                <a:latin typeface="Bookman Old Style" pitchFamily="18" charset="0"/>
              </a:rPr>
              <a:t>National Research </a:t>
            </a:r>
            <a:r>
              <a:rPr lang="en-US" sz="2400" dirty="0">
                <a:latin typeface="Bookman Old Style" pitchFamily="18" charset="0"/>
              </a:rPr>
              <a:t>Council of the U.S. National Academy of </a:t>
            </a:r>
            <a:r>
              <a:rPr lang="en-US" sz="2400" dirty="0" smtClean="0">
                <a:latin typeface="Bookman Old Style" pitchFamily="18" charset="0"/>
              </a:rPr>
              <a:t>Sciences identifies </a:t>
            </a:r>
            <a:r>
              <a:rPr lang="en-US" sz="2400" dirty="0">
                <a:latin typeface="Bookman Old Style" pitchFamily="18" charset="0"/>
              </a:rPr>
              <a:t>four major issues that affect food security worldwide:</a:t>
            </a:r>
            <a:endParaRPr lang="en-US" sz="2400" dirty="0" smtClean="0">
              <a:latin typeface="Bookman Old Style" pitchFamily="18" charset="0"/>
            </a:endParaRPr>
          </a:p>
          <a:p>
            <a:pPr marL="914400" lvl="1" indent="-514350" eaLnBrk="1" hangingPunct="1">
              <a:buFont typeface="+mj-lt"/>
              <a:buAutoNum type="arabicPeriod"/>
              <a:defRPr/>
            </a:pPr>
            <a:r>
              <a:rPr lang="en-US" sz="2400" dirty="0" smtClean="0">
                <a:latin typeface="Bookman Old Style" pitchFamily="18" charset="0"/>
              </a:rPr>
              <a:t>Varying </a:t>
            </a:r>
            <a:r>
              <a:rPr lang="en-US" sz="2400" dirty="0">
                <a:latin typeface="Bookman Old Style" pitchFamily="18" charset="0"/>
              </a:rPr>
              <a:t>abilities to balance production </a:t>
            </a:r>
            <a:r>
              <a:rPr lang="en-US" sz="2400" dirty="0" smtClean="0">
                <a:latin typeface="Bookman Old Style" pitchFamily="18" charset="0"/>
              </a:rPr>
              <a:t>and consumption across </a:t>
            </a:r>
            <a:r>
              <a:rPr lang="en-US" sz="2400" dirty="0">
                <a:latin typeface="Bookman Old Style" pitchFamily="18" charset="0"/>
              </a:rPr>
              <a:t>regions and </a:t>
            </a:r>
            <a:r>
              <a:rPr lang="en-US" sz="2400" dirty="0" smtClean="0">
                <a:latin typeface="Bookman Old Style" pitchFamily="18" charset="0"/>
              </a:rPr>
              <a:t>countries</a:t>
            </a:r>
          </a:p>
          <a:p>
            <a:pPr marL="914400" lvl="1" indent="-514350" eaLnBrk="1" hangingPunct="1">
              <a:buFont typeface="+mj-lt"/>
              <a:buAutoNum type="arabicPeriod"/>
              <a:defRPr/>
            </a:pPr>
            <a:r>
              <a:rPr lang="en-US" sz="2400" dirty="0" smtClean="0">
                <a:latin typeface="Bookman Old Style" pitchFamily="18" charset="0"/>
              </a:rPr>
              <a:t>Accelerating conversions </a:t>
            </a:r>
            <a:r>
              <a:rPr lang="en-US" sz="2400" dirty="0">
                <a:latin typeface="Bookman Old Style" pitchFamily="18" charset="0"/>
              </a:rPr>
              <a:t>of </a:t>
            </a:r>
            <a:r>
              <a:rPr lang="en-US" sz="2400" dirty="0" smtClean="0">
                <a:latin typeface="Bookman Old Style" pitchFamily="18" charset="0"/>
              </a:rPr>
              <a:t>agricultural land to </a:t>
            </a:r>
            <a:r>
              <a:rPr lang="en-US" sz="2400" dirty="0">
                <a:latin typeface="Bookman Old Style" pitchFamily="18" charset="0"/>
              </a:rPr>
              <a:t>urban </a:t>
            </a:r>
            <a:r>
              <a:rPr lang="en-US" sz="2400" dirty="0" smtClean="0">
                <a:latin typeface="Bookman Old Style" pitchFamily="18" charset="0"/>
              </a:rPr>
              <a:t>uses</a:t>
            </a:r>
          </a:p>
          <a:p>
            <a:pPr marL="914400" lvl="1" indent="-514350" eaLnBrk="1" hangingPunct="1">
              <a:buFont typeface="+mj-lt"/>
              <a:buAutoNum type="arabicPeriod"/>
              <a:defRPr/>
            </a:pPr>
            <a:r>
              <a:rPr lang="en-US" sz="2400" dirty="0" smtClean="0">
                <a:latin typeface="Bookman Old Style" pitchFamily="18" charset="0"/>
              </a:rPr>
              <a:t>Increasingly energy-intensive </a:t>
            </a:r>
            <a:r>
              <a:rPr lang="en-US" sz="2400" dirty="0">
                <a:latin typeface="Bookman Old Style" pitchFamily="18" charset="0"/>
              </a:rPr>
              <a:t>food production </a:t>
            </a:r>
            <a:r>
              <a:rPr lang="en-US" sz="2400" dirty="0" smtClean="0">
                <a:latin typeface="Bookman Old Style" pitchFamily="18" charset="0"/>
              </a:rPr>
              <a:t>methods </a:t>
            </a:r>
            <a:r>
              <a:rPr lang="en-US" sz="2400" dirty="0">
                <a:latin typeface="Bookman Old Style" pitchFamily="18" charset="0"/>
              </a:rPr>
              <a:t>in a </a:t>
            </a:r>
            <a:r>
              <a:rPr lang="en-US" sz="2400" dirty="0" smtClean="0">
                <a:latin typeface="Bookman Old Style" pitchFamily="18" charset="0"/>
              </a:rPr>
              <a:t>world </a:t>
            </a:r>
            <a:r>
              <a:rPr lang="en-US" sz="2400" dirty="0">
                <a:latin typeface="Bookman Old Style" pitchFamily="18" charset="0"/>
              </a:rPr>
              <a:t>of shrinking fossil fuel </a:t>
            </a:r>
            <a:r>
              <a:rPr lang="en-US" sz="2400" dirty="0" smtClean="0">
                <a:latin typeface="Bookman Old Style" pitchFamily="18" charset="0"/>
              </a:rPr>
              <a:t>resources</a:t>
            </a:r>
          </a:p>
          <a:p>
            <a:pPr marL="914400" lvl="1" indent="-514350" eaLnBrk="1" hangingPunct="1">
              <a:buFont typeface="+mj-lt"/>
              <a:buAutoNum type="arabicPeriod"/>
              <a:defRPr/>
            </a:pPr>
            <a:r>
              <a:rPr lang="en-US" sz="2400" dirty="0" smtClean="0">
                <a:latin typeface="Bookman Old Style" pitchFamily="18" charset="0"/>
              </a:rPr>
              <a:t>Expanding use of food </a:t>
            </a:r>
            <a:r>
              <a:rPr lang="en-US" sz="2400" dirty="0">
                <a:latin typeface="Bookman Old Style" pitchFamily="18" charset="0"/>
              </a:rPr>
              <a:t>crops for biofuel </a:t>
            </a:r>
            <a:r>
              <a:rPr lang="en-US" sz="2400" dirty="0" smtClean="0">
                <a:latin typeface="Bookman Old Style" pitchFamily="18" charset="0"/>
              </a:rPr>
              <a:t>production</a:t>
            </a:r>
            <a:endParaRPr lang="en-US" sz="2400" b="1" dirty="0" smtClean="0">
              <a:latin typeface="Bookman Old Style" pitchFamily="18" charset="0"/>
            </a:endParaRPr>
          </a:p>
          <a:p>
            <a:pPr marL="0" indent="0" eaLnBrk="1" hangingPunct="1">
              <a:buFont typeface="Arial" charset="0"/>
              <a:buNone/>
              <a:defRPr/>
            </a:pPr>
            <a:endParaRPr lang="en-US" sz="2400" b="1" dirty="0" smtClean="0">
              <a:latin typeface="Bookman Old Style" pitchFamily="18" charset="0"/>
            </a:endParaRPr>
          </a:p>
          <a:p>
            <a:pPr marL="0" indent="0" eaLnBrk="1" hangingPunct="1">
              <a:buFont typeface="Arial" charset="0"/>
              <a:buNone/>
              <a:defRPr/>
            </a:pPr>
            <a:endParaRPr lang="en-US" sz="2400" b="1" dirty="0" smtClean="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2" name="TextBox 1"/>
          <p:cNvSpPr txBox="1"/>
          <p:nvPr/>
        </p:nvSpPr>
        <p:spPr>
          <a:xfrm>
            <a:off x="609600" y="303073"/>
            <a:ext cx="8017254" cy="1754327"/>
          </a:xfrm>
          <a:prstGeom prst="rect">
            <a:avLst/>
          </a:prstGeom>
          <a:noFill/>
        </p:spPr>
        <p:txBody>
          <a:bodyPr wrap="square" rtlCol="0">
            <a:spAutoFit/>
          </a:bodyPr>
          <a:lstStyle/>
          <a:p>
            <a:pPr algn="ctr"/>
            <a:r>
              <a:rPr lang="en-US" sz="3600" b="1" dirty="0">
                <a:latin typeface="Bookman Old Style" pitchFamily="18" charset="0"/>
              </a:rPr>
              <a:t>What Is Agriculture, and </a:t>
            </a:r>
            <a:endParaRPr lang="en-US" sz="3600" b="1" dirty="0" smtClean="0">
              <a:latin typeface="Bookman Old Style" pitchFamily="18" charset="0"/>
            </a:endParaRPr>
          </a:p>
          <a:p>
            <a:pPr algn="ctr"/>
            <a:r>
              <a:rPr lang="en-US" sz="3600" b="1" dirty="0" smtClean="0">
                <a:latin typeface="Bookman Old Style" pitchFamily="18" charset="0"/>
              </a:rPr>
              <a:t>Where </a:t>
            </a:r>
            <a:r>
              <a:rPr lang="en-US" sz="3600" b="1" dirty="0">
                <a:latin typeface="Bookman Old Style" pitchFamily="18" charset="0"/>
              </a:rPr>
              <a:t>Did Agriculture Begin?</a:t>
            </a:r>
          </a:p>
          <a:p>
            <a:endParaRPr lang="en-US" sz="3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3"/>
          <p:cNvSpPr txBox="1">
            <a:spLocks noChangeArrowheads="1"/>
          </p:cNvSpPr>
          <p:nvPr/>
        </p:nvSpPr>
        <p:spPr bwMode="auto">
          <a:xfrm>
            <a:off x="609600" y="609600"/>
            <a:ext cx="3124200" cy="646113"/>
          </a:xfrm>
          <a:prstGeom prst="rect">
            <a:avLst/>
          </a:prstGeom>
          <a:noFill/>
          <a:ln w="9525">
            <a:noFill/>
            <a:miter lim="800000"/>
            <a:headEnd/>
            <a:tailEnd/>
          </a:ln>
        </p:spPr>
        <p:txBody>
          <a:bodyPr>
            <a:spAutoFit/>
          </a:bodyPr>
          <a:lstStyle/>
          <a:p>
            <a:r>
              <a:rPr lang="en-US" i="1" dirty="0">
                <a:solidFill>
                  <a:schemeClr val="bg1"/>
                </a:solidFill>
              </a:rPr>
              <a:t>Concept Caching:</a:t>
            </a:r>
          </a:p>
          <a:p>
            <a:r>
              <a:rPr lang="en-US" i="1" dirty="0">
                <a:solidFill>
                  <a:schemeClr val="bg1"/>
                </a:solidFill>
              </a:rPr>
              <a:t>Fenway Park, Boston, MA</a:t>
            </a:r>
          </a:p>
        </p:txBody>
      </p:sp>
      <p:sp>
        <p:nvSpPr>
          <p:cNvPr id="27650" name="TextBox 4"/>
          <p:cNvSpPr txBox="1">
            <a:spLocks noChangeArrowheads="1"/>
          </p:cNvSpPr>
          <p:nvPr/>
        </p:nvSpPr>
        <p:spPr bwMode="auto">
          <a:xfrm>
            <a:off x="381000" y="1752600"/>
            <a:ext cx="74295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Hunting, Gathering, and Fishing</a:t>
            </a:r>
          </a:p>
        </p:txBody>
      </p:sp>
      <p:sp>
        <p:nvSpPr>
          <p:cNvPr id="2" name="TextBox 1"/>
          <p:cNvSpPr txBox="1"/>
          <p:nvPr/>
        </p:nvSpPr>
        <p:spPr>
          <a:xfrm>
            <a:off x="381000" y="2590800"/>
            <a:ext cx="8534400" cy="3539431"/>
          </a:xfrm>
          <a:prstGeom prst="rect">
            <a:avLst/>
          </a:prstGeom>
          <a:noFill/>
        </p:spPr>
        <p:txBody>
          <a:bodyPr>
            <a:spAutoFit/>
          </a:bodyPr>
          <a:lstStyle/>
          <a:p>
            <a:pPr marL="285750" indent="-285750">
              <a:buFont typeface="Arial" pitchFamily="34" charset="0"/>
              <a:buChar char="•"/>
              <a:defRPr/>
            </a:pPr>
            <a:r>
              <a:rPr lang="en-US" sz="2800" dirty="0">
                <a:latin typeface="Bookman Old Style" pitchFamily="18" charset="0"/>
              </a:rPr>
              <a:t>Before the advent of agriculture, hunting, gathering, and fishing were the most common means of subsistence throughout the </a:t>
            </a:r>
            <a:r>
              <a:rPr lang="en-US" sz="2800" dirty="0" smtClean="0">
                <a:latin typeface="Bookman Old Style" pitchFamily="18" charset="0"/>
              </a:rPr>
              <a:t>world.</a:t>
            </a:r>
            <a:endParaRPr lang="en-US" sz="2800" dirty="0">
              <a:latin typeface="Bookman Old Style" pitchFamily="18" charset="0"/>
            </a:endParaRPr>
          </a:p>
          <a:p>
            <a:pPr marL="285750" indent="-285750">
              <a:buFont typeface="Arial" pitchFamily="34" charset="0"/>
              <a:buChar char="•"/>
              <a:defRPr/>
            </a:pPr>
            <a:r>
              <a:rPr lang="en-US" sz="2800" dirty="0">
                <a:latin typeface="Bookman Old Style" pitchFamily="18" charset="0"/>
              </a:rPr>
              <a:t>The size of hunting and gathering clans varied</a:t>
            </a:r>
          </a:p>
          <a:p>
            <a:pPr>
              <a:defRPr/>
            </a:pPr>
            <a:r>
              <a:rPr lang="en-US" sz="2800" dirty="0">
                <a:latin typeface="Bookman Old Style" pitchFamily="18" charset="0"/>
              </a:rPr>
              <a:t>   according to climate and resource </a:t>
            </a:r>
            <a:r>
              <a:rPr lang="en-US" sz="2800" dirty="0" smtClean="0">
                <a:latin typeface="Bookman Old Style" pitchFamily="18" charset="0"/>
              </a:rPr>
              <a:t>availability.</a:t>
            </a:r>
            <a:endParaRPr lang="en-US" sz="2800" dirty="0">
              <a:latin typeface="Bookman Old Style" pitchFamily="18" charset="0"/>
            </a:endParaRPr>
          </a:p>
          <a:p>
            <a:pPr marL="285750" indent="-285750">
              <a:buFont typeface="Arial" pitchFamily="34" charset="0"/>
              <a:buChar char="•"/>
              <a:defRPr/>
            </a:pPr>
            <a:r>
              <a:rPr lang="en-US" sz="2800" dirty="0">
                <a:latin typeface="Bookman Old Style" pitchFamily="18" charset="0"/>
              </a:rPr>
              <a:t>Hunting and gathering communities in areas of abundance could support larger </a:t>
            </a:r>
            <a:r>
              <a:rPr lang="en-US" sz="2800" dirty="0" smtClean="0">
                <a:latin typeface="Bookman Old Style" pitchFamily="18" charset="0"/>
              </a:rPr>
              <a:t>populations.</a:t>
            </a:r>
            <a:endParaRPr lang="en-US" sz="2800" dirty="0">
              <a:latin typeface="Bookman Old Style" pitchFamily="18" charset="0"/>
            </a:endParaRPr>
          </a:p>
        </p:txBody>
      </p:sp>
      <p:sp>
        <p:nvSpPr>
          <p:cNvPr id="5" name="Footer Placeholder 4"/>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6" name="TextBox 5"/>
          <p:cNvSpPr txBox="1"/>
          <p:nvPr/>
        </p:nvSpPr>
        <p:spPr>
          <a:xfrm>
            <a:off x="609600" y="303073"/>
            <a:ext cx="8017254" cy="1754327"/>
          </a:xfrm>
          <a:prstGeom prst="rect">
            <a:avLst/>
          </a:prstGeom>
          <a:noFill/>
        </p:spPr>
        <p:txBody>
          <a:bodyPr wrap="square" rtlCol="0">
            <a:spAutoFit/>
          </a:bodyPr>
          <a:lstStyle/>
          <a:p>
            <a:pPr algn="ctr"/>
            <a:r>
              <a:rPr lang="en-US" sz="3600" b="1" dirty="0">
                <a:latin typeface="Bookman Old Style" pitchFamily="18" charset="0"/>
              </a:rPr>
              <a:t>What Is Agriculture, and </a:t>
            </a:r>
            <a:endParaRPr lang="en-US" sz="3600" b="1" dirty="0" smtClean="0">
              <a:latin typeface="Bookman Old Style" pitchFamily="18" charset="0"/>
            </a:endParaRPr>
          </a:p>
          <a:p>
            <a:pPr algn="ctr"/>
            <a:r>
              <a:rPr lang="en-US" sz="3600" b="1" dirty="0" smtClean="0">
                <a:latin typeface="Bookman Old Style" pitchFamily="18" charset="0"/>
              </a:rPr>
              <a:t>Where </a:t>
            </a:r>
            <a:r>
              <a:rPr lang="en-US" sz="3600" b="1" dirty="0">
                <a:latin typeface="Bookman Old Style" pitchFamily="18" charset="0"/>
              </a:rPr>
              <a:t>Did Agriculture Begin?</a:t>
            </a:r>
          </a:p>
          <a:p>
            <a:endParaRPr lang="en-US" sz="3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idx="1"/>
          </p:nvPr>
        </p:nvSpPr>
        <p:spPr>
          <a:xfrm>
            <a:off x="457200" y="304800"/>
            <a:ext cx="8229600" cy="609600"/>
          </a:xfrm>
        </p:spPr>
        <p:txBody>
          <a:bodyPr/>
          <a:lstStyle/>
          <a:p>
            <a:pPr marL="0" indent="0" eaLnBrk="1" hangingPunct="1">
              <a:buFont typeface="Arial" charset="0"/>
              <a:buNone/>
            </a:pPr>
            <a:r>
              <a:rPr lang="en-US" b="1" dirty="0" smtClean="0">
                <a:latin typeface="Bookman Old Style" pitchFamily="18" charset="0"/>
              </a:rPr>
              <a:t>Terrain and Tools</a:t>
            </a:r>
          </a:p>
          <a:p>
            <a:pPr marL="0" indent="0" eaLnBrk="1" hangingPunct="1">
              <a:buFont typeface="Arial" charset="0"/>
              <a:buNone/>
            </a:pPr>
            <a:endParaRPr lang="en-US" dirty="0" smtClean="0">
              <a:latin typeface="Bookman Old Style" pitchFamily="18" charset="0"/>
            </a:endParaRPr>
          </a:p>
        </p:txBody>
      </p:sp>
      <p:sp>
        <p:nvSpPr>
          <p:cNvPr id="29698" name="TextBox 3"/>
          <p:cNvSpPr txBox="1">
            <a:spLocks noChangeArrowheads="1"/>
          </p:cNvSpPr>
          <p:nvPr/>
        </p:nvSpPr>
        <p:spPr bwMode="auto">
          <a:xfrm>
            <a:off x="457200" y="990600"/>
            <a:ext cx="8382000" cy="5632310"/>
          </a:xfrm>
          <a:prstGeom prst="rect">
            <a:avLst/>
          </a:prstGeom>
          <a:noFill/>
          <a:ln w="9525">
            <a:noFill/>
            <a:miter lim="800000"/>
            <a:headEnd/>
            <a:tailEnd/>
          </a:ln>
        </p:spPr>
        <p:txBody>
          <a:bodyPr wrap="square">
            <a:spAutoFit/>
          </a:bodyPr>
          <a:lstStyle/>
          <a:p>
            <a:pPr marL="342900" indent="-342900">
              <a:buFont typeface="Arial" charset="0"/>
              <a:buChar char="•"/>
            </a:pPr>
            <a:r>
              <a:rPr lang="en-US" sz="2400" dirty="0">
                <a:latin typeface="Bookman Old Style" pitchFamily="18" charset="0"/>
              </a:rPr>
              <a:t>The first tools used in hunting were simple clubs—tree limbs that were thin at one end and thick and heavy at the </a:t>
            </a:r>
            <a:r>
              <a:rPr lang="en-US" sz="2400" dirty="0" smtClean="0">
                <a:latin typeface="Bookman Old Style" pitchFamily="18" charset="0"/>
              </a:rPr>
              <a:t>other.</a:t>
            </a:r>
            <a:endParaRPr lang="en-US" sz="2400" dirty="0">
              <a:latin typeface="Bookman Old Style" pitchFamily="18" charset="0"/>
            </a:endParaRPr>
          </a:p>
          <a:p>
            <a:pPr marL="342900" indent="-342900">
              <a:buFont typeface="Arial" charset="0"/>
              <a:buChar char="•"/>
            </a:pPr>
            <a:r>
              <a:rPr lang="en-US" sz="2400" dirty="0">
                <a:latin typeface="Bookman Old Style" pitchFamily="18" charset="0"/>
              </a:rPr>
              <a:t>The use of bone and stone and the development of spears made hunting far more </a:t>
            </a:r>
            <a:r>
              <a:rPr lang="en-US" sz="2400" dirty="0" smtClean="0">
                <a:latin typeface="Bookman Old Style" pitchFamily="18" charset="0"/>
              </a:rPr>
              <a:t>effective.</a:t>
            </a:r>
            <a:endParaRPr lang="en-US" sz="2400" dirty="0">
              <a:latin typeface="Bookman Old Style" pitchFamily="18" charset="0"/>
            </a:endParaRPr>
          </a:p>
          <a:p>
            <a:pPr marL="342900" indent="-342900">
              <a:buFont typeface="Arial" charset="0"/>
              <a:buChar char="•"/>
            </a:pPr>
            <a:r>
              <a:rPr lang="en-US" sz="2400" dirty="0">
                <a:latin typeface="Bookman Old Style" pitchFamily="18" charset="0"/>
              </a:rPr>
              <a:t>The first opportunities to control fire were offered by natural </a:t>
            </a:r>
            <a:r>
              <a:rPr lang="en-US" sz="2400" dirty="0" smtClean="0">
                <a:latin typeface="Bookman Old Style" pitchFamily="18" charset="0"/>
              </a:rPr>
              <a:t>conditions.</a:t>
            </a:r>
            <a:endParaRPr lang="en-US" sz="2400" dirty="0">
              <a:latin typeface="Bookman Old Style" pitchFamily="18" charset="0"/>
            </a:endParaRPr>
          </a:p>
          <a:p>
            <a:pPr marL="342900" indent="-342900">
              <a:buFont typeface="Arial" charset="0"/>
              <a:buChar char="•"/>
            </a:pPr>
            <a:r>
              <a:rPr lang="en-US" sz="2400" dirty="0">
                <a:latin typeface="Bookman Old Style" pitchFamily="18" charset="0"/>
              </a:rPr>
              <a:t>In addition to hunting game on land, humans harvested shellfish, trapped fish by cutting small patches of standing water off from the open sea, and invented tools to catch fish, including harpoons, hooks, and </a:t>
            </a:r>
            <a:r>
              <a:rPr lang="en-US" sz="2400" dirty="0" smtClean="0">
                <a:latin typeface="Bookman Old Style" pitchFamily="18" charset="0"/>
              </a:rPr>
              <a:t>baskets.</a:t>
            </a:r>
            <a:endParaRPr lang="en-US" sz="2400" dirty="0">
              <a:latin typeface="Bookman Old Style" pitchFamily="18" charset="0"/>
            </a:endParaRPr>
          </a:p>
          <a:p>
            <a:pPr marL="342900" indent="-342900">
              <a:buFont typeface="Arial" charset="0"/>
              <a:buChar char="•"/>
            </a:pPr>
            <a:r>
              <a:rPr lang="en-US" sz="2400" dirty="0">
                <a:latin typeface="Bookman Old Style" pitchFamily="18" charset="0"/>
              </a:rPr>
              <a:t>Using tools and fire, human communities altered their environments, which helped to establish more reliable food supplies.</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p:nvPr>
        </p:nvSpPr>
        <p:spPr>
          <a:xfrm>
            <a:off x="457200" y="457200"/>
            <a:ext cx="7315200" cy="960438"/>
          </a:xfrm>
        </p:spPr>
        <p:txBody>
          <a:bodyPr/>
          <a:lstStyle/>
          <a:p>
            <a:pPr algn="l" eaLnBrk="1" hangingPunct="1"/>
            <a:r>
              <a:rPr lang="en-US" sz="3200" b="1" dirty="0" smtClean="0">
                <a:latin typeface="Bookman Old Style" pitchFamily="18" charset="0"/>
              </a:rPr>
              <a:t>The First Agricultural Revolution</a:t>
            </a:r>
          </a:p>
        </p:txBody>
      </p:sp>
      <p:sp>
        <p:nvSpPr>
          <p:cNvPr id="31746" name="Content Placeholder 2"/>
          <p:cNvSpPr>
            <a:spLocks noGrp="1"/>
          </p:cNvSpPr>
          <p:nvPr>
            <p:ph idx="1"/>
          </p:nvPr>
        </p:nvSpPr>
        <p:spPr>
          <a:xfrm>
            <a:off x="457200" y="1447800"/>
            <a:ext cx="8229600" cy="4800600"/>
          </a:xfrm>
        </p:spPr>
        <p:txBody>
          <a:bodyPr/>
          <a:lstStyle/>
          <a:p>
            <a:pPr eaLnBrk="1" hangingPunct="1"/>
            <a:r>
              <a:rPr lang="en-US" sz="2800" dirty="0" smtClean="0">
                <a:latin typeface="Bookman Old Style" pitchFamily="18" charset="0"/>
              </a:rPr>
              <a:t>Geographer Carl Sauer: the experiments necessary to establish agriculture and settle in one place would occur in lands of plenty.</a:t>
            </a:r>
          </a:p>
          <a:p>
            <a:pPr eaLnBrk="1" hangingPunct="1"/>
            <a:r>
              <a:rPr lang="en-US" sz="2800" dirty="0" smtClean="0">
                <a:latin typeface="Bookman Old Style" pitchFamily="18" charset="0"/>
              </a:rPr>
              <a:t>Sauer suggested that Southeast and South Asia may have been where the first tropical plant domestication occurred, more than 14,000 years ago.</a:t>
            </a:r>
          </a:p>
          <a:p>
            <a:pPr eaLnBrk="1" hangingPunct="1"/>
            <a:r>
              <a:rPr lang="en-US" sz="2800" b="1" dirty="0" smtClean="0">
                <a:latin typeface="Bookman Old Style" pitchFamily="18" charset="0"/>
              </a:rPr>
              <a:t>Root crops</a:t>
            </a:r>
            <a:r>
              <a:rPr lang="en-US" sz="2800" dirty="0" smtClean="0">
                <a:latin typeface="Bookman Old Style" pitchFamily="18" charset="0"/>
              </a:rPr>
              <a:t>: crops that are reproduced by cultivating either the roots or cuttings from the plants.</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TotalTime>
  <Words>4548</Words>
  <Application>Microsoft Office PowerPoint</Application>
  <PresentationFormat>On-screen Show (4:3)</PresentationFormat>
  <Paragraphs>350</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 Agriculture</vt:lpstr>
      <vt:lpstr>Field Note:  Changing Greens</vt:lpstr>
      <vt:lpstr>Key Question</vt:lpstr>
      <vt:lpstr>PowerPoint Presentation</vt:lpstr>
      <vt:lpstr>PowerPoint Presentation</vt:lpstr>
      <vt:lpstr>PowerPoint Presentation</vt:lpstr>
      <vt:lpstr>PowerPoint Presentation</vt:lpstr>
      <vt:lpstr>PowerPoint Presentation</vt:lpstr>
      <vt:lpstr>The First Agricultural Revolution</vt:lpstr>
      <vt:lpstr>The First Agricultural Revolution</vt:lpstr>
      <vt:lpstr>PowerPoint Presentation</vt:lpstr>
      <vt:lpstr>PowerPoint Presentation</vt:lpstr>
      <vt:lpstr>PowerPoint Presentation</vt:lpstr>
      <vt:lpstr>Subsistence Agriculture</vt:lpstr>
      <vt:lpstr>PowerPoint Presentation</vt:lpstr>
      <vt:lpstr>PowerPoint Presentation</vt:lpstr>
      <vt:lpstr>PowerPoint Presentation</vt:lpstr>
      <vt:lpstr>Understanding the Spatial Layout of Agriculture</vt:lpstr>
      <vt:lpstr>PowerPoint Presentation</vt:lpstr>
      <vt:lpstr>PowerPoint Presentation</vt:lpstr>
      <vt:lpstr>PowerPoint Presentation</vt:lpstr>
      <vt:lpstr>New Genetically Modified Foods</vt:lpstr>
      <vt:lpstr>PowerPoint Presentation</vt:lpstr>
      <vt:lpstr>PowerPoint Presentation</vt:lpstr>
      <vt:lpstr>The Impacts of Agricultural Modernization on Earlier Practices</vt:lpstr>
      <vt:lpstr>PowerPoint Presentation</vt:lpstr>
      <vt:lpstr>Key Question</vt:lpstr>
      <vt:lpstr>PowerPoint Presentation</vt:lpstr>
      <vt:lpstr>PowerPoint Presentation</vt:lpstr>
      <vt:lpstr>PowerPoint Presentation</vt:lpstr>
      <vt:lpstr>PowerPoint Presentation</vt:lpstr>
      <vt:lpstr>PowerPoint Presentation</vt:lpstr>
      <vt:lpstr>PowerPoint Presentation</vt:lpstr>
      <vt:lpstr>Functional Differentiation within Villages</vt:lpstr>
      <vt:lpstr>PowerPoint Presentation</vt:lpstr>
      <vt:lpstr>Key Question</vt:lpstr>
      <vt:lpstr>PowerPoint Presentation</vt:lpstr>
      <vt:lpstr>Field Note</vt:lpstr>
      <vt:lpstr>The World Map of Climates</vt:lpstr>
      <vt:lpstr>The World Map of Climates</vt:lpstr>
      <vt:lpstr>The World Map of Climates</vt:lpstr>
      <vt:lpstr>The World Map of Agriculture</vt:lpstr>
      <vt:lpstr>Cash Crops and Plantation Agriculture</vt:lpstr>
      <vt:lpstr>Commercial Livestock, Fruit, and Grain Agriculture</vt:lpstr>
      <vt:lpstr>Drug Agriculture</vt:lpstr>
      <vt:lpstr>PowerPoint Presentation</vt:lpstr>
      <vt:lpstr>Political Influences on Agriculture</vt:lpstr>
      <vt:lpstr>Socio-cultural Influences on Agriculture</vt:lpstr>
      <vt:lpstr>Agribusiness and the Changing Geography of Agriculture</vt:lpstr>
      <vt:lpstr>Environmental Impacts of Commercial Agriculture</vt:lpstr>
      <vt:lpstr>The Challenge of Feeding Everyone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Population</dc:title>
  <dc:creator>Carolyn Coulter</dc:creator>
  <cp:lastModifiedBy>Artis Cummings</cp:lastModifiedBy>
  <cp:revision>537</cp:revision>
  <cp:lastPrinted>2016-04-08T14:57:59Z</cp:lastPrinted>
  <dcterms:created xsi:type="dcterms:W3CDTF">2012-02-06T18:57:49Z</dcterms:created>
  <dcterms:modified xsi:type="dcterms:W3CDTF">2016-04-08T14:58:10Z</dcterms:modified>
</cp:coreProperties>
</file>