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6"/>
  </p:notesMasterIdLst>
  <p:handoutMasterIdLst>
    <p:handoutMasterId r:id="rId37"/>
  </p:handoutMasterIdLst>
  <p:sldIdLst>
    <p:sldId id="257" r:id="rId2"/>
    <p:sldId id="258" r:id="rId3"/>
    <p:sldId id="260" r:id="rId4"/>
    <p:sldId id="263" r:id="rId5"/>
    <p:sldId id="288" r:id="rId6"/>
    <p:sldId id="264" r:id="rId7"/>
    <p:sldId id="289" r:id="rId8"/>
    <p:sldId id="275" r:id="rId9"/>
    <p:sldId id="340" r:id="rId10"/>
    <p:sldId id="276" r:id="rId11"/>
    <p:sldId id="278" r:id="rId12"/>
    <p:sldId id="279" r:id="rId13"/>
    <p:sldId id="280" r:id="rId14"/>
    <p:sldId id="282" r:id="rId15"/>
    <p:sldId id="284" r:id="rId16"/>
    <p:sldId id="286" r:id="rId17"/>
    <p:sldId id="287" r:id="rId18"/>
    <p:sldId id="350" r:id="rId19"/>
    <p:sldId id="290" r:id="rId20"/>
    <p:sldId id="351" r:id="rId21"/>
    <p:sldId id="291" r:id="rId22"/>
    <p:sldId id="355" r:id="rId23"/>
    <p:sldId id="357" r:id="rId24"/>
    <p:sldId id="358" r:id="rId25"/>
    <p:sldId id="359" r:id="rId26"/>
    <p:sldId id="292" r:id="rId27"/>
    <p:sldId id="294" r:id="rId28"/>
    <p:sldId id="293" r:id="rId29"/>
    <p:sldId id="295" r:id="rId30"/>
    <p:sldId id="360" r:id="rId31"/>
    <p:sldId id="300" r:id="rId32"/>
    <p:sldId id="301" r:id="rId33"/>
    <p:sldId id="302" r:id="rId34"/>
    <p:sldId id="352"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1" clrIdx="0"/>
  <p:cmAuthor id="1" name="William/Cheryl Ferguson" initials="C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2698" autoAdjust="0"/>
  </p:normalViewPr>
  <p:slideViewPr>
    <p:cSldViewPr>
      <p:cViewPr>
        <p:scale>
          <a:sx n="92" d="100"/>
          <a:sy n="92" d="100"/>
        </p:scale>
        <p:origin x="-133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F1333-01D2-514A-A8BD-9261F0BA224E}" type="datetimeFigureOut">
              <a:rPr lang="en-US" smtClean="0"/>
              <a:pPr/>
              <a:t>4/28/2016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8992A-C12F-8D43-979A-15457D5D0A1A}" type="slidenum">
              <a:rPr lang="en-US" smtClean="0"/>
              <a:pPr/>
              <a:t>‹#›</a:t>
            </a:fld>
            <a:endParaRPr lang="en-US"/>
          </a:p>
        </p:txBody>
      </p:sp>
    </p:spTree>
    <p:extLst>
      <p:ext uri="{BB962C8B-B14F-4D97-AF65-F5344CB8AC3E}">
        <p14:creationId xmlns:p14="http://schemas.microsoft.com/office/powerpoint/2010/main" val="233769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C404D85-E48B-4F76-AA6D-7BE54EAFDC9E}" type="slidenum">
              <a:rPr lang="en-US"/>
              <a:pPr>
                <a:defRPr/>
              </a:pPr>
              <a:t>‹#›</a:t>
            </a:fld>
            <a:endParaRPr lang="en-US"/>
          </a:p>
        </p:txBody>
      </p:sp>
    </p:spTree>
    <p:extLst>
      <p:ext uri="{BB962C8B-B14F-4D97-AF65-F5344CB8AC3E}">
        <p14:creationId xmlns:p14="http://schemas.microsoft.com/office/powerpoint/2010/main" val="25062466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E32D995-C0FB-4FA7-9133-F1E57BEC1FAA}"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234D8F2-FE06-4E5D-B023-22AEA952AB62}" type="slidenum">
              <a:rPr lang="en-US" smtClean="0"/>
              <a:pPr/>
              <a:t>10</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22A1000E-FC14-4ACF-8F5E-F811481F6E5B}" type="slidenum">
              <a:rPr lang="en-US" smtClean="0"/>
              <a:pPr/>
              <a:t>11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9455C922-641B-4DA2-B759-B4D233BE218D}" type="slidenum">
              <a:rPr lang="en-US" smtClean="0"/>
              <a:pPr/>
              <a:t>12</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BC8A6A58-A07A-4171-8BC4-53AD7C88F7A0}" type="slidenum">
              <a:rPr lang="en-US" smtClean="0"/>
              <a:pPr/>
              <a:t>13</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54A13E2A-46E9-4C35-9ED1-A51900C0D5D9}" type="slidenum">
              <a:rPr lang="en-US" smtClean="0"/>
              <a:pPr/>
              <a:t>14</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04AC0964-0861-4B40-A941-40280FFE6655}" type="slidenum">
              <a:rPr lang="en-US" smtClean="0"/>
              <a:pPr/>
              <a:t>15</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4D156C6-C18C-4FA7-8281-566404DAA826}" type="slidenum">
              <a:rPr lang="en-US" smtClean="0"/>
              <a:pPr/>
              <a:t>16</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CFC37FD-CC1F-416D-AF0D-D3F58C50AAA9}" type="slidenum">
              <a:rPr lang="en-US" smtClean="0"/>
              <a:pPr/>
              <a:t>17</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48ED6658-1DF3-45B2-A3C7-8A33D5E2FBF9}"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smtClean="0"/>
              <a:t>Figure 12.1</a:t>
            </a:r>
          </a:p>
          <a:p>
            <a:r>
              <a:rPr lang="en-US" b="1" dirty="0" smtClean="0"/>
              <a:t>Skopje, Macedonia. </a:t>
            </a:r>
            <a:r>
              <a:rPr lang="en-US" dirty="0" smtClean="0"/>
              <a:t>The Nike “swoosh” is everywhere—even on the backboard of a </a:t>
            </a:r>
            <a:r>
              <a:rPr lang="en-US" dirty="0" err="1" smtClean="0"/>
              <a:t>ba</a:t>
            </a:r>
            <a:r>
              <a:rPr lang="en-US" dirty="0" smtClean="0"/>
              <a:t> s </a:t>
            </a:r>
            <a:r>
              <a:rPr lang="en-US" dirty="0" err="1" smtClean="0"/>
              <a:t>ketball</a:t>
            </a:r>
            <a:endParaRPr lang="en-US" dirty="0" smtClean="0"/>
          </a:p>
          <a:p>
            <a:r>
              <a:rPr lang="en-US" dirty="0" smtClean="0"/>
              <a:t>hoop in this relatively poor neighborhood of Skopje, Macedonia. © Alexander B. Murphy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sz="1000" smtClean="0"/>
              <a:t>*</a:t>
            </a:r>
          </a:p>
        </p:txBody>
      </p:sp>
      <p:sp>
        <p:nvSpPr>
          <p:cNvPr id="56323" name="Slide Number Placeholder 3"/>
          <p:cNvSpPr>
            <a:spLocks noGrp="1"/>
          </p:cNvSpPr>
          <p:nvPr>
            <p:ph type="sldNum" sz="quarter" idx="5"/>
          </p:nvPr>
        </p:nvSpPr>
        <p:spPr>
          <a:noFill/>
        </p:spPr>
        <p:txBody>
          <a:bodyPr/>
          <a:lstStyle/>
          <a:p>
            <a:fld id="{9D65EB1D-6894-40F7-84D1-3B7103E054C7}"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smtClean="0"/>
              <a:t>*Could be an audio file.</a:t>
            </a:r>
          </a:p>
          <a:p>
            <a:r>
              <a:rPr lang="en-US" b="1" smtClean="0"/>
              <a:t>Figure 12.14</a:t>
            </a:r>
          </a:p>
          <a:p>
            <a:r>
              <a:rPr lang="en-US" b="1" smtClean="0"/>
              <a:t>Humen, China. </a:t>
            </a:r>
            <a:r>
              <a:rPr lang="en-US" smtClean="0"/>
              <a:t>© Alexander B. Murphy</a:t>
            </a:r>
          </a:p>
        </p:txBody>
      </p:sp>
      <p:sp>
        <p:nvSpPr>
          <p:cNvPr id="61443" name="Slide Number Placeholder 3"/>
          <p:cNvSpPr>
            <a:spLocks noGrp="1"/>
          </p:cNvSpPr>
          <p:nvPr>
            <p:ph type="sldNum" sz="quarter" idx="5"/>
          </p:nvPr>
        </p:nvSpPr>
        <p:spPr>
          <a:noFill/>
        </p:spPr>
        <p:txBody>
          <a:bodyPr/>
          <a:lstStyle/>
          <a:p>
            <a:fld id="{AA5578B6-C14B-4700-901F-99E0E09917B1}"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US" dirty="0" smtClean="0"/>
          </a:p>
        </p:txBody>
      </p:sp>
      <p:sp>
        <p:nvSpPr>
          <p:cNvPr id="68611" name="Slide Number Placeholder 3"/>
          <p:cNvSpPr>
            <a:spLocks noGrp="1"/>
          </p:cNvSpPr>
          <p:nvPr>
            <p:ph type="sldNum" sz="quarter" idx="5"/>
          </p:nvPr>
        </p:nvSpPr>
        <p:spPr>
          <a:noFill/>
        </p:spPr>
        <p:txBody>
          <a:bodyPr/>
          <a:lstStyle/>
          <a:p>
            <a:fld id="{2D3BB254-DE0C-48DE-86C1-923312317A1E}"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D0993232-1D0A-4A8E-AFD3-A6FC368A545A}"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r>
              <a:rPr lang="en-US" b="1" dirty="0" smtClean="0"/>
              <a:t>Figure 12.18</a:t>
            </a:r>
          </a:p>
          <a:p>
            <a:r>
              <a:rPr lang="en-US" b="1" dirty="0" smtClean="0"/>
              <a:t>Fayetteville, Arkansas</a:t>
            </a:r>
            <a:r>
              <a:rPr lang="en-US" dirty="0" smtClean="0"/>
              <a:t>.</a:t>
            </a:r>
          </a:p>
          <a:p>
            <a:r>
              <a:rPr lang="en-US" i="1" dirty="0" smtClean="0"/>
              <a:t>Credit: Fiona M. Davidson, University of Arkansas</a:t>
            </a:r>
          </a:p>
          <a:p>
            <a:endParaRPr lang="en-US" dirty="0" smtClean="0"/>
          </a:p>
        </p:txBody>
      </p:sp>
      <p:sp>
        <p:nvSpPr>
          <p:cNvPr id="71683" name="Slide Number Placeholder 3"/>
          <p:cNvSpPr>
            <a:spLocks noGrp="1"/>
          </p:cNvSpPr>
          <p:nvPr>
            <p:ph type="sldNum" sz="quarter" idx="5"/>
          </p:nvPr>
        </p:nvSpPr>
        <p:spPr>
          <a:noFill/>
        </p:spPr>
        <p:txBody>
          <a:bodyPr/>
          <a:lstStyle/>
          <a:p>
            <a:fld id="{7C6A4C3F-A094-4778-871B-FD30CE642E21}"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endParaRPr lang="en-US" dirty="0" smtClean="0"/>
          </a:p>
        </p:txBody>
      </p:sp>
      <p:sp>
        <p:nvSpPr>
          <p:cNvPr id="74755" name="Slide Number Placeholder 3"/>
          <p:cNvSpPr>
            <a:spLocks noGrp="1"/>
          </p:cNvSpPr>
          <p:nvPr>
            <p:ph type="sldNum" sz="quarter" idx="5"/>
          </p:nvPr>
        </p:nvSpPr>
        <p:spPr>
          <a:noFill/>
        </p:spPr>
        <p:txBody>
          <a:bodyPr/>
          <a:lstStyle/>
          <a:p>
            <a:fld id="{47B19065-017F-4BB0-930C-0EC68A3AA9C6}"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57A0D951-A21F-4F73-8A6A-93F3529459FC}"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6E5C315-AE7A-450C-9DAC-6FCEF74C8809}"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9E583636-E52C-45B6-82C1-DD47C6C3EC5C}"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68EDC632-0DFB-4009-A817-A949594E320A}" type="slidenum">
              <a:rPr lang="en-US" smtClean="0"/>
              <a:pPr/>
              <a:t>6</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smtClean="0"/>
          </a:p>
        </p:txBody>
      </p:sp>
      <p:sp>
        <p:nvSpPr>
          <p:cNvPr id="28675" name="Slide Number Placeholder 3"/>
          <p:cNvSpPr>
            <a:spLocks noGrp="1"/>
          </p:cNvSpPr>
          <p:nvPr>
            <p:ph type="sldNum" sz="quarter" idx="5"/>
          </p:nvPr>
        </p:nvSpPr>
        <p:spPr>
          <a:noFill/>
        </p:spPr>
        <p:txBody>
          <a:bodyPr/>
          <a:lstStyle/>
          <a:p>
            <a:fld id="{DF74D53B-A4CE-4968-9B4A-FF650F1D5538}"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A4E9D42F-1EC3-4F7A-BC99-5E18D45A9672}" type="slidenum">
              <a:rPr lang="en-US" smtClean="0"/>
              <a:pPr/>
              <a:t>8</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t>*Could be an audio file.</a:t>
            </a:r>
          </a:p>
          <a:p>
            <a:r>
              <a:rPr lang="en-US" b="1" smtClean="0"/>
              <a:t>Figure 12.6</a:t>
            </a:r>
          </a:p>
          <a:p>
            <a:r>
              <a:rPr lang="fr-FR" b="1" smtClean="0"/>
              <a:t>Rouen, France. </a:t>
            </a:r>
            <a:r>
              <a:rPr lang="fr-FR" smtClean="0"/>
              <a:t>© H. J. de Blij.</a:t>
            </a:r>
            <a:endParaRPr lang="en-US" smtClean="0"/>
          </a:p>
        </p:txBody>
      </p:sp>
      <p:sp>
        <p:nvSpPr>
          <p:cNvPr id="32771" name="Slide Number Placeholder 3"/>
          <p:cNvSpPr>
            <a:spLocks noGrp="1"/>
          </p:cNvSpPr>
          <p:nvPr>
            <p:ph type="sldNum" sz="quarter" idx="5"/>
          </p:nvPr>
        </p:nvSpPr>
        <p:spPr>
          <a:noFill/>
        </p:spPr>
        <p:txBody>
          <a:bodyPr/>
          <a:lstStyle/>
          <a:p>
            <a:fld id="{162F59F7-BC00-4273-900F-4BA1825E4AF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323DAC9-F808-4D83-9773-B84FBAB5AE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15A2BB-8DFF-462B-809F-A4D21BF0D1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42104E-6F27-4F76-93C9-78E2A57610B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83CE5524-20B1-475D-822B-D63AF0CB36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054ADBE-4386-4949-9FE0-2193DF4DC5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4B555F4-A323-4713-B419-5F2D9257BF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D5BE3A1-745C-49EE-9B56-FCB195F51D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D03B85C-10B3-493C-B07C-87B3C61019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B2B3AF4-3C35-4572-8756-50A003388F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1879A8A-287D-44AA-8CA3-1A4E099364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4FC3F1-37C2-4D3A-B54B-4EDD5EB814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52FC05-0213-4C38-938E-6078F33874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247900" y="6492875"/>
            <a:ext cx="4648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smtClean="0"/>
              <a:t>© 2012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ceptcaching.com/view_a_cache.php?cid=56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0"/>
            <a:ext cx="8229600" cy="1477963"/>
          </a:xfrm>
        </p:spPr>
        <p:txBody>
          <a:bodyPr/>
          <a:lstStyle/>
          <a:p>
            <a:pPr eaLnBrk="1" hangingPunct="1"/>
            <a:r>
              <a:rPr lang="en-US" dirty="0" smtClean="0">
                <a:latin typeface="Bookman Old Style" pitchFamily="18" charset="0"/>
              </a:rPr>
              <a:t>Chapter 12: </a:t>
            </a:r>
            <a:br>
              <a:rPr lang="en-US" dirty="0" smtClean="0">
                <a:latin typeface="Bookman Old Style" pitchFamily="18" charset="0"/>
              </a:rPr>
            </a:br>
            <a:r>
              <a:rPr lang="en-US" dirty="0" smtClean="0">
                <a:latin typeface="Bookman Old Style" pitchFamily="18" charset="0"/>
              </a:rPr>
              <a:t>Industry and Services</a:t>
            </a:r>
          </a:p>
        </p:txBody>
      </p:sp>
      <p:sp>
        <p:nvSpPr>
          <p:cNvPr id="5" name="Footer Placeholder 4"/>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grpSp>
        <p:nvGrpSpPr>
          <p:cNvPr id="7" name="Group 6"/>
          <p:cNvGrpSpPr/>
          <p:nvPr/>
        </p:nvGrpSpPr>
        <p:grpSpPr>
          <a:xfrm>
            <a:off x="1828800" y="1676400"/>
            <a:ext cx="5283200" cy="4239399"/>
            <a:chOff x="3657600" y="1981200"/>
            <a:chExt cx="5283200" cy="4239399"/>
          </a:xfrm>
        </p:grpSpPr>
        <p:pic>
          <p:nvPicPr>
            <p:cNvPr id="15362" name="Picture 2" descr="http://www.conceptcaching.com/ccache_img/0412551_0412551-R1-E027.jpg">
              <a:hlinkClick r:id="rId3"/>
            </p:cNvPr>
            <p:cNvPicPr>
              <a:picLocks noChangeAspect="1" noChangeArrowheads="1"/>
            </p:cNvPicPr>
            <p:nvPr/>
          </p:nvPicPr>
          <p:blipFill>
            <a:blip r:embed="rId4" cstate="email"/>
            <a:srcRect/>
            <a:stretch>
              <a:fillRect/>
            </a:stretch>
          </p:blipFill>
          <p:spPr bwMode="auto">
            <a:xfrm>
              <a:off x="3657600" y="1981200"/>
              <a:ext cx="5283200" cy="3962400"/>
            </a:xfrm>
            <a:prstGeom prst="rect">
              <a:avLst/>
            </a:prstGeom>
            <a:noFill/>
            <a:ln w="9525">
              <a:noFill/>
              <a:miter lim="800000"/>
              <a:headEnd/>
              <a:tailEnd/>
            </a:ln>
          </p:spPr>
        </p:pic>
        <p:sp>
          <p:nvSpPr>
            <p:cNvPr id="6" name="TextBox 5"/>
            <p:cNvSpPr txBox="1"/>
            <p:nvPr/>
          </p:nvSpPr>
          <p:spPr>
            <a:xfrm>
              <a:off x="4648200" y="5943600"/>
              <a:ext cx="4267200" cy="276999"/>
            </a:xfrm>
            <a:prstGeom prst="rect">
              <a:avLst/>
            </a:prstGeom>
            <a:noFill/>
          </p:spPr>
          <p:txBody>
            <a:bodyPr wrap="square" rtlCol="0">
              <a:spAutoFit/>
            </a:bodyPr>
            <a:lstStyle/>
            <a:p>
              <a:pPr algn="r"/>
              <a:r>
                <a:rPr lang="en-US" sz="1200" dirty="0" smtClean="0"/>
                <a:t>© Barbara Weightman</a:t>
              </a:r>
              <a:endParaRPr lang="en-US" sz="1200" dirty="0"/>
            </a:p>
          </p:txBody>
        </p:sp>
      </p:grpSp>
      <p:sp>
        <p:nvSpPr>
          <p:cNvPr id="4" name="Rectangle 3"/>
          <p:cNvSpPr/>
          <p:nvPr/>
        </p:nvSpPr>
        <p:spPr>
          <a:xfrm>
            <a:off x="1828800" y="1676400"/>
            <a:ext cx="4572000" cy="646331"/>
          </a:xfrm>
          <a:prstGeom prst="rect">
            <a:avLst/>
          </a:prstGeom>
        </p:spPr>
        <p:txBody>
          <a:bodyPr>
            <a:spAutoFit/>
          </a:bodyPr>
          <a:lstStyle/>
          <a:p>
            <a:r>
              <a:rPr lang="en-US" b="1" dirty="0" smtClean="0">
                <a:solidFill>
                  <a:schemeClr val="bg1">
                    <a:lumMod val="85000"/>
                  </a:schemeClr>
                </a:solidFill>
                <a:effectLst>
                  <a:outerShdw blurRad="38100" dist="38100" dir="2700000" algn="tl">
                    <a:srgbClr val="000000">
                      <a:alpha val="43137"/>
                    </a:srgbClr>
                  </a:outerShdw>
                </a:effectLst>
              </a:rPr>
              <a:t>Concept Caching: Bicycle Use and Production in China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381000" y="405824"/>
            <a:ext cx="73533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Diffusion Beyond Europe</a:t>
            </a:r>
          </a:p>
        </p:txBody>
      </p:sp>
      <p:sp>
        <p:nvSpPr>
          <p:cNvPr id="2" name="TextBox 1"/>
          <p:cNvSpPr txBox="1"/>
          <p:nvPr/>
        </p:nvSpPr>
        <p:spPr>
          <a:xfrm>
            <a:off x="381000" y="1219200"/>
            <a:ext cx="7924800" cy="5355312"/>
          </a:xfrm>
          <a:prstGeom prst="rect">
            <a:avLst/>
          </a:prstGeom>
          <a:noFill/>
        </p:spPr>
        <p:txBody>
          <a:bodyPr>
            <a:spAutoFit/>
          </a:bodyPr>
          <a:lstStyle/>
          <a:p>
            <a:pPr marL="285750" indent="-285750">
              <a:spcAft>
                <a:spcPts val="1200"/>
              </a:spcAft>
              <a:buFont typeface="Arial" pitchFamily="34" charset="0"/>
              <a:buChar char="•"/>
              <a:defRPr/>
            </a:pPr>
            <a:r>
              <a:rPr lang="en-US" sz="2400" b="1" dirty="0">
                <a:latin typeface="Bookman Old Style"/>
                <a:cs typeface="Bookman Old Style"/>
              </a:rPr>
              <a:t>Primary industrial regions: </a:t>
            </a:r>
            <a:r>
              <a:rPr lang="en-US" sz="2400" dirty="0">
                <a:latin typeface="Bookman Old Style"/>
                <a:cs typeface="Bookman Old Style"/>
              </a:rPr>
              <a:t>western Europe, eastern North America, western Russia and Ukraine, and East </a:t>
            </a:r>
            <a:r>
              <a:rPr lang="en-US" sz="2400" dirty="0" smtClean="0">
                <a:latin typeface="Bookman Old Style"/>
                <a:cs typeface="Bookman Old Style"/>
              </a:rPr>
              <a:t>Asia</a:t>
            </a:r>
          </a:p>
          <a:p>
            <a:pPr marL="342900" indent="-342900">
              <a:spcAft>
                <a:spcPts val="1200"/>
              </a:spcAft>
              <a:buFont typeface="Arial" pitchFamily="34" charset="0"/>
              <a:buChar char="•"/>
              <a:defRPr/>
            </a:pPr>
            <a:r>
              <a:rPr lang="en-US" sz="2400" dirty="0">
                <a:latin typeface="Bookman Old Style"/>
                <a:cs typeface="Bookman Old Style"/>
              </a:rPr>
              <a:t>North America: Manufacturing began in New England during the colonial period; benefited from the ability of its companies to acquire needed raw materials from overseas </a:t>
            </a:r>
            <a:r>
              <a:rPr lang="en-US" sz="2400" dirty="0" smtClean="0">
                <a:latin typeface="Bookman Old Style"/>
                <a:cs typeface="Bookman Old Style"/>
              </a:rPr>
              <a:t>sources.</a:t>
            </a:r>
          </a:p>
          <a:p>
            <a:pPr marL="342900" indent="-342900">
              <a:spcAft>
                <a:spcPts val="1200"/>
              </a:spcAft>
              <a:buFont typeface="Arial" pitchFamily="34" charset="0"/>
              <a:buChar char="•"/>
              <a:defRPr/>
            </a:pPr>
            <a:r>
              <a:rPr lang="en-US" sz="2400" dirty="0">
                <a:latin typeface="Bookman Old Style"/>
                <a:cs typeface="Bookman Old Style"/>
              </a:rPr>
              <a:t>Russia and Ukraine: St. Petersburg attracted industries including shipbuilding, chemical production, food processing, and textile </a:t>
            </a:r>
            <a:r>
              <a:rPr lang="en-US" sz="2400" dirty="0" smtClean="0">
                <a:latin typeface="Bookman Old Style"/>
                <a:cs typeface="Bookman Old Style"/>
              </a:rPr>
              <a:t>making.</a:t>
            </a:r>
          </a:p>
          <a:p>
            <a:pPr marL="342900" indent="-342900">
              <a:spcAft>
                <a:spcPts val="1200"/>
              </a:spcAft>
              <a:buFont typeface="Arial" pitchFamily="34" charset="0"/>
              <a:buChar char="•"/>
              <a:defRPr/>
            </a:pPr>
            <a:r>
              <a:rPr lang="en-US" sz="2400" dirty="0">
                <a:latin typeface="Bookman Old Style"/>
                <a:cs typeface="Bookman Old Style"/>
              </a:rPr>
              <a:t>East Asia: manufacturing in Japan depended </a:t>
            </a:r>
            <a:r>
              <a:rPr lang="en-US" sz="2400" dirty="0" smtClean="0">
                <a:latin typeface="Bookman Old Style"/>
                <a:cs typeface="Bookman Old Style"/>
              </a:rPr>
              <a:t>on </a:t>
            </a:r>
            <a:r>
              <a:rPr lang="en-US" sz="2400" dirty="0">
                <a:latin typeface="Bookman Old Style"/>
                <a:cs typeface="Bookman Old Style"/>
              </a:rPr>
              <a:t>raw materials </a:t>
            </a:r>
            <a:r>
              <a:rPr lang="en-US" sz="2400" dirty="0" smtClean="0">
                <a:latin typeface="Bookman Old Style"/>
                <a:cs typeface="Bookman Old Style"/>
              </a:rPr>
              <a:t>imported </a:t>
            </a:r>
            <a:r>
              <a:rPr lang="en-US" sz="2400" dirty="0">
                <a:latin typeface="Bookman Old Style"/>
                <a:cs typeface="Bookman Old Style"/>
              </a:rPr>
              <a:t>from other parts of the world; dominant region is the </a:t>
            </a:r>
            <a:r>
              <a:rPr lang="en-US" sz="2400" i="1" dirty="0">
                <a:latin typeface="Bookman Old Style"/>
                <a:cs typeface="Bookman Old Style"/>
              </a:rPr>
              <a:t>Kanto </a:t>
            </a:r>
            <a:r>
              <a:rPr lang="en-US" sz="2400" i="1" dirty="0" smtClean="0">
                <a:latin typeface="Bookman Old Style"/>
                <a:cs typeface="Bookman Old Style"/>
              </a:rPr>
              <a:t>Plain.</a:t>
            </a:r>
            <a:endParaRPr lang="en-US" sz="2400" dirty="0">
              <a:latin typeface="Bookman Old Style"/>
              <a:cs typeface="Bookman Old Style"/>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6"/>
          <p:cNvSpPr txBox="1">
            <a:spLocks noChangeArrowheads="1"/>
          </p:cNvSpPr>
          <p:nvPr/>
        </p:nvSpPr>
        <p:spPr bwMode="auto">
          <a:xfrm>
            <a:off x="342900" y="357188"/>
            <a:ext cx="8458200" cy="769441"/>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37890" name="TextBox 1"/>
          <p:cNvSpPr txBox="1">
            <a:spLocks noChangeArrowheads="1"/>
          </p:cNvSpPr>
          <p:nvPr/>
        </p:nvSpPr>
        <p:spPr bwMode="auto">
          <a:xfrm>
            <a:off x="781050" y="2252008"/>
            <a:ext cx="7581900" cy="1938992"/>
          </a:xfrm>
          <a:prstGeom prst="rect">
            <a:avLst/>
          </a:prstGeom>
          <a:noFill/>
          <a:ln w="9525">
            <a:noFill/>
            <a:miter lim="800000"/>
            <a:headEnd/>
            <a:tailEnd/>
          </a:ln>
        </p:spPr>
        <p:txBody>
          <a:bodyPr wrap="square">
            <a:spAutoFit/>
          </a:bodyPr>
          <a:lstStyle/>
          <a:p>
            <a:pPr algn="ctr"/>
            <a:r>
              <a:rPr lang="en-US" sz="4000" dirty="0">
                <a:latin typeface="Bookman Old Style" pitchFamily="18" charset="0"/>
              </a:rPr>
              <a:t>How </a:t>
            </a:r>
            <a:r>
              <a:rPr lang="en-US" sz="4000" dirty="0" smtClean="0">
                <a:latin typeface="Bookman Old Style" pitchFamily="18" charset="0"/>
              </a:rPr>
              <a:t>have the character and geography of industrial production changed?</a:t>
            </a:r>
            <a:endParaRPr lang="en-US" sz="40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381000"/>
            <a:ext cx="4876800" cy="808038"/>
          </a:xfrm>
        </p:spPr>
        <p:txBody>
          <a:bodyPr/>
          <a:lstStyle/>
          <a:p>
            <a:pPr algn="l" eaLnBrk="1" hangingPunct="1"/>
            <a:r>
              <a:rPr lang="en-US" sz="3200" b="1" dirty="0" err="1" smtClean="0">
                <a:latin typeface="Bookman Old Style" pitchFamily="18" charset="0"/>
              </a:rPr>
              <a:t>Fordist</a:t>
            </a:r>
            <a:r>
              <a:rPr lang="en-US" sz="3200" b="1" dirty="0" smtClean="0">
                <a:latin typeface="Bookman Old Style" pitchFamily="18" charset="0"/>
              </a:rPr>
              <a:t> Production</a:t>
            </a:r>
          </a:p>
        </p:txBody>
      </p:sp>
      <p:sp>
        <p:nvSpPr>
          <p:cNvPr id="52226" name="Rectangle 3"/>
          <p:cNvSpPr>
            <a:spLocks noGrp="1" noChangeArrowheads="1"/>
          </p:cNvSpPr>
          <p:nvPr>
            <p:ph idx="1"/>
          </p:nvPr>
        </p:nvSpPr>
        <p:spPr>
          <a:xfrm>
            <a:off x="457200" y="1295400"/>
            <a:ext cx="8382000" cy="5181600"/>
          </a:xfrm>
        </p:spPr>
        <p:txBody>
          <a:bodyPr/>
          <a:lstStyle/>
          <a:p>
            <a:pPr eaLnBrk="1" hangingPunct="1">
              <a:spcBef>
                <a:spcPts val="0"/>
              </a:spcBef>
              <a:spcAft>
                <a:spcPts val="1200"/>
              </a:spcAft>
            </a:pPr>
            <a:r>
              <a:rPr lang="en-US" sz="2400" b="1" dirty="0" err="1" smtClean="0">
                <a:latin typeface="Bookman Old Style" pitchFamily="18" charset="0"/>
              </a:rPr>
              <a:t>Fordist</a:t>
            </a:r>
            <a:r>
              <a:rPr lang="en-US" sz="2400" dirty="0" smtClean="0">
                <a:latin typeface="Bookman Old Style" pitchFamily="18" charset="0"/>
              </a:rPr>
              <a:t> production: was the dominant mode of mass production that endured from 1945 to 1970, named for Henry Ford.</a:t>
            </a:r>
          </a:p>
          <a:p>
            <a:pPr eaLnBrk="1" hangingPunct="1">
              <a:spcBef>
                <a:spcPts val="0"/>
              </a:spcBef>
              <a:spcAft>
                <a:spcPts val="1200"/>
              </a:spcAft>
            </a:pPr>
            <a:r>
              <a:rPr lang="en-US" sz="2400" dirty="0" smtClean="0">
                <a:latin typeface="Bookman Old Style" pitchFamily="18" charset="0"/>
              </a:rPr>
              <a:t>The </a:t>
            </a:r>
            <a:r>
              <a:rPr lang="en-US" sz="2400" dirty="0" err="1" smtClean="0">
                <a:latin typeface="Bookman Old Style" pitchFamily="18" charset="0"/>
              </a:rPr>
              <a:t>Fordist</a:t>
            </a:r>
            <a:r>
              <a:rPr lang="en-US" sz="2400" dirty="0" smtClean="0">
                <a:latin typeface="Bookman Old Style" pitchFamily="18" charset="0"/>
              </a:rPr>
              <a:t> period is marked by a surge in both mass production and mass consumption.</a:t>
            </a:r>
          </a:p>
          <a:p>
            <a:pPr eaLnBrk="1" hangingPunct="1">
              <a:spcBef>
                <a:spcPts val="0"/>
              </a:spcBef>
              <a:spcAft>
                <a:spcPts val="1200"/>
              </a:spcAft>
            </a:pPr>
            <a:r>
              <a:rPr lang="en-US" sz="2400" b="1" dirty="0" smtClean="0">
                <a:latin typeface="Bookman Old Style" pitchFamily="18" charset="0"/>
              </a:rPr>
              <a:t>Vertical integration </a:t>
            </a:r>
            <a:endParaRPr lang="en-US" sz="2400" dirty="0" smtClean="0">
              <a:latin typeface="Bookman Old Style" pitchFamily="18" charset="0"/>
            </a:endParaRPr>
          </a:p>
          <a:p>
            <a:pPr eaLnBrk="1" hangingPunct="1">
              <a:spcBef>
                <a:spcPts val="0"/>
              </a:spcBef>
              <a:spcAft>
                <a:spcPts val="1200"/>
              </a:spcAft>
            </a:pPr>
            <a:r>
              <a:rPr lang="en-US" sz="2400" b="1" dirty="0" smtClean="0">
                <a:latin typeface="Bookman Old Style" pitchFamily="18" charset="0"/>
              </a:rPr>
              <a:t>Friction of distance:</a:t>
            </a:r>
            <a:r>
              <a:rPr lang="en-US" sz="2400" dirty="0" smtClean="0">
                <a:latin typeface="Bookman Old Style" pitchFamily="18" charset="0"/>
              </a:rPr>
              <a:t> the increase in time and cost that usually comes with increased distance over which commodities must travel.    </a:t>
            </a:r>
          </a:p>
          <a:p>
            <a:pPr eaLnBrk="1" hangingPunct="1">
              <a:spcBef>
                <a:spcPts val="0"/>
              </a:spcBef>
              <a:spcAft>
                <a:spcPts val="1200"/>
              </a:spcAft>
              <a:buFont typeface="Arial" charset="0"/>
              <a:buNone/>
            </a:pPr>
            <a:r>
              <a:rPr lang="en-US" sz="2400" dirty="0" smtClean="0">
                <a:latin typeface="Bookman Old Style" pitchFamily="18" charset="0"/>
              </a:rPr>
              <a:t>   Ex.: furniture manufacturing</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371600"/>
            <a:ext cx="4800600" cy="715963"/>
          </a:xfrm>
        </p:spPr>
        <p:txBody>
          <a:bodyPr/>
          <a:lstStyle/>
          <a:p>
            <a:pPr algn="l" eaLnBrk="1" hangingPunct="1"/>
            <a:r>
              <a:rPr lang="en-US" sz="2800" b="1" dirty="0" smtClean="0">
                <a:latin typeface="Bookman Old Style" pitchFamily="18" charset="0"/>
              </a:rPr>
              <a:t>Agglomeration</a:t>
            </a:r>
          </a:p>
        </p:txBody>
      </p:sp>
      <p:sp>
        <p:nvSpPr>
          <p:cNvPr id="3" name="Content Placeholder 2"/>
          <p:cNvSpPr>
            <a:spLocks noGrp="1"/>
          </p:cNvSpPr>
          <p:nvPr>
            <p:ph idx="1"/>
          </p:nvPr>
        </p:nvSpPr>
        <p:spPr>
          <a:xfrm>
            <a:off x="457200" y="2057400"/>
            <a:ext cx="8382000" cy="4190999"/>
          </a:xfrm>
        </p:spPr>
        <p:txBody>
          <a:bodyPr/>
          <a:lstStyle/>
          <a:p>
            <a:pPr eaLnBrk="1" hangingPunct="1">
              <a:defRPr/>
            </a:pPr>
            <a:r>
              <a:rPr lang="en-US" sz="2800" dirty="0" smtClean="0">
                <a:latin typeface="Bookman Old Style" pitchFamily="18" charset="0"/>
              </a:rPr>
              <a:t>British economist Alfred Marshall: </a:t>
            </a:r>
            <a:r>
              <a:rPr lang="en-US" sz="2800" i="1" dirty="0" smtClean="0">
                <a:latin typeface="Bookman Old Style" pitchFamily="18" charset="0"/>
              </a:rPr>
              <a:t>localization</a:t>
            </a:r>
          </a:p>
          <a:p>
            <a:r>
              <a:rPr lang="en-US" sz="2800" dirty="0" smtClean="0">
                <a:latin typeface="Bookman Old Style" pitchFamily="18" charset="0"/>
              </a:rPr>
              <a:t>Geographer Alfred Weber: </a:t>
            </a:r>
            <a:r>
              <a:rPr lang="en-US" sz="2800" b="1" dirty="0" smtClean="0">
                <a:latin typeface="Bookman Old Style" pitchFamily="18" charset="0"/>
              </a:rPr>
              <a:t>least cost theory </a:t>
            </a:r>
            <a:r>
              <a:rPr lang="en-US" sz="2800" dirty="0" smtClean="0">
                <a:latin typeface="Bookman Old Style"/>
                <a:cs typeface="Bookman Old Style"/>
              </a:rPr>
              <a:t>focused </a:t>
            </a:r>
            <a:r>
              <a:rPr lang="en-US" sz="2800" dirty="0">
                <a:latin typeface="Bookman Old Style"/>
                <a:cs typeface="Bookman Old Style"/>
              </a:rPr>
              <a:t>on a factory </a:t>
            </a:r>
            <a:r>
              <a:rPr lang="en-US" sz="2800" dirty="0" smtClean="0">
                <a:latin typeface="Bookman Old Style"/>
                <a:cs typeface="Bookman Old Style"/>
              </a:rPr>
              <a:t>owner’s desire </a:t>
            </a:r>
            <a:r>
              <a:rPr lang="en-US" sz="2800" dirty="0">
                <a:latin typeface="Bookman Old Style"/>
                <a:cs typeface="Bookman Old Style"/>
              </a:rPr>
              <a:t>to minimize three categories of </a:t>
            </a:r>
            <a:r>
              <a:rPr lang="en-US" sz="2800" dirty="0" smtClean="0">
                <a:latin typeface="Bookman Old Style"/>
                <a:cs typeface="Bookman Old Style"/>
              </a:rPr>
              <a:t>costs:</a:t>
            </a:r>
            <a:endParaRPr lang="en-US" sz="2800" b="1" dirty="0" smtClean="0">
              <a:latin typeface="Bookman Old Style"/>
              <a:cs typeface="Bookman Old Style"/>
            </a:endParaRPr>
          </a:p>
          <a:p>
            <a:pPr marL="914400" lvl="1" indent="-457200" eaLnBrk="1" hangingPunct="1">
              <a:buFont typeface="Arial" charset="0"/>
              <a:buAutoNum type="arabicPeriod"/>
              <a:defRPr/>
            </a:pPr>
            <a:r>
              <a:rPr lang="en-US" dirty="0" smtClean="0">
                <a:latin typeface="Bookman Old Style" pitchFamily="18" charset="0"/>
              </a:rPr>
              <a:t>Transportation</a:t>
            </a:r>
          </a:p>
          <a:p>
            <a:pPr marL="914400" lvl="1" indent="-457200" eaLnBrk="1" hangingPunct="1">
              <a:buFont typeface="Arial" charset="0"/>
              <a:buAutoNum type="arabicPeriod"/>
              <a:defRPr/>
            </a:pPr>
            <a:r>
              <a:rPr lang="en-US" dirty="0" smtClean="0">
                <a:latin typeface="Bookman Old Style" pitchFamily="18" charset="0"/>
              </a:rPr>
              <a:t>Labor</a:t>
            </a:r>
          </a:p>
          <a:p>
            <a:pPr marL="914400" lvl="1" indent="-457200" eaLnBrk="1" hangingPunct="1">
              <a:buFont typeface="Arial" charset="0"/>
              <a:buAutoNum type="arabicPeriod"/>
              <a:defRPr/>
            </a:pPr>
            <a:r>
              <a:rPr lang="en-US" dirty="0" smtClean="0">
                <a:latin typeface="Bookman Old Style" pitchFamily="18" charset="0"/>
              </a:rPr>
              <a:t>Agglomeration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2"/>
          <p:cNvSpPr txBox="1">
            <a:spLocks noChangeArrowheads="1"/>
          </p:cNvSpPr>
          <p:nvPr/>
        </p:nvSpPr>
        <p:spPr bwMode="auto">
          <a:xfrm>
            <a:off x="457200" y="381000"/>
            <a:ext cx="48768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err="1" smtClean="0">
                <a:latin typeface="Bookman Old Style" pitchFamily="18" charset="0"/>
              </a:rPr>
              <a:t>Fordist</a:t>
            </a:r>
            <a:r>
              <a:rPr lang="en-US" sz="3200" b="1" dirty="0" smtClean="0">
                <a:latin typeface="Bookman Old Style" pitchFamily="18" charset="0"/>
              </a:rPr>
              <a:t> Production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600200"/>
            <a:ext cx="7620000" cy="4524315"/>
          </a:xfrm>
          <a:prstGeom prst="rect">
            <a:avLst/>
          </a:prstGeom>
        </p:spPr>
        <p:txBody>
          <a:bodyPr>
            <a:spAutoFit/>
          </a:bodyPr>
          <a:lstStyle/>
          <a:p>
            <a:pPr marL="342900" indent="-342900">
              <a:buFont typeface="Arial" charset="0"/>
              <a:buChar char="•"/>
            </a:pPr>
            <a:r>
              <a:rPr lang="en-US" sz="2400" b="1" dirty="0">
                <a:latin typeface="Bookman Old Style" pitchFamily="18" charset="0"/>
                <a:cs typeface="Simplified Arabic" pitchFamily="2" charset="-78"/>
              </a:rPr>
              <a:t>Flexible production systems: </a:t>
            </a:r>
            <a:r>
              <a:rPr lang="en-US" sz="2400" dirty="0" smtClean="0">
                <a:latin typeface="Bookman Old Style" pitchFamily="18" charset="0"/>
              </a:rPr>
              <a:t>Firms </a:t>
            </a:r>
            <a:r>
              <a:rPr lang="en-US" sz="2400" dirty="0">
                <a:latin typeface="Bookman Old Style" pitchFamily="18" charset="0"/>
              </a:rPr>
              <a:t>can pick and choose among a multitude of suppliers and production strategies in distant places, and then quickly shift their choices in response to adjustments in production costs or consumer </a:t>
            </a:r>
            <a:r>
              <a:rPr lang="en-US" sz="2400" dirty="0" smtClean="0">
                <a:latin typeface="Bookman Old Style" pitchFamily="18" charset="0"/>
              </a:rPr>
              <a:t>demand.</a:t>
            </a:r>
            <a:endParaRPr lang="en-US" sz="2400" dirty="0">
              <a:latin typeface="Bookman Old Style" pitchFamily="18" charset="0"/>
            </a:endParaRPr>
          </a:p>
          <a:p>
            <a:pPr marL="342900" indent="-342900">
              <a:buFont typeface="Arial" charset="0"/>
              <a:buChar char="•"/>
            </a:pPr>
            <a:r>
              <a:rPr lang="en-US" sz="2400" b="1" dirty="0">
                <a:latin typeface="Bookman Old Style" pitchFamily="18" charset="0"/>
              </a:rPr>
              <a:t>Commodification: </a:t>
            </a:r>
            <a:r>
              <a:rPr lang="en-US" sz="2400" dirty="0" smtClean="0">
                <a:latin typeface="Bookman Old Style" pitchFamily="18" charset="0"/>
              </a:rPr>
              <a:t>Goods </a:t>
            </a:r>
            <a:r>
              <a:rPr lang="en-US" sz="2400" dirty="0">
                <a:latin typeface="Bookman Old Style" pitchFamily="18" charset="0"/>
              </a:rPr>
              <a:t>that were not previously bought, sold, and traded gain a monetary value and are bought, sold, and traded on the </a:t>
            </a:r>
            <a:r>
              <a:rPr lang="en-US" sz="2400" dirty="0" smtClean="0">
                <a:latin typeface="Bookman Old Style" pitchFamily="18" charset="0"/>
              </a:rPr>
              <a:t>market.</a:t>
            </a:r>
            <a:endParaRPr lang="en-US" sz="2400" dirty="0">
              <a:latin typeface="Bookman Old Style" pitchFamily="18" charset="0"/>
            </a:endParaRPr>
          </a:p>
          <a:p>
            <a:pPr marL="342900" indent="-342900">
              <a:buFont typeface="Arial" charset="0"/>
              <a:buChar char="•"/>
            </a:pPr>
            <a:r>
              <a:rPr lang="en-US" sz="2400" b="1" dirty="0">
                <a:latin typeface="Bookman Old Style" pitchFamily="18" charset="0"/>
              </a:rPr>
              <a:t>Product life cycle: </a:t>
            </a:r>
            <a:r>
              <a:rPr lang="en-US" sz="2400" dirty="0">
                <a:latin typeface="Bookman Old Style" pitchFamily="18" charset="0"/>
              </a:rPr>
              <a:t>Changes in the production of a good over time take </a:t>
            </a:r>
            <a:r>
              <a:rPr lang="en-US" sz="2400" dirty="0" smtClean="0">
                <a:latin typeface="Bookman Old Style" pitchFamily="18" charset="0"/>
              </a:rPr>
              <a:t>place.</a:t>
            </a:r>
            <a:endParaRPr lang="en-US" sz="2400" b="1" dirty="0">
              <a:latin typeface="Bookman Old Style" pitchFamily="18" charset="0"/>
              <a:cs typeface="Simplified Arabic" pitchFamily="2" charset="-78"/>
            </a:endParaRPr>
          </a:p>
        </p:txBody>
      </p:sp>
      <p:sp>
        <p:nvSpPr>
          <p:cNvPr id="44034" name="TextBox 1"/>
          <p:cNvSpPr txBox="1">
            <a:spLocks noChangeArrowheads="1"/>
          </p:cNvSpPr>
          <p:nvPr/>
        </p:nvSpPr>
        <p:spPr bwMode="auto">
          <a:xfrm>
            <a:off x="381000" y="371475"/>
            <a:ext cx="7162800" cy="1076325"/>
          </a:xfrm>
          <a:prstGeom prst="rect">
            <a:avLst/>
          </a:prstGeom>
          <a:noFill/>
          <a:ln w="9525">
            <a:noFill/>
            <a:miter lim="800000"/>
            <a:headEnd/>
            <a:tailEnd/>
          </a:ln>
        </p:spPr>
        <p:txBody>
          <a:bodyPr>
            <a:spAutoFit/>
          </a:bodyPr>
          <a:lstStyle/>
          <a:p>
            <a:r>
              <a:rPr lang="en-US" sz="3200" b="1" dirty="0">
                <a:latin typeface="Bookman Old Style" pitchFamily="18" charset="0"/>
              </a:rPr>
              <a:t>Flexible Production and Product Life Cycle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304800" y="381000"/>
            <a:ext cx="7696200" cy="584200"/>
          </a:xfrm>
          <a:prstGeom prst="rect">
            <a:avLst/>
          </a:prstGeom>
          <a:noFill/>
          <a:ln w="9525">
            <a:noFill/>
            <a:miter lim="800000"/>
            <a:headEnd/>
            <a:tailEnd/>
          </a:ln>
        </p:spPr>
        <p:txBody>
          <a:bodyPr wrap="square">
            <a:spAutoFit/>
          </a:bodyPr>
          <a:lstStyle/>
          <a:p>
            <a:r>
              <a:rPr lang="en-US" sz="3200" b="1" dirty="0">
                <a:latin typeface="Bookman Old Style" pitchFamily="18" charset="0"/>
              </a:rPr>
              <a:t>The Global Division of Labor</a:t>
            </a:r>
          </a:p>
        </p:txBody>
      </p:sp>
      <p:sp>
        <p:nvSpPr>
          <p:cNvPr id="3" name="TextBox 2"/>
          <p:cNvSpPr txBox="1"/>
          <p:nvPr/>
        </p:nvSpPr>
        <p:spPr>
          <a:xfrm>
            <a:off x="304800" y="1301750"/>
            <a:ext cx="8610600" cy="4462760"/>
          </a:xfrm>
          <a:prstGeom prst="rect">
            <a:avLst/>
          </a:prstGeom>
          <a:noFill/>
        </p:spPr>
        <p:txBody>
          <a:bodyPr>
            <a:spAutoFit/>
          </a:bodyPr>
          <a:lstStyle/>
          <a:p>
            <a:pPr marL="342900" indent="-342900">
              <a:spcAft>
                <a:spcPts val="600"/>
              </a:spcAft>
              <a:buFont typeface="Arial"/>
              <a:buChar char="•"/>
              <a:defRPr/>
            </a:pPr>
            <a:r>
              <a:rPr lang="en-US" sz="2400" dirty="0" smtClean="0">
                <a:latin typeface="Bookman Old Style" pitchFamily="18" charset="0"/>
              </a:rPr>
              <a:t>Labor </a:t>
            </a:r>
            <a:r>
              <a:rPr lang="en-US" sz="2400" dirty="0">
                <a:latin typeface="Bookman Old Style" pitchFamily="18" charset="0"/>
              </a:rPr>
              <a:t>is concentrated in the global economic periphery and semiperiphery to take advantage of lower labor costs, whereas research and development is primarily located in the </a:t>
            </a:r>
            <a:r>
              <a:rPr lang="en-US" sz="2400" dirty="0" smtClean="0">
                <a:latin typeface="Bookman Old Style" pitchFamily="18" charset="0"/>
              </a:rPr>
              <a:t>core.</a:t>
            </a:r>
            <a:endParaRPr lang="en-US" sz="2400" dirty="0">
              <a:latin typeface="Bookman Old Style" pitchFamily="18" charset="0"/>
            </a:endParaRPr>
          </a:p>
          <a:p>
            <a:pPr marL="342900" indent="-342900">
              <a:spcAft>
                <a:spcPts val="600"/>
              </a:spcAft>
              <a:buFont typeface="Arial"/>
              <a:buChar char="•"/>
              <a:defRPr/>
            </a:pPr>
            <a:r>
              <a:rPr lang="en-US" sz="2400" dirty="0">
                <a:latin typeface="Bookman Old Style" pitchFamily="18" charset="0"/>
              </a:rPr>
              <a:t>David Harvey: </a:t>
            </a:r>
            <a:r>
              <a:rPr lang="en-US" sz="2400" i="1" dirty="0">
                <a:latin typeface="Bookman Old Style" pitchFamily="18" charset="0"/>
              </a:rPr>
              <a:t>time–space </a:t>
            </a:r>
            <a:r>
              <a:rPr lang="en-US" sz="2400" i="1" dirty="0" smtClean="0">
                <a:latin typeface="Bookman Old Style" pitchFamily="18" charset="0"/>
              </a:rPr>
              <a:t>compression.</a:t>
            </a:r>
            <a:endParaRPr lang="en-US" sz="2400" i="1" dirty="0">
              <a:latin typeface="Bookman Old Style" pitchFamily="18" charset="0"/>
            </a:endParaRPr>
          </a:p>
          <a:p>
            <a:pPr marL="342900" indent="-342900">
              <a:spcAft>
                <a:spcPts val="600"/>
              </a:spcAft>
              <a:buFont typeface="Arial"/>
              <a:buChar char="•"/>
              <a:defRPr/>
            </a:pPr>
            <a:r>
              <a:rPr lang="en-US" sz="2400" b="1" dirty="0" smtClean="0">
                <a:latin typeface="Bookman Old Style" pitchFamily="18" charset="0"/>
              </a:rPr>
              <a:t>Just</a:t>
            </a:r>
            <a:r>
              <a:rPr lang="en-US" sz="2400" b="1" dirty="0">
                <a:latin typeface="Bookman Old Style" pitchFamily="18" charset="0"/>
              </a:rPr>
              <a:t>-in-time delivery: </a:t>
            </a:r>
            <a:r>
              <a:rPr lang="en-US" sz="2400" dirty="0" smtClean="0">
                <a:latin typeface="Bookman Old Style" pitchFamily="18" charset="0"/>
              </a:rPr>
              <a:t>Companies </a:t>
            </a:r>
            <a:r>
              <a:rPr lang="en-US" sz="2400" dirty="0">
                <a:latin typeface="Bookman Old Style" pitchFamily="18" charset="0"/>
              </a:rPr>
              <a:t>keep just what they need for short-term production and new parts are shipped quickly when needed</a:t>
            </a:r>
            <a:r>
              <a:rPr lang="en-US" sz="2400" dirty="0" smtClean="0">
                <a:latin typeface="Bookman Old Style" pitchFamily="18" charset="0"/>
              </a:rPr>
              <a:t>.</a:t>
            </a:r>
            <a:endParaRPr lang="en-US" sz="2400" dirty="0">
              <a:latin typeface="Bookman Old Style" pitchFamily="18" charset="0"/>
            </a:endParaRPr>
          </a:p>
          <a:p>
            <a:pPr marL="342900" indent="-342900">
              <a:spcAft>
                <a:spcPts val="600"/>
              </a:spcAft>
              <a:buFont typeface="Arial"/>
              <a:buChar char="•"/>
              <a:defRPr/>
            </a:pPr>
            <a:r>
              <a:rPr lang="en-US" sz="2400" b="1" dirty="0">
                <a:latin typeface="Bookman Old Style" pitchFamily="18" charset="0"/>
              </a:rPr>
              <a:t>Spatial fix: </a:t>
            </a:r>
            <a:r>
              <a:rPr lang="en-US" sz="2400" dirty="0">
                <a:latin typeface="Bookman Old Style" pitchFamily="18" charset="0"/>
              </a:rPr>
              <a:t>In choosing a production site, location is only one </a:t>
            </a:r>
            <a:r>
              <a:rPr lang="en-US" sz="2400" dirty="0" smtClean="0">
                <a:latin typeface="Bookman Old Style" pitchFamily="18" charset="0"/>
              </a:rPr>
              <a:t>consideration.</a:t>
            </a:r>
            <a:endParaRPr lang="en-US" sz="2400" dirty="0">
              <a:latin typeface="Bookman Old Style" pitchFamily="18" charset="0"/>
            </a:endParaRPr>
          </a:p>
          <a:p>
            <a:pPr marL="342900" indent="-342900">
              <a:spcAft>
                <a:spcPts val="600"/>
              </a:spcAft>
              <a:buFont typeface="Arial"/>
              <a:buChar char="•"/>
              <a:defRPr/>
            </a:pPr>
            <a:r>
              <a:rPr lang="en-US" sz="2400" b="1" dirty="0">
                <a:latin typeface="Bookman Old Style" pitchFamily="18" charset="0"/>
              </a:rPr>
              <a:t>Outsourced: </a:t>
            </a:r>
            <a:r>
              <a:rPr lang="en-US" sz="2400" dirty="0">
                <a:latin typeface="Bookman Old Style" pitchFamily="18" charset="0"/>
              </a:rPr>
              <a:t>moved </a:t>
            </a:r>
            <a:r>
              <a:rPr lang="en-US" sz="2400" dirty="0" smtClean="0">
                <a:latin typeface="Bookman Old Style" pitchFamily="18" charset="0"/>
              </a:rPr>
              <a:t>offshore.</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8"/>
          <p:cNvSpPr txBox="1">
            <a:spLocks noChangeArrowheads="1"/>
          </p:cNvSpPr>
          <p:nvPr/>
        </p:nvSpPr>
        <p:spPr bwMode="auto">
          <a:xfrm>
            <a:off x="304800" y="304800"/>
            <a:ext cx="8686800" cy="1077218"/>
          </a:xfrm>
          <a:prstGeom prst="rect">
            <a:avLst/>
          </a:prstGeom>
          <a:noFill/>
          <a:ln w="9525">
            <a:noFill/>
            <a:miter lim="800000"/>
            <a:headEnd/>
            <a:tailEnd/>
          </a:ln>
        </p:spPr>
        <p:txBody>
          <a:bodyPr>
            <a:spAutoFit/>
          </a:bodyPr>
          <a:lstStyle/>
          <a:p>
            <a:r>
              <a:rPr lang="en-US" sz="3200" b="1" dirty="0">
                <a:latin typeface="Bookman Old Style" pitchFamily="18" charset="0"/>
              </a:rPr>
              <a:t>Made in America or Designed in America?</a:t>
            </a:r>
          </a:p>
        </p:txBody>
      </p:sp>
      <p:sp>
        <p:nvSpPr>
          <p:cNvPr id="2" name="TextBox 1"/>
          <p:cNvSpPr txBox="1"/>
          <p:nvPr/>
        </p:nvSpPr>
        <p:spPr>
          <a:xfrm>
            <a:off x="304800" y="1371600"/>
            <a:ext cx="8458200" cy="1015663"/>
          </a:xfrm>
          <a:prstGeom prst="rect">
            <a:avLst/>
          </a:prstGeom>
          <a:noFill/>
        </p:spPr>
        <p:txBody>
          <a:bodyPr wrap="square">
            <a:spAutoFit/>
          </a:bodyPr>
          <a:lstStyle/>
          <a:p>
            <a:pPr marL="285750" indent="-285750">
              <a:buFont typeface="Arial" pitchFamily="34" charset="0"/>
              <a:buChar char="•"/>
              <a:defRPr/>
            </a:pPr>
            <a:r>
              <a:rPr lang="en-US" sz="2000" dirty="0">
                <a:latin typeface="Bookman Old Style"/>
                <a:cs typeface="Bookman Old Style"/>
              </a:rPr>
              <a:t>Commodity Chain: Consumption, or purchasing an item, is the </a:t>
            </a:r>
            <a:r>
              <a:rPr lang="en-US" sz="2000" dirty="0" smtClean="0">
                <a:latin typeface="Bookman Old Style"/>
                <a:cs typeface="Bookman Old Style"/>
              </a:rPr>
              <a:t>end point </a:t>
            </a:r>
            <a:r>
              <a:rPr lang="en-US" sz="2000" dirty="0">
                <a:latin typeface="Bookman Old Style"/>
                <a:cs typeface="Bookman Old Style"/>
              </a:rPr>
              <a:t>in a commodity chain that affects places in a variety </a:t>
            </a:r>
            <a:r>
              <a:rPr lang="en-US" sz="2000" dirty="0" smtClean="0">
                <a:latin typeface="Bookman Old Style"/>
                <a:cs typeface="Bookman Old Style"/>
              </a:rPr>
              <a:t>of ways</a:t>
            </a:r>
            <a:r>
              <a:rPr lang="en-US" sz="2000" dirty="0">
                <a:latin typeface="Bookman Old Style"/>
                <a:cs typeface="Bookman Old Style"/>
              </a:rPr>
              <a:t>.</a:t>
            </a:r>
          </a:p>
        </p:txBody>
      </p:sp>
      <p:pic>
        <p:nvPicPr>
          <p:cNvPr id="3" name="Picture 2" descr="fou10e_fig_12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338469"/>
            <a:ext cx="6172200" cy="4214731"/>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28600"/>
            <a:ext cx="8458200" cy="1143000"/>
          </a:xfrm>
        </p:spPr>
        <p:txBody>
          <a:bodyPr/>
          <a:lstStyle/>
          <a:p>
            <a:pPr algn="l" eaLnBrk="1" hangingPunct="1"/>
            <a:r>
              <a:rPr lang="en-US" sz="3200" b="1" dirty="0" smtClean="0">
                <a:latin typeface="Bookman Old Style" pitchFamily="18" charset="0"/>
              </a:rPr>
              <a:t>Major Influences on the Contemporary</a:t>
            </a:r>
            <a:br>
              <a:rPr lang="en-US" sz="3200" b="1" dirty="0" smtClean="0">
                <a:latin typeface="Bookman Old Style" pitchFamily="18" charset="0"/>
              </a:rPr>
            </a:br>
            <a:r>
              <a:rPr lang="en-US" sz="3200" b="1" dirty="0" smtClean="0">
                <a:latin typeface="Bookman Old Style" pitchFamily="18" charset="0"/>
              </a:rPr>
              <a:t>Geography of Manufacturing</a:t>
            </a:r>
          </a:p>
        </p:txBody>
      </p:sp>
      <p:sp>
        <p:nvSpPr>
          <p:cNvPr id="2" name="Content Placeholder 1"/>
          <p:cNvSpPr>
            <a:spLocks noGrp="1"/>
          </p:cNvSpPr>
          <p:nvPr>
            <p:ph idx="1"/>
          </p:nvPr>
        </p:nvSpPr>
        <p:spPr>
          <a:xfrm>
            <a:off x="457200" y="1524000"/>
            <a:ext cx="8229600" cy="4953000"/>
          </a:xfrm>
        </p:spPr>
        <p:txBody>
          <a:bodyPr/>
          <a:lstStyle/>
          <a:p>
            <a:pPr eaLnBrk="1" hangingPunct="1">
              <a:spcBef>
                <a:spcPts val="0"/>
              </a:spcBef>
              <a:spcAft>
                <a:spcPts val="1200"/>
              </a:spcAft>
              <a:defRPr/>
            </a:pPr>
            <a:r>
              <a:rPr lang="en-US" sz="2400" dirty="0" smtClean="0">
                <a:latin typeface="Bookman Old Style" pitchFamily="18" charset="0"/>
              </a:rPr>
              <a:t>Transportation: </a:t>
            </a:r>
            <a:r>
              <a:rPr lang="en-US" sz="2400" b="1" dirty="0" smtClean="0">
                <a:latin typeface="Bookman Old Style" pitchFamily="18" charset="0"/>
              </a:rPr>
              <a:t>Intermodal connections</a:t>
            </a:r>
            <a:r>
              <a:rPr lang="en-US" sz="2400" dirty="0" smtClean="0">
                <a:latin typeface="Bookman Old Style" pitchFamily="18" charset="0"/>
              </a:rPr>
              <a:t>, </a:t>
            </a:r>
            <a:r>
              <a:rPr lang="en-US" sz="2400" dirty="0">
                <a:latin typeface="Bookman Old Style" pitchFamily="18" charset="0"/>
              </a:rPr>
              <a:t>places where two </a:t>
            </a:r>
            <a:r>
              <a:rPr lang="en-US" sz="2400" dirty="0" smtClean="0">
                <a:latin typeface="Bookman Old Style" pitchFamily="18" charset="0"/>
              </a:rPr>
              <a:t>or more </a:t>
            </a:r>
            <a:r>
              <a:rPr lang="en-US" sz="2400" dirty="0">
                <a:latin typeface="Bookman Old Style" pitchFamily="18" charset="0"/>
              </a:rPr>
              <a:t>modes of transportation meet </a:t>
            </a:r>
            <a:r>
              <a:rPr lang="en-US" sz="2400" dirty="0" smtClean="0">
                <a:latin typeface="Bookman Old Style" pitchFamily="18" charset="0"/>
              </a:rPr>
              <a:t>in </a:t>
            </a:r>
            <a:r>
              <a:rPr lang="en-US" sz="2400" dirty="0">
                <a:latin typeface="Bookman Old Style" pitchFamily="18" charset="0"/>
              </a:rPr>
              <a:t>order to ease the </a:t>
            </a:r>
            <a:r>
              <a:rPr lang="en-US" sz="2400" dirty="0" smtClean="0">
                <a:latin typeface="Bookman Old Style" pitchFamily="18" charset="0"/>
              </a:rPr>
              <a:t>flow </a:t>
            </a:r>
            <a:r>
              <a:rPr lang="en-US" sz="2400" dirty="0">
                <a:latin typeface="Bookman Old Style" pitchFamily="18" charset="0"/>
              </a:rPr>
              <a:t>of </a:t>
            </a:r>
            <a:r>
              <a:rPr lang="en-US" sz="2400" dirty="0" smtClean="0">
                <a:latin typeface="Bookman Old Style" pitchFamily="18" charset="0"/>
              </a:rPr>
              <a:t>goods and </a:t>
            </a:r>
            <a:r>
              <a:rPr lang="en-US" sz="2400" dirty="0">
                <a:latin typeface="Bookman Old Style" pitchFamily="18" charset="0"/>
              </a:rPr>
              <a:t>reduce the costs of transportation</a:t>
            </a:r>
            <a:r>
              <a:rPr lang="en-US" sz="2400" dirty="0" smtClean="0">
                <a:latin typeface="Bookman Old Style" pitchFamily="18" charset="0"/>
              </a:rPr>
              <a:t>.</a:t>
            </a:r>
          </a:p>
          <a:p>
            <a:pPr eaLnBrk="1" hangingPunct="1">
              <a:spcBef>
                <a:spcPts val="0"/>
              </a:spcBef>
              <a:spcAft>
                <a:spcPts val="1200"/>
              </a:spcAft>
              <a:defRPr/>
            </a:pPr>
            <a:r>
              <a:rPr lang="en-US" sz="2400" dirty="0" smtClean="0">
                <a:latin typeface="Bookman Old Style" pitchFamily="18" charset="0"/>
              </a:rPr>
              <a:t>Regulatory Circumstances: </a:t>
            </a:r>
            <a:r>
              <a:rPr lang="en-US" sz="2400" dirty="0">
                <a:latin typeface="Bookman Old Style" pitchFamily="18" charset="0"/>
              </a:rPr>
              <a:t>Regional trade organizations such as the </a:t>
            </a:r>
            <a:r>
              <a:rPr lang="en-US" sz="2400" dirty="0" smtClean="0">
                <a:latin typeface="Bookman Old Style" pitchFamily="18" charset="0"/>
              </a:rPr>
              <a:t>North American</a:t>
            </a:r>
            <a:r>
              <a:rPr lang="en-US" sz="2400" dirty="0">
                <a:latin typeface="Bookman Old Style" pitchFamily="18" charset="0"/>
              </a:rPr>
              <a:t> </a:t>
            </a:r>
            <a:r>
              <a:rPr lang="en-US" sz="2400" dirty="0" smtClean="0">
                <a:latin typeface="Bookman Old Style" pitchFamily="18" charset="0"/>
              </a:rPr>
              <a:t>Free </a:t>
            </a:r>
            <a:r>
              <a:rPr lang="en-US" sz="2400" dirty="0">
                <a:latin typeface="Bookman Old Style" pitchFamily="18" charset="0"/>
              </a:rPr>
              <a:t>Trade Agreement (NAFTA) and the </a:t>
            </a:r>
            <a:r>
              <a:rPr lang="en-US" sz="2400" dirty="0" smtClean="0">
                <a:latin typeface="Bookman Old Style" pitchFamily="18" charset="0"/>
              </a:rPr>
              <a:t>European Union </a:t>
            </a:r>
            <a:r>
              <a:rPr lang="en-US" sz="2400" dirty="0">
                <a:latin typeface="Bookman Old Style" pitchFamily="18" charset="0"/>
              </a:rPr>
              <a:t>(EU) have </a:t>
            </a:r>
            <a:r>
              <a:rPr lang="en-US" sz="2400" dirty="0" smtClean="0">
                <a:latin typeface="Bookman Old Style" pitchFamily="18" charset="0"/>
              </a:rPr>
              <a:t>trade agreements </a:t>
            </a:r>
            <a:r>
              <a:rPr lang="en-US" sz="2400" dirty="0">
                <a:latin typeface="Bookman Old Style" pitchFamily="18" charset="0"/>
              </a:rPr>
              <a:t>that </a:t>
            </a:r>
            <a:r>
              <a:rPr lang="en-US" sz="2400" dirty="0" smtClean="0">
                <a:latin typeface="Bookman Old Style" pitchFamily="18" charset="0"/>
              </a:rPr>
              <a:t>influence where imported goods </a:t>
            </a:r>
            <a:r>
              <a:rPr lang="en-US" sz="2400" dirty="0">
                <a:latin typeface="Bookman Old Style" pitchFamily="18" charset="0"/>
              </a:rPr>
              <a:t>are </a:t>
            </a:r>
            <a:r>
              <a:rPr lang="en-US" sz="2400" dirty="0" smtClean="0">
                <a:latin typeface="Bookman Old Style" pitchFamily="18" charset="0"/>
              </a:rPr>
              <a:t>produced.</a:t>
            </a:r>
          </a:p>
          <a:p>
            <a:pPr eaLnBrk="1" hangingPunct="1">
              <a:spcBef>
                <a:spcPts val="0"/>
              </a:spcBef>
              <a:spcAft>
                <a:spcPts val="1200"/>
              </a:spcAft>
              <a:defRPr/>
            </a:pPr>
            <a:r>
              <a:rPr lang="en-US" sz="2400" dirty="0">
                <a:latin typeface="Bookman Old Style" pitchFamily="18" charset="0"/>
              </a:rPr>
              <a:t>Energy: The role of energy supply as a factor in industrial location decisions has changed over time</a:t>
            </a:r>
            <a:r>
              <a:rPr lang="en-US" sz="2400" dirty="0" smtClean="0">
                <a:latin typeface="Bookman Old Style" pitchFamily="18" charset="0"/>
              </a:rPr>
              <a: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New Centers of Industrial Activity</a:t>
            </a:r>
          </a:p>
        </p:txBody>
      </p:sp>
      <p:sp>
        <p:nvSpPr>
          <p:cNvPr id="6" name="Content Placeholder 5"/>
          <p:cNvSpPr>
            <a:spLocks noGrp="1"/>
          </p:cNvSpPr>
          <p:nvPr>
            <p:ph idx="1"/>
          </p:nvPr>
        </p:nvSpPr>
        <p:spPr>
          <a:xfrm>
            <a:off x="457200" y="1600200"/>
            <a:ext cx="8458200" cy="3962400"/>
          </a:xfrm>
        </p:spPr>
        <p:txBody>
          <a:bodyPr/>
          <a:lstStyle/>
          <a:p>
            <a:pPr eaLnBrk="1" hangingPunct="1"/>
            <a:r>
              <a:rPr lang="en-US" sz="2800" b="1" dirty="0" smtClean="0">
                <a:latin typeface="Bookman Old Style" pitchFamily="18" charset="0"/>
              </a:rPr>
              <a:t>Deindustrialization </a:t>
            </a:r>
            <a:r>
              <a:rPr lang="en-US" sz="2800" dirty="0" smtClean="0">
                <a:latin typeface="Bookman Old Style" pitchFamily="18" charset="0"/>
              </a:rPr>
              <a:t>is</a:t>
            </a:r>
            <a:r>
              <a:rPr lang="en-US" sz="2800" b="1" dirty="0" smtClean="0">
                <a:latin typeface="Bookman Old Style" pitchFamily="18" charset="0"/>
              </a:rPr>
              <a:t> </a:t>
            </a:r>
            <a:r>
              <a:rPr lang="en-US" sz="2800" dirty="0" smtClean="0">
                <a:latin typeface="Bookman Old Style" pitchFamily="18" charset="0"/>
              </a:rPr>
              <a:t>a process by which companies move industrial jobs to other regions.</a:t>
            </a:r>
          </a:p>
          <a:p>
            <a:pPr eaLnBrk="1" hangingPunct="1"/>
            <a:r>
              <a:rPr lang="en-US" sz="2800" dirty="0" smtClean="0">
                <a:latin typeface="Bookman Old Style" pitchFamily="18" charset="0"/>
              </a:rPr>
              <a:t>New industrial regions emerge as shifts in politics, laws, capital flow, and labor availability occur.</a:t>
            </a:r>
          </a:p>
          <a:p>
            <a:pPr eaLnBrk="1" hangingPunct="1"/>
            <a:r>
              <a:rPr lang="en-US" sz="2800" dirty="0" smtClean="0">
                <a:latin typeface="Bookman Old Style" pitchFamily="18" charset="0"/>
              </a:rPr>
              <a:t>East Asia has become a particularly important new region of industrialization.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p:cNvSpPr>
            <a:spLocks noGrp="1"/>
          </p:cNvSpPr>
          <p:nvPr>
            <p:ph type="title"/>
          </p:nvPr>
        </p:nvSpPr>
        <p:spPr>
          <a:xfrm>
            <a:off x="533400" y="1371600"/>
            <a:ext cx="6553200" cy="808038"/>
          </a:xfrm>
        </p:spPr>
        <p:txBody>
          <a:bodyPr/>
          <a:lstStyle/>
          <a:p>
            <a:pPr algn="l" eaLnBrk="1" hangingPunct="1"/>
            <a:r>
              <a:rPr lang="en-US" sz="2800" b="1" dirty="0" smtClean="0">
                <a:latin typeface="Bookman Old Style" pitchFamily="18" charset="0"/>
              </a:rPr>
              <a:t>The Rise of East Asia</a:t>
            </a:r>
          </a:p>
        </p:txBody>
      </p:sp>
      <p:sp>
        <p:nvSpPr>
          <p:cNvPr id="53250" name="Content Placeholder 1"/>
          <p:cNvSpPr>
            <a:spLocks noGrp="1"/>
          </p:cNvSpPr>
          <p:nvPr>
            <p:ph idx="1"/>
          </p:nvPr>
        </p:nvSpPr>
        <p:spPr>
          <a:xfrm>
            <a:off x="533400" y="2438400"/>
            <a:ext cx="8229600" cy="3657600"/>
          </a:xfrm>
        </p:spPr>
        <p:txBody>
          <a:bodyPr/>
          <a:lstStyle/>
          <a:p>
            <a:pPr eaLnBrk="1" hangingPunct="1"/>
            <a:r>
              <a:rPr lang="en-US" sz="2400" dirty="0" smtClean="0">
                <a:latin typeface="Bookman Old Style" pitchFamily="18" charset="0"/>
              </a:rPr>
              <a:t>Four Tigers of East and Southeast Asia: South Korea, Taiwan, Hong Kong, and Singapore.</a:t>
            </a:r>
          </a:p>
          <a:p>
            <a:pPr eaLnBrk="1" hangingPunct="1"/>
            <a:r>
              <a:rPr lang="en-US" sz="2400" dirty="0" smtClean="0">
                <a:latin typeface="Bookman Old Style" pitchFamily="18" charset="0"/>
              </a:rPr>
              <a:t>The tigers emerged as the first </a:t>
            </a:r>
            <a:r>
              <a:rPr lang="en-US" sz="2400" b="1" dirty="0" smtClean="0">
                <a:latin typeface="Bookman Old Style" pitchFamily="18" charset="0"/>
              </a:rPr>
              <a:t>newly industrializing countries (NICs). </a:t>
            </a:r>
            <a:endParaRPr lang="en-US" sz="2400" dirty="0" smtClean="0">
              <a:latin typeface="Bookman Old Style" pitchFamily="18" charset="0"/>
            </a:endParaRPr>
          </a:p>
          <a:p>
            <a:pPr eaLnBrk="1" hangingPunct="1"/>
            <a:r>
              <a:rPr lang="en-US" sz="2400" dirty="0" smtClean="0">
                <a:latin typeface="Bookman Old Style" pitchFamily="18" charset="0"/>
              </a:rPr>
              <a:t>Hong Kong became mainland China’s gateway.</a:t>
            </a:r>
          </a:p>
          <a:p>
            <a:pPr eaLnBrk="1" hangingPunct="1"/>
            <a:r>
              <a:rPr lang="en-US" sz="2400" dirty="0" smtClean="0">
                <a:latin typeface="Bookman Old Style" pitchFamily="18" charset="0"/>
              </a:rPr>
              <a:t>To the world, a bustling port, financial center, and </a:t>
            </a:r>
            <a:r>
              <a:rPr lang="en-US" sz="2400" b="1" dirty="0" smtClean="0">
                <a:latin typeface="Bookman Old Style" pitchFamily="18" charset="0"/>
              </a:rPr>
              <a:t>break-of-bulk point</a:t>
            </a:r>
            <a:r>
              <a:rPr lang="en-US" sz="2400" dirty="0" smtClean="0">
                <a:latin typeface="Bookman Old Style" pitchFamily="18" charset="0"/>
              </a:rPr>
              <a:t>, where goods are transferred from one mode of transport to another.</a:t>
            </a:r>
            <a:endParaRPr lang="en-US" sz="2400" b="1"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4"/>
          <p:cNvSpPr txBox="1">
            <a:spLocks/>
          </p:cNvSpPr>
          <p:nvPr/>
        </p:nvSpPr>
        <p:spPr bwMode="auto">
          <a:xfrm>
            <a:off x="5334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New Centers of Industrial Activity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r>
              <a:rPr lang="en-US" dirty="0" smtClean="0">
                <a:latin typeface="Bookman Old Style" pitchFamily="18" charset="0"/>
              </a:rPr>
              <a:t/>
            </a:r>
            <a:br>
              <a:rPr lang="en-US" dirty="0" smtClean="0">
                <a:latin typeface="Bookman Old Style" pitchFamily="18" charset="0"/>
              </a:rPr>
            </a:br>
            <a:r>
              <a:rPr lang="en-US" sz="3600" dirty="0">
                <a:latin typeface="Bookman Old Style" pitchFamily="18" charset="0"/>
              </a:rPr>
              <a:t>Branding the Backboard</a:t>
            </a:r>
          </a:p>
        </p:txBody>
      </p:sp>
      <p:cxnSp>
        <p:nvCxnSpPr>
          <p:cNvPr id="10" name="Straight Connector 9"/>
          <p:cNvCxnSpPr/>
          <p:nvPr/>
        </p:nvCxnSpPr>
        <p:spPr>
          <a:xfrm>
            <a:off x="990600" y="13716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1" name="Rectangle 1"/>
          <p:cNvSpPr>
            <a:spLocks noChangeArrowheads="1"/>
          </p:cNvSpPr>
          <p:nvPr/>
        </p:nvSpPr>
        <p:spPr bwMode="auto">
          <a:xfrm>
            <a:off x="3513138" y="1752600"/>
            <a:ext cx="5630862" cy="369888"/>
          </a:xfrm>
          <a:prstGeom prst="rect">
            <a:avLst/>
          </a:prstGeom>
          <a:noFill/>
          <a:ln w="9525">
            <a:noFill/>
            <a:miter lim="800000"/>
            <a:headEnd/>
            <a:tailEnd/>
          </a:ln>
        </p:spPr>
        <p:txBody>
          <a:bodyPr>
            <a:spAutoFit/>
          </a:bodyPr>
          <a:lstStyle/>
          <a:p>
            <a:r>
              <a:rPr lang="en-US">
                <a:latin typeface="Arial" charset="0"/>
              </a:rPr>
              <a:t>“</a:t>
            </a:r>
          </a:p>
        </p:txBody>
      </p:sp>
      <p:sp>
        <p:nvSpPr>
          <p:cNvPr id="17412" name="Rectangle 3"/>
          <p:cNvSpPr>
            <a:spLocks noChangeArrowheads="1"/>
          </p:cNvSpPr>
          <p:nvPr/>
        </p:nvSpPr>
        <p:spPr bwMode="auto">
          <a:xfrm>
            <a:off x="304800" y="1562100"/>
            <a:ext cx="8705850" cy="1477963"/>
          </a:xfrm>
          <a:prstGeom prst="rect">
            <a:avLst/>
          </a:prstGeom>
          <a:noFill/>
          <a:ln w="9525">
            <a:noFill/>
            <a:miter lim="800000"/>
            <a:headEnd/>
            <a:tailEnd/>
          </a:ln>
        </p:spPr>
        <p:txBody>
          <a:bodyPr>
            <a:spAutoFit/>
          </a:bodyPr>
          <a:lstStyle/>
          <a:p>
            <a:r>
              <a:rPr lang="en-US" dirty="0">
                <a:latin typeface="Bookman Old Style"/>
                <a:cs typeface="Bookman Old Style"/>
              </a:rPr>
              <a:t>“Walking through a relatively poor neighborhood in Skopje, Macedonia, with the midday Muslim call to prayer ringing in my ears, the last thing I expected to see was something from my home State of Oregon (Fig. 12.1). But there it was—the unmistakable Nike swoosh on the backboard of a basketball hoop where the local kids play pick-up games!”</a:t>
            </a:r>
          </a:p>
        </p:txBody>
      </p:sp>
      <p:pic>
        <p:nvPicPr>
          <p:cNvPr id="2" name="Picture 1" descr="fou10e_fig_12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680" y="3276600"/>
            <a:ext cx="5178640" cy="304800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2012 John Wiley &amp; Sons, Inc. All rights reserved.</a:t>
            </a:r>
            <a:endParaRPr lang="en-US"/>
          </a:p>
        </p:txBody>
      </p:sp>
      <p:sp>
        <p:nvSpPr>
          <p:cNvPr id="2" name="Content Placeholder 1"/>
          <p:cNvSpPr>
            <a:spLocks noGrp="1"/>
          </p:cNvSpPr>
          <p:nvPr>
            <p:ph idx="4294967295"/>
          </p:nvPr>
        </p:nvSpPr>
        <p:spPr>
          <a:xfrm>
            <a:off x="609600" y="2286000"/>
            <a:ext cx="8001000" cy="3810000"/>
          </a:xfrm>
        </p:spPr>
        <p:txBody>
          <a:bodyPr/>
          <a:lstStyle/>
          <a:p>
            <a:pPr eaLnBrk="1" hangingPunct="1">
              <a:spcBef>
                <a:spcPts val="0"/>
              </a:spcBef>
              <a:spcAft>
                <a:spcPts val="1400"/>
              </a:spcAft>
            </a:pPr>
            <a:r>
              <a:rPr lang="en-US" sz="2400" dirty="0" smtClean="0">
                <a:latin typeface="Bookman Old Style" pitchFamily="18" charset="0"/>
              </a:rPr>
              <a:t>The industrial growth of Singapore also was influenced by its geographical setting and the changing global economic division of labor.</a:t>
            </a:r>
          </a:p>
          <a:p>
            <a:pPr eaLnBrk="1" hangingPunct="1">
              <a:spcBef>
                <a:spcPts val="0"/>
              </a:spcBef>
              <a:spcAft>
                <a:spcPts val="1400"/>
              </a:spcAft>
            </a:pPr>
            <a:r>
              <a:rPr lang="en-US" sz="2400" dirty="0" smtClean="0">
                <a:latin typeface="Bookman Old Style" pitchFamily="18" charset="0"/>
              </a:rPr>
              <a:t>In 1997 risky lending practices and government investment decisions caused Thailand’s currency to collapse, followed by its stock market.</a:t>
            </a:r>
          </a:p>
          <a:p>
            <a:pPr eaLnBrk="1" hangingPunct="1">
              <a:spcBef>
                <a:spcPts val="0"/>
              </a:spcBef>
              <a:spcAft>
                <a:spcPts val="1400"/>
              </a:spcAft>
            </a:pPr>
            <a:r>
              <a:rPr lang="en-US" sz="2400" dirty="0" smtClean="0">
                <a:latin typeface="Bookman Old Style" pitchFamily="18" charset="0"/>
              </a:rPr>
              <a:t>By early 1998 one of the Four Tigers, South Korea, required a massive infusion of dollars to prevent economic chaos.</a:t>
            </a:r>
          </a:p>
        </p:txBody>
      </p:sp>
      <p:sp>
        <p:nvSpPr>
          <p:cNvPr id="4" name="Title 2"/>
          <p:cNvSpPr txBox="1">
            <a:spLocks/>
          </p:cNvSpPr>
          <p:nvPr/>
        </p:nvSpPr>
        <p:spPr>
          <a:xfrm>
            <a:off x="6096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Bookman Old Style" pitchFamily="18" charset="0"/>
              </a:rPr>
              <a:t>The Rise of East Asia</a:t>
            </a:r>
          </a:p>
        </p:txBody>
      </p:sp>
      <p:sp>
        <p:nvSpPr>
          <p:cNvPr id="5" name="Title 4"/>
          <p:cNvSpPr txBox="1">
            <a:spLocks/>
          </p:cNvSpPr>
          <p:nvPr/>
        </p:nvSpPr>
        <p:spPr bwMode="auto">
          <a:xfrm>
            <a:off x="6096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New Centers of Industrial Activity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Content Placeholder 1"/>
          <p:cNvSpPr>
            <a:spLocks noGrp="1"/>
          </p:cNvSpPr>
          <p:nvPr>
            <p:ph idx="4294967295"/>
          </p:nvPr>
        </p:nvSpPr>
        <p:spPr>
          <a:xfrm>
            <a:off x="685800" y="2209800"/>
            <a:ext cx="8077200" cy="4267200"/>
          </a:xfrm>
        </p:spPr>
        <p:txBody>
          <a:bodyPr/>
          <a:lstStyle/>
          <a:p>
            <a:pPr eaLnBrk="1" hangingPunct="1">
              <a:defRPr/>
            </a:pPr>
            <a:r>
              <a:rPr lang="en-US" sz="2400" dirty="0">
                <a:latin typeface="Bookman Old Style" pitchFamily="18" charset="0"/>
              </a:rPr>
              <a:t>China’s major </a:t>
            </a:r>
            <a:r>
              <a:rPr lang="en-US" sz="2400" dirty="0" smtClean="0">
                <a:latin typeface="Bookman Old Style" pitchFamily="18" charset="0"/>
              </a:rPr>
              <a:t>industrial expansion </a:t>
            </a:r>
            <a:r>
              <a:rPr lang="en-US" sz="2400" dirty="0">
                <a:latin typeface="Bookman Old Style" pitchFamily="18" charset="0"/>
              </a:rPr>
              <a:t>occurred during the communist </a:t>
            </a:r>
            <a:r>
              <a:rPr lang="en-US" sz="2400" dirty="0" smtClean="0">
                <a:latin typeface="Bookman Old Style" pitchFamily="18" charset="0"/>
              </a:rPr>
              <a:t>period.</a:t>
            </a:r>
          </a:p>
          <a:p>
            <a:pPr eaLnBrk="1" hangingPunct="1">
              <a:defRPr/>
            </a:pPr>
            <a:r>
              <a:rPr lang="en-US" sz="2400" dirty="0">
                <a:latin typeface="Bookman Old Style" pitchFamily="18" charset="0"/>
              </a:rPr>
              <a:t>Under state planning rules, the </a:t>
            </a:r>
            <a:r>
              <a:rPr lang="en-US" sz="2400" i="1" dirty="0">
                <a:latin typeface="Bookman Old Style" pitchFamily="18" charset="0"/>
              </a:rPr>
              <a:t>Northeast </a:t>
            </a:r>
            <a:r>
              <a:rPr lang="en-US" sz="2400" i="1" dirty="0" smtClean="0">
                <a:latin typeface="Bookman Old Style" pitchFamily="18" charset="0"/>
              </a:rPr>
              <a:t>district</a:t>
            </a:r>
            <a:r>
              <a:rPr lang="en-US" sz="2400" dirty="0" smtClean="0">
                <a:latin typeface="Bookman Old Style" pitchFamily="18" charset="0"/>
              </a:rPr>
              <a:t> became </a:t>
            </a:r>
            <a:r>
              <a:rPr lang="en-US" sz="2400" dirty="0">
                <a:latin typeface="Bookman Old Style" pitchFamily="18" charset="0"/>
              </a:rPr>
              <a:t>China’s industrial heartland, a complex of </a:t>
            </a:r>
            <a:r>
              <a:rPr lang="en-US" sz="2400" dirty="0" smtClean="0">
                <a:latin typeface="Bookman Old Style" pitchFamily="18" charset="0"/>
              </a:rPr>
              <a:t>heavy industries </a:t>
            </a:r>
            <a:r>
              <a:rPr lang="en-US" sz="2400" dirty="0">
                <a:latin typeface="Bookman Old Style" pitchFamily="18" charset="0"/>
              </a:rPr>
              <a:t>based on the region’s coal and iron </a:t>
            </a:r>
            <a:r>
              <a:rPr lang="en-US" sz="2400" dirty="0" smtClean="0">
                <a:latin typeface="Bookman Old Style" pitchFamily="18" charset="0"/>
              </a:rPr>
              <a:t>deposits located </a:t>
            </a:r>
            <a:r>
              <a:rPr lang="en-US" sz="2400" dirty="0">
                <a:latin typeface="Bookman Old Style" pitchFamily="18" charset="0"/>
              </a:rPr>
              <a:t>in the basin of the Liao </a:t>
            </a:r>
            <a:r>
              <a:rPr lang="en-US" sz="2400" dirty="0" smtClean="0">
                <a:latin typeface="Bookman Old Style" pitchFamily="18" charset="0"/>
              </a:rPr>
              <a:t>River.</a:t>
            </a:r>
          </a:p>
          <a:p>
            <a:pPr eaLnBrk="1" hangingPunct="1">
              <a:defRPr/>
            </a:pPr>
            <a:r>
              <a:rPr lang="en-US" sz="2400" dirty="0">
                <a:latin typeface="Bookman Old Style" pitchFamily="18" charset="0"/>
              </a:rPr>
              <a:t>The second largest industrial region in China, </a:t>
            </a:r>
            <a:r>
              <a:rPr lang="en-US" sz="2400" dirty="0" smtClean="0">
                <a:latin typeface="Bookman Old Style" pitchFamily="18" charset="0"/>
              </a:rPr>
              <a:t>the </a:t>
            </a:r>
            <a:r>
              <a:rPr lang="en-US" sz="2400" i="1" dirty="0" smtClean="0">
                <a:latin typeface="Bookman Old Style" pitchFamily="18" charset="0"/>
              </a:rPr>
              <a:t>Shanghai </a:t>
            </a:r>
            <a:r>
              <a:rPr lang="en-US" sz="2400" i="1" dirty="0">
                <a:latin typeface="Bookman Old Style" pitchFamily="18" charset="0"/>
              </a:rPr>
              <a:t>and the Chang Jiang district </a:t>
            </a:r>
            <a:r>
              <a:rPr lang="en-US" sz="2400" dirty="0">
                <a:latin typeface="Bookman Old Style" pitchFamily="18" charset="0"/>
              </a:rPr>
              <a:t>, developed in </a:t>
            </a:r>
            <a:r>
              <a:rPr lang="en-US" sz="2400" dirty="0" smtClean="0">
                <a:latin typeface="Bookman Old Style" pitchFamily="18" charset="0"/>
              </a:rPr>
              <a:t>and around </a:t>
            </a:r>
            <a:r>
              <a:rPr lang="en-US" sz="2400" dirty="0">
                <a:latin typeface="Bookman Old Style" pitchFamily="18" charset="0"/>
              </a:rPr>
              <a:t>the country’s biggest city, </a:t>
            </a:r>
            <a:r>
              <a:rPr lang="en-US" sz="2400" dirty="0" smtClean="0">
                <a:latin typeface="Bookman Old Style" pitchFamily="18" charset="0"/>
              </a:rPr>
              <a:t>Shanghai.</a:t>
            </a:r>
          </a:p>
        </p:txBody>
      </p:sp>
      <p:sp>
        <p:nvSpPr>
          <p:cNvPr id="5" name="Title 2"/>
          <p:cNvSpPr txBox="1">
            <a:spLocks/>
          </p:cNvSpPr>
          <p:nvPr/>
        </p:nvSpPr>
        <p:spPr>
          <a:xfrm>
            <a:off x="6858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Bookman Old Style" pitchFamily="18" charset="0"/>
              </a:rPr>
              <a:t>The Chinese Juggernaut</a:t>
            </a:r>
          </a:p>
        </p:txBody>
      </p:sp>
      <p:sp>
        <p:nvSpPr>
          <p:cNvPr id="6" name="Title 4"/>
          <p:cNvSpPr txBox="1">
            <a:spLocks/>
          </p:cNvSpPr>
          <p:nvPr/>
        </p:nvSpPr>
        <p:spPr bwMode="auto">
          <a:xfrm>
            <a:off x="6858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New Centers of Industrial 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57345" name="Content Placeholder 1"/>
          <p:cNvSpPr>
            <a:spLocks noGrp="1"/>
          </p:cNvSpPr>
          <p:nvPr>
            <p:ph idx="4294967295"/>
          </p:nvPr>
        </p:nvSpPr>
        <p:spPr>
          <a:xfrm>
            <a:off x="457200" y="2286000"/>
            <a:ext cx="8229600" cy="4114800"/>
          </a:xfrm>
        </p:spPr>
        <p:txBody>
          <a:bodyPr/>
          <a:lstStyle/>
          <a:p>
            <a:pPr eaLnBrk="1" hangingPunct="1"/>
            <a:r>
              <a:rPr lang="en-US" sz="2400" dirty="0" smtClean="0">
                <a:latin typeface="Bookman Old Style" pitchFamily="18" charset="0"/>
              </a:rPr>
              <a:t>China’s large labor force has attracted hundreds of international companies.</a:t>
            </a:r>
          </a:p>
          <a:p>
            <a:pPr eaLnBrk="1" hangingPunct="1"/>
            <a:r>
              <a:rPr lang="en-US" sz="2400" dirty="0" smtClean="0">
                <a:latin typeface="Bookman Old Style" pitchFamily="18" charset="0"/>
              </a:rPr>
              <a:t>The Northeast has become China’s “Rust Belt.”</a:t>
            </a:r>
          </a:p>
          <a:p>
            <a:pPr eaLnBrk="1" hangingPunct="1"/>
            <a:r>
              <a:rPr lang="en-US" sz="2400" dirty="0" smtClean="0">
                <a:latin typeface="Bookman Old Style" pitchFamily="18" charset="0"/>
              </a:rPr>
              <a:t>Today, the Chinese government is pushing industrialization into the interior of the country, with new investment flowing into poorer parts of the central and western portions of the country.</a:t>
            </a:r>
          </a:p>
        </p:txBody>
      </p:sp>
      <p:sp>
        <p:nvSpPr>
          <p:cNvPr id="4" name="Title 2"/>
          <p:cNvSpPr txBox="1">
            <a:spLocks/>
          </p:cNvSpPr>
          <p:nvPr/>
        </p:nvSpPr>
        <p:spPr>
          <a:xfrm>
            <a:off x="6858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Bookman Old Style" pitchFamily="18" charset="0"/>
              </a:rPr>
              <a:t>The Chinese Juggernaut</a:t>
            </a:r>
          </a:p>
        </p:txBody>
      </p:sp>
      <p:sp>
        <p:nvSpPr>
          <p:cNvPr id="5" name="Title 4"/>
          <p:cNvSpPr txBox="1">
            <a:spLocks/>
          </p:cNvSpPr>
          <p:nvPr/>
        </p:nvSpPr>
        <p:spPr bwMode="auto">
          <a:xfrm>
            <a:off x="6858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New Centers of Industrial Activity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3"/>
          <p:cNvSpPr>
            <a:spLocks noGrp="1"/>
          </p:cNvSpPr>
          <p:nvPr>
            <p:ph idx="1"/>
          </p:nvPr>
        </p:nvSpPr>
        <p:spPr>
          <a:xfrm>
            <a:off x="685800" y="2332037"/>
            <a:ext cx="8229600" cy="3535363"/>
          </a:xfrm>
        </p:spPr>
        <p:txBody>
          <a:bodyPr/>
          <a:lstStyle/>
          <a:p>
            <a:pPr eaLnBrk="1" hangingPunct="1"/>
            <a:r>
              <a:rPr lang="en-US" sz="2400" dirty="0" smtClean="0">
                <a:latin typeface="Bookman Old Style" pitchFamily="18" charset="0"/>
              </a:rPr>
              <a:t>BRICS: </a:t>
            </a:r>
            <a:r>
              <a:rPr lang="it-IT" sz="2400" dirty="0" smtClean="0">
                <a:latin typeface="Bookman Old Style" pitchFamily="18" charset="0"/>
              </a:rPr>
              <a:t>Brazil, Russia, India, China, and </a:t>
            </a:r>
            <a:r>
              <a:rPr lang="en-US" sz="2400" dirty="0" smtClean="0">
                <a:latin typeface="Bookman Old Style" pitchFamily="18" charset="0"/>
              </a:rPr>
              <a:t>South Africa; these countries are evidence of a shift in global economic power away from the traditional economic core.</a:t>
            </a:r>
          </a:p>
          <a:p>
            <a:pPr eaLnBrk="1" hangingPunct="1"/>
            <a:r>
              <a:rPr lang="en-US" sz="2400" dirty="0" smtClean="0">
                <a:latin typeface="Bookman Old Style" pitchFamily="18" charset="0"/>
              </a:rPr>
              <a:t>India has recently become the world’s sixth largest economy.</a:t>
            </a:r>
          </a:p>
          <a:p>
            <a:pPr eaLnBrk="1" hangingPunct="1"/>
            <a:r>
              <a:rPr lang="en-US" sz="2400" dirty="0" smtClean="0">
                <a:latin typeface="Bookman Old Style" pitchFamily="18" charset="0"/>
              </a:rPr>
              <a:t>India has no major oil reserves, so it must spend heavily on oil energy.</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2"/>
          <p:cNvSpPr txBox="1">
            <a:spLocks/>
          </p:cNvSpPr>
          <p:nvPr/>
        </p:nvSpPr>
        <p:spPr>
          <a:xfrm>
            <a:off x="6858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Bookman Old Style" pitchFamily="18" charset="0"/>
              </a:rPr>
              <a:t>The Chinese Juggernaut</a:t>
            </a:r>
          </a:p>
        </p:txBody>
      </p:sp>
      <p:sp>
        <p:nvSpPr>
          <p:cNvPr id="7" name="Title 4"/>
          <p:cNvSpPr txBox="1">
            <a:spLocks/>
          </p:cNvSpPr>
          <p:nvPr/>
        </p:nvSpPr>
        <p:spPr bwMode="auto">
          <a:xfrm>
            <a:off x="6858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New Centers of Industrial Activity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274638"/>
            <a:ext cx="8077200" cy="868362"/>
          </a:xfrm>
        </p:spPr>
        <p:txBody>
          <a:bodyPr/>
          <a:lstStyle/>
          <a:p>
            <a:pPr eaLnBrk="1" hangingPunct="1"/>
            <a:r>
              <a:rPr lang="en-US" sz="3600" dirty="0" smtClean="0">
                <a:latin typeface="Bookman Old Style" pitchFamily="18" charset="0"/>
              </a:rPr>
              <a:t>Field Note</a:t>
            </a:r>
          </a:p>
        </p:txBody>
      </p:sp>
      <p:sp>
        <p:nvSpPr>
          <p:cNvPr id="60418" name="Content Placeholder 2"/>
          <p:cNvSpPr>
            <a:spLocks noGrp="1"/>
          </p:cNvSpPr>
          <p:nvPr>
            <p:ph idx="1"/>
          </p:nvPr>
        </p:nvSpPr>
        <p:spPr>
          <a:xfrm>
            <a:off x="381000" y="1219200"/>
            <a:ext cx="8229600" cy="1447800"/>
          </a:xfrm>
        </p:spPr>
        <p:txBody>
          <a:bodyPr/>
          <a:lstStyle/>
          <a:p>
            <a:pPr marL="0" indent="0" eaLnBrk="1" hangingPunct="1">
              <a:buFont typeface="Arial" charset="0"/>
              <a:buNone/>
            </a:pPr>
            <a:r>
              <a:rPr lang="en-US" sz="1800" dirty="0" smtClean="0">
                <a:latin typeface="Bookman Old Style" pitchFamily="18" charset="0"/>
              </a:rPr>
              <a:t>“</a:t>
            </a:r>
            <a:r>
              <a:rPr lang="en-US" sz="1800" dirty="0" err="1" smtClean="0">
                <a:latin typeface="Bookman Old Style" pitchFamily="18" charset="0"/>
              </a:rPr>
              <a:t>Humen</a:t>
            </a:r>
            <a:r>
              <a:rPr lang="en-US" sz="1800" dirty="0" smtClean="0">
                <a:latin typeface="Bookman Old Style" pitchFamily="18" charset="0"/>
              </a:rPr>
              <a:t> is one of the Pearl River Delta cities that has been transformed by the rise of China. The small textile factory I visited provided insights into the opportunities and challenges that are confronting China today. The 40 or so employees were mostly young, but there were a few older folks. They were making women’s clothes for the French market.”</a:t>
            </a:r>
          </a:p>
        </p:txBody>
      </p:sp>
      <p:cxnSp>
        <p:nvCxnSpPr>
          <p:cNvPr id="5" name="Straight Connector 4"/>
          <p:cNvCxnSpPr/>
          <p:nvPr/>
        </p:nvCxnSpPr>
        <p:spPr>
          <a:xfrm>
            <a:off x="228600" y="1066800"/>
            <a:ext cx="8610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2_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851621"/>
            <a:ext cx="5029201" cy="3581509"/>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332037"/>
            <a:ext cx="8229600" cy="4525963"/>
          </a:xfrm>
        </p:spPr>
        <p:txBody>
          <a:bodyPr/>
          <a:lstStyle/>
          <a:p>
            <a:pPr eaLnBrk="1" hangingPunct="1"/>
            <a:r>
              <a:rPr lang="en-US" sz="2800" dirty="0" smtClean="0">
                <a:latin typeface="Bookman Old Style" pitchFamily="18" charset="0"/>
              </a:rPr>
              <a:t>It has been suggested that a combination of technological changes and developments in the global economy have reduced the significance of location and made place differences increasingly insignificant.</a:t>
            </a:r>
          </a:p>
          <a:p>
            <a:pPr eaLnBrk="1" hangingPunct="1"/>
            <a:r>
              <a:rPr lang="en-US" sz="2800" dirty="0" smtClean="0">
                <a:latin typeface="Bookman Old Style" pitchFamily="18" charset="0"/>
              </a:rPr>
              <a:t>What is needed is a greater understanding of how places have changed as a result of new production methods, new corporate structures, and new patterns of industry.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2"/>
          <p:cNvSpPr txBox="1">
            <a:spLocks/>
          </p:cNvSpPr>
          <p:nvPr/>
        </p:nvSpPr>
        <p:spPr>
          <a:xfrm>
            <a:off x="6858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Bookman Old Style" pitchFamily="18" charset="0"/>
              </a:rPr>
              <a:t>Where From Here?</a:t>
            </a:r>
          </a:p>
        </p:txBody>
      </p:sp>
      <p:sp>
        <p:nvSpPr>
          <p:cNvPr id="8" name="Title 4"/>
          <p:cNvSpPr txBox="1">
            <a:spLocks/>
          </p:cNvSpPr>
          <p:nvPr/>
        </p:nvSpPr>
        <p:spPr bwMode="auto">
          <a:xfrm>
            <a:off x="6858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New Centers of Industrial Activity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457200" y="274638"/>
            <a:ext cx="8229600" cy="1143000"/>
          </a:xfrm>
        </p:spPr>
        <p:txBody>
          <a:bodyPr/>
          <a:lstStyle/>
          <a:p>
            <a:pPr eaLnBrk="1" hangingPunct="1"/>
            <a:r>
              <a:rPr lang="en-US" dirty="0" smtClean="0">
                <a:latin typeface="Bookman Old Style" pitchFamily="18" charset="0"/>
              </a:rPr>
              <a:t>Key Question</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sp>
        <p:nvSpPr>
          <p:cNvPr id="65539" name="TextBox 8"/>
          <p:cNvSpPr txBox="1">
            <a:spLocks noChangeArrowheads="1"/>
          </p:cNvSpPr>
          <p:nvPr/>
        </p:nvSpPr>
        <p:spPr bwMode="auto">
          <a:xfrm>
            <a:off x="647700" y="2133600"/>
            <a:ext cx="7848600" cy="2308324"/>
          </a:xfrm>
          <a:prstGeom prst="rect">
            <a:avLst/>
          </a:prstGeom>
          <a:noFill/>
          <a:ln w="9525">
            <a:noFill/>
            <a:miter lim="800000"/>
            <a:headEnd/>
            <a:tailEnd/>
          </a:ln>
        </p:spPr>
        <p:txBody>
          <a:bodyPr wrap="square">
            <a:spAutoFit/>
          </a:bodyPr>
          <a:lstStyle/>
          <a:p>
            <a:pPr algn="ctr"/>
            <a:r>
              <a:rPr lang="en-US" sz="3600" dirty="0">
                <a:latin typeface="Bookman Old Style" pitchFamily="18" charset="0"/>
              </a:rPr>
              <a:t>How </a:t>
            </a:r>
            <a:r>
              <a:rPr lang="en-US" sz="3600" dirty="0" smtClean="0">
                <a:latin typeface="Bookman Old Style" pitchFamily="18" charset="0"/>
              </a:rPr>
              <a:t>have deindustrialization and the rise of service industries altered the economic geography of production?</a:t>
            </a:r>
            <a:endParaRPr lang="en-US" sz="36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Content Placeholder 1"/>
          <p:cNvSpPr>
            <a:spLocks noGrp="1"/>
          </p:cNvSpPr>
          <p:nvPr>
            <p:ph idx="4294967295"/>
          </p:nvPr>
        </p:nvSpPr>
        <p:spPr>
          <a:xfrm>
            <a:off x="457200" y="3124200"/>
            <a:ext cx="8229600" cy="3333750"/>
          </a:xfrm>
        </p:spPr>
        <p:txBody>
          <a:bodyPr/>
          <a:lstStyle/>
          <a:p>
            <a:pPr marL="282575" indent="-282575" eaLnBrk="1" hangingPunct="1">
              <a:spcBef>
                <a:spcPts val="0"/>
              </a:spcBef>
              <a:spcAft>
                <a:spcPts val="600"/>
              </a:spcAft>
            </a:pPr>
            <a:r>
              <a:rPr lang="en-US" sz="2400" dirty="0" smtClean="0">
                <a:latin typeface="Bookman Old Style" pitchFamily="18" charset="0"/>
              </a:rPr>
              <a:t>Service industries (tertiary industries) encompass the range of services that are found in modern societies.</a:t>
            </a:r>
          </a:p>
          <a:p>
            <a:pPr marL="282575" indent="-282575" eaLnBrk="1" hangingPunct="1">
              <a:spcBef>
                <a:spcPts val="0"/>
              </a:spcBef>
              <a:spcAft>
                <a:spcPts val="600"/>
              </a:spcAft>
            </a:pPr>
            <a:r>
              <a:rPr lang="en-US" sz="2400" i="1" dirty="0" smtClean="0">
                <a:latin typeface="Bookman Old Style" pitchFamily="18" charset="0"/>
              </a:rPr>
              <a:t>Quaternary industries: </a:t>
            </a:r>
            <a:r>
              <a:rPr lang="en-US" sz="2400" dirty="0" smtClean="0">
                <a:latin typeface="Bookman Old Style" pitchFamily="18" charset="0"/>
              </a:rPr>
              <a:t>the collection, processing, and manipulation of information and capital.</a:t>
            </a:r>
          </a:p>
          <a:p>
            <a:pPr marL="282575" indent="-282575" eaLnBrk="1" hangingPunct="1">
              <a:spcBef>
                <a:spcPts val="0"/>
              </a:spcBef>
              <a:spcAft>
                <a:spcPts val="600"/>
              </a:spcAft>
            </a:pPr>
            <a:r>
              <a:rPr lang="en-US" sz="2400" i="1" dirty="0" err="1" smtClean="0">
                <a:latin typeface="Bookman Old Style" pitchFamily="18" charset="0"/>
              </a:rPr>
              <a:t>Quinary</a:t>
            </a:r>
            <a:r>
              <a:rPr lang="en-US" sz="2400" i="1" dirty="0" smtClean="0">
                <a:latin typeface="Bookman Old Style" pitchFamily="18" charset="0"/>
              </a:rPr>
              <a:t> industries: </a:t>
            </a:r>
            <a:r>
              <a:rPr lang="en-US" sz="2400" dirty="0" smtClean="0">
                <a:latin typeface="Bookman Old Style" pitchFamily="18" charset="0"/>
              </a:rPr>
              <a:t>activities that facilitate complex decision making and the advancement of human capacities.</a:t>
            </a:r>
          </a:p>
        </p:txBody>
      </p:sp>
      <p:sp>
        <p:nvSpPr>
          <p:cNvPr id="4" name="TextBox 3"/>
          <p:cNvSpPr txBox="1"/>
          <p:nvPr/>
        </p:nvSpPr>
        <p:spPr>
          <a:xfrm>
            <a:off x="304800" y="386477"/>
            <a:ext cx="8610600" cy="2585323"/>
          </a:xfrm>
          <a:prstGeom prst="rect">
            <a:avLst/>
          </a:prstGeom>
          <a:noFill/>
        </p:spPr>
        <p:txBody>
          <a:bodyPr wrap="square" rtlCol="0">
            <a:spAutoFit/>
          </a:bodyPr>
          <a:lstStyle/>
          <a:p>
            <a:pPr algn="ctr"/>
            <a:r>
              <a:rPr lang="en-US" sz="3600" b="1" dirty="0">
                <a:latin typeface="Bookman Old Style" pitchFamily="18" charset="0"/>
              </a:rPr>
              <a:t>How </a:t>
            </a:r>
            <a:r>
              <a:rPr lang="en-US" sz="3600" b="1" dirty="0" smtClean="0">
                <a:latin typeface="Bookman Old Style" pitchFamily="18" charset="0"/>
              </a:rPr>
              <a:t>Have Deindustrialization and </a:t>
            </a:r>
            <a:r>
              <a:rPr lang="en-US" sz="3600" b="1" dirty="0">
                <a:latin typeface="Bookman Old Style" pitchFamily="18" charset="0"/>
              </a:rPr>
              <a:t>the </a:t>
            </a:r>
            <a:r>
              <a:rPr lang="en-US" sz="3600" b="1" dirty="0" smtClean="0">
                <a:latin typeface="Bookman Old Style" pitchFamily="18" charset="0"/>
              </a:rPr>
              <a:t>Rise of Service Industries Altered the Economic Geography of Production?</a:t>
            </a:r>
            <a:endParaRPr lang="en-US" sz="3600" b="1" dirty="0">
              <a:latin typeface="Bookman Old Style" pitchFamily="18" charset="0"/>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Mount Vesuvius</a:t>
            </a:r>
          </a:p>
        </p:txBody>
      </p:sp>
      <p:sp>
        <p:nvSpPr>
          <p:cNvPr id="67586" name="Title 6"/>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Geographical Dimensions of the </a:t>
            </a:r>
            <a:br>
              <a:rPr lang="en-US" sz="3200" b="1" dirty="0" smtClean="0">
                <a:latin typeface="Bookman Old Style" pitchFamily="18" charset="0"/>
              </a:rPr>
            </a:br>
            <a:r>
              <a:rPr lang="en-US" sz="3200" b="1" dirty="0" smtClean="0">
                <a:latin typeface="Bookman Old Style" pitchFamily="18" charset="0"/>
              </a:rPr>
              <a:t>Service Economy</a:t>
            </a:r>
          </a:p>
        </p:txBody>
      </p:sp>
      <p:sp>
        <p:nvSpPr>
          <p:cNvPr id="8" name="Content Placeholder 7"/>
          <p:cNvSpPr>
            <a:spLocks noGrp="1"/>
          </p:cNvSpPr>
          <p:nvPr>
            <p:ph idx="1"/>
          </p:nvPr>
        </p:nvSpPr>
        <p:spPr>
          <a:xfrm>
            <a:off x="152400" y="1600200"/>
            <a:ext cx="8763000" cy="4956175"/>
          </a:xfrm>
        </p:spPr>
        <p:txBody>
          <a:bodyPr/>
          <a:lstStyle/>
          <a:p>
            <a:pPr eaLnBrk="1" hangingPunct="1">
              <a:defRPr/>
            </a:pPr>
            <a:r>
              <a:rPr lang="en-US" sz="2800" dirty="0">
                <a:latin typeface="Bookman Old Style" pitchFamily="18" charset="0"/>
              </a:rPr>
              <a:t>Deindustrialization did little </a:t>
            </a:r>
            <a:r>
              <a:rPr lang="en-US" sz="2800" dirty="0" smtClean="0">
                <a:latin typeface="Bookman Old Style" pitchFamily="18" charset="0"/>
              </a:rPr>
              <a:t>to change </a:t>
            </a:r>
            <a:r>
              <a:rPr lang="en-US" sz="2800" dirty="0">
                <a:latin typeface="Bookman Old Style" pitchFamily="18" charset="0"/>
              </a:rPr>
              <a:t>the basic </a:t>
            </a:r>
            <a:r>
              <a:rPr lang="en-US" sz="2800" dirty="0" smtClean="0">
                <a:latin typeface="Bookman Old Style" pitchFamily="18" charset="0"/>
              </a:rPr>
              <a:t>disparities </a:t>
            </a:r>
            <a:r>
              <a:rPr lang="en-US" sz="2800" dirty="0">
                <a:latin typeface="Bookman Old Style" pitchFamily="18" charset="0"/>
              </a:rPr>
              <a:t>between core and </a:t>
            </a:r>
            <a:r>
              <a:rPr lang="en-US" sz="2800" dirty="0" smtClean="0">
                <a:latin typeface="Bookman Old Style" pitchFamily="18" charset="0"/>
              </a:rPr>
              <a:t>periphery that </a:t>
            </a:r>
            <a:r>
              <a:rPr lang="en-US" sz="2800" dirty="0">
                <a:latin typeface="Bookman Old Style" pitchFamily="18" charset="0"/>
              </a:rPr>
              <a:t>have long characterized the global </a:t>
            </a:r>
            <a:r>
              <a:rPr lang="en-US" sz="2800" dirty="0" smtClean="0">
                <a:latin typeface="Bookman Old Style" pitchFamily="18" charset="0"/>
              </a:rPr>
              <a:t>economy.</a:t>
            </a:r>
          </a:p>
          <a:p>
            <a:pPr eaLnBrk="1" hangingPunct="1">
              <a:defRPr/>
            </a:pPr>
            <a:r>
              <a:rPr lang="en-US" sz="2800" dirty="0" smtClean="0">
                <a:latin typeface="Bookman Old Style" pitchFamily="18" charset="0"/>
              </a:rPr>
              <a:t>The </a:t>
            </a:r>
            <a:r>
              <a:rPr lang="en-US" sz="2800" dirty="0">
                <a:latin typeface="Bookman Old Style" pitchFamily="18" charset="0"/>
              </a:rPr>
              <a:t>industrial zone of the </a:t>
            </a:r>
            <a:r>
              <a:rPr lang="en-US" sz="2800" dirty="0" smtClean="0">
                <a:latin typeface="Bookman Old Style" pitchFamily="18" charset="0"/>
              </a:rPr>
              <a:t>northeastern United </a:t>
            </a:r>
            <a:r>
              <a:rPr lang="en-US" sz="2800" dirty="0">
                <a:latin typeface="Bookman Old Style" pitchFamily="18" charset="0"/>
              </a:rPr>
              <a:t>States (around the Great Lakes) lost much of </a:t>
            </a:r>
            <a:r>
              <a:rPr lang="en-US" sz="2800" dirty="0" smtClean="0">
                <a:latin typeface="Bookman Old Style" pitchFamily="18" charset="0"/>
              </a:rPr>
              <a:t>its </a:t>
            </a:r>
            <a:r>
              <a:rPr lang="en-US" sz="2800" dirty="0">
                <a:latin typeface="Bookman Old Style" pitchFamily="18" charset="0"/>
              </a:rPr>
              <a:t>industrial </a:t>
            </a:r>
            <a:r>
              <a:rPr lang="en-US" sz="2800" dirty="0" smtClean="0">
                <a:latin typeface="Bookman Old Style" pitchFamily="18" charset="0"/>
              </a:rPr>
              <a:t>base and is now commonly called the </a:t>
            </a:r>
            <a:r>
              <a:rPr lang="en-US" sz="2800" b="1" dirty="0" smtClean="0">
                <a:latin typeface="Bookman Old Style" pitchFamily="18" charset="0"/>
              </a:rPr>
              <a:t>Rust Belt</a:t>
            </a:r>
            <a:r>
              <a:rPr lang="en-US" sz="2800" dirty="0" smtClean="0">
                <a:latin typeface="Bookman Old Style" pitchFamily="18" charset="0"/>
              </a:rPr>
              <a:t>.</a:t>
            </a:r>
          </a:p>
          <a:p>
            <a:pPr eaLnBrk="1" hangingPunct="1">
              <a:defRPr/>
            </a:pPr>
            <a:r>
              <a:rPr lang="en-US" sz="2800" b="1" dirty="0" smtClean="0">
                <a:latin typeface="Bookman Old Style" pitchFamily="18" charset="0"/>
              </a:rPr>
              <a:t>The Sun Belt </a:t>
            </a:r>
            <a:r>
              <a:rPr lang="en-US" sz="2800" dirty="0" smtClean="0">
                <a:latin typeface="Bookman Old Style" pitchFamily="18" charset="0"/>
              </a:rPr>
              <a:t>is a secondary </a:t>
            </a:r>
            <a:r>
              <a:rPr lang="en-US" sz="2800" dirty="0">
                <a:latin typeface="Bookman Old Style" pitchFamily="18" charset="0"/>
              </a:rPr>
              <a:t>industrial </a:t>
            </a:r>
            <a:r>
              <a:rPr lang="en-US" sz="2800" dirty="0" smtClean="0">
                <a:latin typeface="Bookman Old Style" pitchFamily="18" charset="0"/>
              </a:rPr>
              <a:t>region that has </a:t>
            </a:r>
            <a:r>
              <a:rPr lang="en-US" sz="2800" dirty="0">
                <a:latin typeface="Bookman Old Style" pitchFamily="18" charset="0"/>
              </a:rPr>
              <a:t>made the transition to a viable service </a:t>
            </a:r>
            <a:r>
              <a:rPr lang="en-US" sz="2800" dirty="0" smtClean="0">
                <a:latin typeface="Bookman Old Style" pitchFamily="18" charset="0"/>
              </a:rPr>
              <a:t>economy fairly successfully.</a:t>
            </a:r>
            <a:endParaRPr lang="en-US" sz="2800" b="1" dirty="0">
              <a:latin typeface="Bookman Old Style" pitchFamily="18"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Content Placeholder 1"/>
          <p:cNvSpPr>
            <a:spLocks noGrp="1"/>
          </p:cNvSpPr>
          <p:nvPr>
            <p:ph idx="4294967295"/>
          </p:nvPr>
        </p:nvSpPr>
        <p:spPr>
          <a:xfrm>
            <a:off x="457200" y="1708150"/>
            <a:ext cx="8229600" cy="4845050"/>
          </a:xfrm>
        </p:spPr>
        <p:txBody>
          <a:bodyPr/>
          <a:lstStyle/>
          <a:p>
            <a:pPr marL="0" indent="0" algn="ctr" eaLnBrk="1" hangingPunct="1">
              <a:buFont typeface="Arial" charset="0"/>
              <a:buNone/>
              <a:defRPr/>
            </a:pPr>
            <a:endParaRPr lang="en-US" sz="2400" dirty="0" smtClean="0">
              <a:latin typeface="Bookman Old Style" pitchFamily="18" charset="0"/>
            </a:endParaRPr>
          </a:p>
          <a:p>
            <a:pPr eaLnBrk="1" hangingPunct="1">
              <a:defRPr/>
            </a:pPr>
            <a:r>
              <a:rPr lang="en-US" sz="2400" dirty="0" smtClean="0">
                <a:latin typeface="Bookman Old Style" pitchFamily="18" charset="0"/>
              </a:rPr>
              <a:t>Technologies such as GIS can help to model the best locations for new businesses, office complexes, government centers, or transportation connections.</a:t>
            </a:r>
          </a:p>
          <a:p>
            <a:pPr eaLnBrk="1" hangingPunct="1">
              <a:defRPr/>
            </a:pPr>
            <a:r>
              <a:rPr lang="en-US" sz="2400" dirty="0" smtClean="0">
                <a:latin typeface="Bookman Old Style" pitchFamily="18" charset="0"/>
              </a:rPr>
              <a:t>Major retailers change the economic prospects and physical landscapes of the places where their headquarters are located.  Ex.: </a:t>
            </a:r>
            <a:r>
              <a:rPr lang="en-US" sz="2400" dirty="0" err="1" smtClean="0">
                <a:latin typeface="Bookman Old Style" pitchFamily="18" charset="0"/>
              </a:rPr>
              <a:t>Walmart</a:t>
            </a:r>
            <a:endParaRPr lang="en-US" sz="2400" dirty="0" smtClean="0">
              <a:latin typeface="Bookman Old Style" pitchFamily="18" charset="0"/>
            </a:endParaRPr>
          </a:p>
          <a:p>
            <a:pPr eaLnBrk="1" hangingPunct="1">
              <a:defRPr/>
            </a:pPr>
            <a:r>
              <a:rPr lang="en-US" sz="2400" dirty="0" smtClean="0">
                <a:latin typeface="Bookman Old Style" pitchFamily="18" charset="0"/>
              </a:rPr>
              <a:t>The locational influences on quaternary services are more diverse.</a:t>
            </a:r>
          </a:p>
          <a:p>
            <a:pPr eaLnBrk="1" hangingPunct="1">
              <a:defRPr/>
            </a:pPr>
            <a:r>
              <a:rPr lang="en-US" sz="2400" dirty="0" smtClean="0">
                <a:latin typeface="Bookman Old Style" pitchFamily="18" charset="0"/>
              </a:rPr>
              <a:t>Those who work in the </a:t>
            </a:r>
            <a:r>
              <a:rPr lang="en-US" sz="2400" dirty="0" err="1" smtClean="0">
                <a:latin typeface="Bookman Old Style" pitchFamily="18" charset="0"/>
              </a:rPr>
              <a:t>quinary</a:t>
            </a:r>
            <a:r>
              <a:rPr lang="en-US" sz="2400" dirty="0" smtClean="0">
                <a:latin typeface="Bookman Old Style" pitchFamily="18" charset="0"/>
              </a:rPr>
              <a:t> sector tend to be concentrated around governmental seats, universities, and corporate headquarters.</a:t>
            </a:r>
          </a:p>
        </p:txBody>
      </p:sp>
      <p:sp>
        <p:nvSpPr>
          <p:cNvPr id="69634" name="TextBox 3"/>
          <p:cNvSpPr txBox="1">
            <a:spLocks noChangeArrowheads="1"/>
          </p:cNvSpPr>
          <p:nvPr/>
        </p:nvSpPr>
        <p:spPr bwMode="auto">
          <a:xfrm>
            <a:off x="457200" y="1524000"/>
            <a:ext cx="7124700" cy="800219"/>
          </a:xfrm>
          <a:prstGeom prst="rect">
            <a:avLst/>
          </a:prstGeom>
          <a:noFill/>
          <a:ln w="9525">
            <a:noFill/>
            <a:miter lim="800000"/>
            <a:headEnd/>
            <a:tailEnd/>
          </a:ln>
        </p:spPr>
        <p:txBody>
          <a:bodyPr wrap="square">
            <a:spAutoFit/>
          </a:bodyPr>
          <a:lstStyle/>
          <a:p>
            <a:r>
              <a:rPr lang="en-US" sz="2800" b="1" dirty="0">
                <a:latin typeface="Bookman Old Style" pitchFamily="18" charset="0"/>
              </a:rPr>
              <a:t>New Patterns of Economic Activity</a:t>
            </a:r>
          </a:p>
          <a:p>
            <a:pPr algn="ctr"/>
            <a:endParaRPr lang="en-US" dirty="0"/>
          </a:p>
        </p:txBody>
      </p:sp>
      <p:sp>
        <p:nvSpPr>
          <p:cNvPr id="5" name="Title 6"/>
          <p:cNvSpPr txBox="1">
            <a:spLocks/>
          </p:cNvSpPr>
          <p:nvPr/>
        </p:nvSpPr>
        <p:spPr>
          <a:xfrm>
            <a:off x="457200" y="3810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Geographical Dimensions of the </a:t>
            </a:r>
            <a:br>
              <a:rPr lang="en-US" sz="3200" b="1" dirty="0" smtClean="0">
                <a:latin typeface="Bookman Old Style" pitchFamily="18" charset="0"/>
              </a:rPr>
            </a:br>
            <a:r>
              <a:rPr lang="en-US" sz="3200" b="1" dirty="0" smtClean="0">
                <a:latin typeface="Bookman Old Style" pitchFamily="18" charset="0"/>
              </a:rPr>
              <a:t>Service Economy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a:xfrm>
            <a:off x="457200" y="1600200"/>
            <a:ext cx="8001000" cy="4525963"/>
          </a:xfrm>
        </p:spPr>
        <p:txBody>
          <a:bodyPr/>
          <a:lstStyle/>
          <a:p>
            <a:pPr marL="0" indent="0" algn="ctr" eaLnBrk="1" hangingPunct="1">
              <a:buFont typeface="Arial" charset="0"/>
              <a:buNone/>
            </a:pPr>
            <a:r>
              <a:rPr lang="en-US" sz="4000" dirty="0" smtClean="0">
                <a:latin typeface="Bookman Old Style" pitchFamily="18" charset="0"/>
              </a:rPr>
              <a:t>Where did the Industrial Revolution begin, and how did it diffuse?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z="3600" dirty="0" smtClean="0">
                <a:latin typeface="Bookman Old Style" pitchFamily="18" charset="0"/>
              </a:rPr>
              <a:t>Guest Field Note</a:t>
            </a:r>
            <a:r>
              <a:rPr lang="en-US" dirty="0" smtClean="0">
                <a:latin typeface="Bookman Old Style" pitchFamily="18" charset="0"/>
              </a:rPr>
              <a:t/>
            </a:r>
            <a:br>
              <a:rPr lang="en-US" dirty="0" smtClean="0">
                <a:latin typeface="Bookman Old Style" pitchFamily="18" charset="0"/>
              </a:rPr>
            </a:br>
            <a:r>
              <a:rPr lang="en-US" sz="3200" dirty="0" smtClean="0">
                <a:latin typeface="Bookman Old Style" pitchFamily="18" charset="0"/>
              </a:rPr>
              <a:t>Fayetteville, Arkansas</a:t>
            </a:r>
          </a:p>
        </p:txBody>
      </p:sp>
      <p:sp>
        <p:nvSpPr>
          <p:cNvPr id="70658" name="Content Placeholder 2"/>
          <p:cNvSpPr>
            <a:spLocks noGrp="1"/>
          </p:cNvSpPr>
          <p:nvPr>
            <p:ph idx="1"/>
          </p:nvPr>
        </p:nvSpPr>
        <p:spPr>
          <a:xfrm>
            <a:off x="304800" y="1905000"/>
            <a:ext cx="3733800" cy="4419600"/>
          </a:xfrm>
        </p:spPr>
        <p:txBody>
          <a:bodyPr/>
          <a:lstStyle/>
          <a:p>
            <a:pPr marL="0" indent="0" eaLnBrk="1" hangingPunct="1">
              <a:buFont typeface="Arial" charset="0"/>
              <a:buNone/>
            </a:pPr>
            <a:r>
              <a:rPr lang="en-US" sz="1800" dirty="0" smtClean="0">
                <a:latin typeface="Bookman Old Style" pitchFamily="18" charset="0"/>
              </a:rPr>
              <a:t>“For most geographers, the simple act of daily observation of the world around them becomes a profoundly satisfying habit. For the last 17 years, my daily observations have been of the rapidly changing urban/economic landscape of northwest Arkansas, one of the fastest growing metropolitan areas in the United States.”</a:t>
            </a:r>
          </a:p>
          <a:p>
            <a:pPr marL="0" indent="0" eaLnBrk="1" hangingPunct="1">
              <a:buNone/>
            </a:pPr>
            <a:r>
              <a:rPr lang="en-US" sz="1800" i="1" dirty="0">
                <a:latin typeface="Bookman Old Style"/>
                <a:cs typeface="Bookman Old Style"/>
              </a:rPr>
              <a:t>Credit: Fiona M. Davidson, University of Arkansas</a:t>
            </a:r>
            <a:endParaRPr lang="en-US" sz="1800" dirty="0" smtClean="0">
              <a:latin typeface="Bookman Old Style"/>
              <a:cs typeface="Bookman Old Style"/>
            </a:endParaRPr>
          </a:p>
        </p:txBody>
      </p:sp>
      <p:pic>
        <p:nvPicPr>
          <p:cNvPr id="2" name="Picture 1" descr="fou10e_fig_12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695" y="1981200"/>
            <a:ext cx="4497105" cy="3479707"/>
          </a:xfrm>
          <a:prstGeom prst="rect">
            <a:avLst/>
          </a:prstGeom>
        </p:spPr>
      </p:pic>
      <p:cxnSp>
        <p:nvCxnSpPr>
          <p:cNvPr id="6" name="Straight Connector 5"/>
          <p:cNvCxnSpPr/>
          <p:nvPr/>
        </p:nvCxnSpPr>
        <p:spPr>
          <a:xfrm>
            <a:off x="228600" y="16002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
        <p:nvSpPr>
          <p:cNvPr id="3" name="TextBox 2"/>
          <p:cNvSpPr txBox="1"/>
          <p:nvPr/>
        </p:nvSpPr>
        <p:spPr>
          <a:xfrm>
            <a:off x="4191000" y="5525869"/>
            <a:ext cx="3137923" cy="646331"/>
          </a:xfrm>
          <a:prstGeom prst="rect">
            <a:avLst/>
          </a:prstGeom>
          <a:noFill/>
        </p:spPr>
        <p:txBody>
          <a:bodyPr wrap="none" rtlCol="0">
            <a:spAutoFit/>
          </a:bodyPr>
          <a:lstStyle/>
          <a:p>
            <a:r>
              <a:rPr lang="en-US" b="1" dirty="0" smtClean="0"/>
              <a:t>Figure 12.18</a:t>
            </a:r>
          </a:p>
          <a:p>
            <a:r>
              <a:rPr lang="en-US" b="1" dirty="0" smtClean="0"/>
              <a:t>Fayetteville, Arkansas</a:t>
            </a:r>
            <a:r>
              <a:rPr lang="en-US" dirty="0" smtClean="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381000"/>
            <a:ext cx="6629400" cy="884238"/>
          </a:xfrm>
        </p:spPr>
        <p:txBody>
          <a:bodyPr/>
          <a:lstStyle/>
          <a:p>
            <a:pPr algn="l" eaLnBrk="1" hangingPunct="1"/>
            <a:r>
              <a:rPr lang="en-US" sz="3200" b="1" dirty="0" smtClean="0">
                <a:latin typeface="Bookman Old Style" pitchFamily="18" charset="0"/>
              </a:rPr>
              <a:t>High-Technology Clusters</a:t>
            </a:r>
          </a:p>
        </p:txBody>
      </p:sp>
      <p:sp>
        <p:nvSpPr>
          <p:cNvPr id="72706" name="Content Placeholder 2"/>
          <p:cNvSpPr>
            <a:spLocks noGrp="1"/>
          </p:cNvSpPr>
          <p:nvPr>
            <p:ph idx="1"/>
          </p:nvPr>
        </p:nvSpPr>
        <p:spPr/>
        <p:txBody>
          <a:bodyPr/>
          <a:lstStyle/>
          <a:p>
            <a:pPr marL="0" indent="0" eaLnBrk="1" hangingPunct="1">
              <a:buFont typeface="Arial" charset="0"/>
              <a:buNone/>
            </a:pPr>
            <a:endParaRPr lang="en-US" smtClean="0">
              <a:latin typeface="Bookman Old Style" pitchFamily="18" charset="0"/>
            </a:endParaRPr>
          </a:p>
          <a:p>
            <a:pPr marL="0" indent="0" eaLnBrk="1" hangingPunct="1">
              <a:buFont typeface="Arial" charset="0"/>
              <a:buNone/>
            </a:pPr>
            <a:r>
              <a:rPr lang="en-US" smtClean="0">
                <a:latin typeface="Bookman Old Style" pitchFamily="18" charset="0"/>
              </a:rPr>
              <a:t>                </a:t>
            </a:r>
          </a:p>
        </p:txBody>
      </p:sp>
      <p:sp>
        <p:nvSpPr>
          <p:cNvPr id="72707" name="TextBox 9"/>
          <p:cNvSpPr txBox="1">
            <a:spLocks noChangeArrowheads="1"/>
          </p:cNvSpPr>
          <p:nvPr/>
        </p:nvSpPr>
        <p:spPr bwMode="auto">
          <a:xfrm>
            <a:off x="457200" y="1291710"/>
            <a:ext cx="8229600" cy="5124479"/>
          </a:xfrm>
          <a:prstGeom prst="rect">
            <a:avLst/>
          </a:prstGeom>
          <a:noFill/>
          <a:ln w="9525">
            <a:noFill/>
            <a:miter lim="800000"/>
            <a:headEnd/>
            <a:tailEnd/>
          </a:ln>
        </p:spPr>
        <p:txBody>
          <a:bodyPr wrap="square">
            <a:spAutoFit/>
          </a:bodyPr>
          <a:lstStyle/>
          <a:p>
            <a:pPr marL="342900" indent="-342900">
              <a:spcAft>
                <a:spcPts val="600"/>
              </a:spcAft>
              <a:buFont typeface="Arial" charset="0"/>
              <a:buChar char="•"/>
            </a:pPr>
            <a:r>
              <a:rPr lang="en-US" sz="2400" dirty="0">
                <a:latin typeface="Bookman Old Style" pitchFamily="18" charset="0"/>
              </a:rPr>
              <a:t>The goal of a high-technology corridor is to attract designers of computers, semiconductors, telecommunications, sophisticated medical equipment, </a:t>
            </a:r>
            <a:r>
              <a:rPr lang="en-US" sz="2400" dirty="0" smtClean="0">
                <a:latin typeface="Bookman Old Style" pitchFamily="18" charset="0"/>
              </a:rPr>
              <a:t>etc. Ex.: </a:t>
            </a:r>
            <a:r>
              <a:rPr lang="en-US" sz="2400" dirty="0">
                <a:latin typeface="Bookman Old Style" pitchFamily="18" charset="0"/>
              </a:rPr>
              <a:t>California’s Silicon Valley</a:t>
            </a:r>
          </a:p>
          <a:p>
            <a:pPr marL="342900" indent="-342900">
              <a:spcAft>
                <a:spcPts val="600"/>
              </a:spcAft>
              <a:buFont typeface="Arial" charset="0"/>
              <a:buChar char="•"/>
            </a:pPr>
            <a:r>
              <a:rPr lang="en-US" sz="2400" b="1" dirty="0">
                <a:latin typeface="Bookman Old Style" pitchFamily="18" charset="0"/>
              </a:rPr>
              <a:t>Growth </a:t>
            </a:r>
            <a:r>
              <a:rPr lang="en-US" sz="2400" b="1" dirty="0" smtClean="0">
                <a:latin typeface="Bookman Old Style" pitchFamily="18" charset="0"/>
              </a:rPr>
              <a:t>pole </a:t>
            </a:r>
            <a:r>
              <a:rPr lang="en-US" sz="2400" dirty="0">
                <a:latin typeface="Bookman Old Style" pitchFamily="18" charset="0"/>
              </a:rPr>
              <a:t>spurred economic development in the surrounding </a:t>
            </a:r>
            <a:r>
              <a:rPr lang="en-US" sz="2400" dirty="0" smtClean="0">
                <a:latin typeface="Bookman Old Style" pitchFamily="18" charset="0"/>
              </a:rPr>
              <a:t>area.</a:t>
            </a:r>
            <a:endParaRPr lang="en-US" sz="2400" dirty="0">
              <a:latin typeface="Bookman Old Style" pitchFamily="18" charset="0"/>
            </a:endParaRPr>
          </a:p>
          <a:p>
            <a:pPr marL="342900" indent="-342900">
              <a:spcAft>
                <a:spcPts val="600"/>
              </a:spcAft>
              <a:buFont typeface="Arial" charset="0"/>
              <a:buChar char="•"/>
            </a:pPr>
            <a:r>
              <a:rPr lang="en-US" sz="2400" b="1" dirty="0" err="1">
                <a:latin typeface="Bookman Old Style" pitchFamily="18" charset="0"/>
              </a:rPr>
              <a:t>Technopole</a:t>
            </a:r>
            <a:r>
              <a:rPr lang="en-US" sz="2400" b="1" dirty="0">
                <a:latin typeface="Bookman Old Style" pitchFamily="18" charset="0"/>
              </a:rPr>
              <a:t>:</a:t>
            </a:r>
            <a:r>
              <a:rPr lang="en-US" sz="2400" dirty="0">
                <a:latin typeface="Bookman Old Style" pitchFamily="18" charset="0"/>
              </a:rPr>
              <a:t> an area planned for high technology where agglomeration built on a synergy among technological companies </a:t>
            </a:r>
            <a:r>
              <a:rPr lang="en-US" sz="2400" dirty="0" smtClean="0">
                <a:latin typeface="Bookman Old Style" pitchFamily="18" charset="0"/>
              </a:rPr>
              <a:t>occurs.</a:t>
            </a:r>
            <a:endParaRPr lang="en-US" sz="2400" dirty="0">
              <a:latin typeface="Bookman Old Style" pitchFamily="18" charset="0"/>
            </a:endParaRPr>
          </a:p>
          <a:p>
            <a:pPr marL="342900" indent="-342900">
              <a:spcAft>
                <a:spcPts val="600"/>
              </a:spcAft>
              <a:buFont typeface="Arial" charset="0"/>
              <a:buChar char="•"/>
            </a:pPr>
            <a:r>
              <a:rPr lang="en-US" sz="2400" dirty="0">
                <a:latin typeface="Bookman Old Style" pitchFamily="18" charset="0"/>
              </a:rPr>
              <a:t>High-technology industries have become such an important symbol of the postindustrial world that local, regional, and national governments often </a:t>
            </a:r>
            <a:r>
              <a:rPr lang="en-US" sz="2400" dirty="0" smtClean="0">
                <a:latin typeface="Bookman Old Style" pitchFamily="18" charset="0"/>
              </a:rPr>
              <a:t>aggressively pursue firms </a:t>
            </a:r>
            <a:r>
              <a:rPr lang="en-US" sz="2400" dirty="0">
                <a:latin typeface="Bookman Old Style" pitchFamily="18" charset="0"/>
              </a:rPr>
              <a:t>in this </a:t>
            </a:r>
            <a:r>
              <a:rPr lang="en-US" sz="2400" dirty="0" smtClean="0">
                <a:latin typeface="Bookman Old Style" pitchFamily="18" charset="0"/>
              </a:rPr>
              <a:t>sector.</a:t>
            </a:r>
            <a:endParaRPr lang="en-US" sz="2400" b="1"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3"/>
          <p:cNvSpPr>
            <a:spLocks noGrp="1"/>
          </p:cNvSpPr>
          <p:nvPr>
            <p:ph idx="1"/>
          </p:nvPr>
        </p:nvSpPr>
        <p:spPr>
          <a:xfrm>
            <a:off x="876301" y="5181600"/>
            <a:ext cx="7734300" cy="1219200"/>
          </a:xfrm>
        </p:spPr>
        <p:txBody>
          <a:bodyPr/>
          <a:lstStyle/>
          <a:p>
            <a:pPr marL="0" indent="0" eaLnBrk="1" hangingPunct="1">
              <a:buFont typeface="Arial" charset="0"/>
              <a:buNone/>
            </a:pPr>
            <a:r>
              <a:rPr lang="en-US" sz="1600" b="1" dirty="0" smtClean="0">
                <a:latin typeface="Verdana"/>
                <a:cs typeface="Verdana"/>
              </a:rPr>
              <a:t>Figure 12.19 Plano-Richardson, Texas. </a:t>
            </a:r>
            <a:r>
              <a:rPr lang="en-US" sz="1600" dirty="0" smtClean="0">
                <a:latin typeface="Verdana"/>
                <a:cs typeface="Verdana"/>
              </a:rPr>
              <a:t>The Plano-Richardson Telecom Corridor is located just north of Dallas and is home to telecom corporate headquarters, such as Electronic Data Systems Corporation’s headquarters in this photograph. © EDS/AP/Wide World Photos.</a:t>
            </a:r>
          </a:p>
        </p:txBody>
      </p:sp>
      <p:pic>
        <p:nvPicPr>
          <p:cNvPr id="2" name="Picture 1" descr="fou10e_fig_12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28600"/>
            <a:ext cx="7097441" cy="49530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4"/>
          <p:cNvSpPr txBox="1">
            <a:spLocks noChangeArrowheads="1"/>
          </p:cNvSpPr>
          <p:nvPr/>
        </p:nvSpPr>
        <p:spPr bwMode="auto">
          <a:xfrm>
            <a:off x="400050" y="391180"/>
            <a:ext cx="8458200" cy="584776"/>
          </a:xfrm>
          <a:prstGeom prst="rect">
            <a:avLst/>
          </a:prstGeom>
          <a:noFill/>
          <a:ln w="9525">
            <a:noFill/>
            <a:miter lim="800000"/>
            <a:headEnd/>
            <a:tailEnd/>
          </a:ln>
        </p:spPr>
        <p:txBody>
          <a:bodyPr>
            <a:spAutoFit/>
          </a:bodyPr>
          <a:lstStyle/>
          <a:p>
            <a:r>
              <a:rPr lang="en-US" sz="3200" b="1" dirty="0">
                <a:latin typeface="Bookman Old Style" pitchFamily="18" charset="0"/>
              </a:rPr>
              <a:t>Tourism Services</a:t>
            </a:r>
          </a:p>
        </p:txBody>
      </p:sp>
      <p:sp>
        <p:nvSpPr>
          <p:cNvPr id="6" name="TextBox 5"/>
          <p:cNvSpPr txBox="1"/>
          <p:nvPr/>
        </p:nvSpPr>
        <p:spPr>
          <a:xfrm>
            <a:off x="400050" y="1319748"/>
            <a:ext cx="8362950" cy="4401205"/>
          </a:xfrm>
          <a:prstGeom prst="rect">
            <a:avLst/>
          </a:prstGeom>
          <a:noFill/>
        </p:spPr>
        <p:txBody>
          <a:bodyPr wrap="square">
            <a:spAutoFit/>
          </a:bodyPr>
          <a:lstStyle/>
          <a:p>
            <a:pPr marL="457200" indent="-457200">
              <a:buFont typeface="Arial" pitchFamily="34" charset="0"/>
              <a:buChar char="•"/>
              <a:defRPr/>
            </a:pPr>
            <a:r>
              <a:rPr lang="en-US" sz="2800" dirty="0">
                <a:latin typeface="Bookman Old Style" pitchFamily="18" charset="0"/>
              </a:rPr>
              <a:t>The tourism boom began in the global economic core as incomes and leisure time increased for a rapidly expanding segment of the </a:t>
            </a:r>
            <a:r>
              <a:rPr lang="en-US" sz="2800" dirty="0" smtClean="0">
                <a:latin typeface="Bookman Old Style" pitchFamily="18" charset="0"/>
              </a:rPr>
              <a:t>population.</a:t>
            </a:r>
            <a:endParaRPr lang="en-US" sz="2800" dirty="0">
              <a:latin typeface="Bookman Old Style" pitchFamily="18" charset="0"/>
            </a:endParaRPr>
          </a:p>
          <a:p>
            <a:pPr marL="457200" indent="-457200">
              <a:buFont typeface="Arial" pitchFamily="34" charset="0"/>
              <a:buChar char="•"/>
              <a:defRPr/>
            </a:pPr>
            <a:r>
              <a:rPr lang="en-US" sz="2800" dirty="0">
                <a:latin typeface="Bookman Old Style" pitchFamily="18" charset="0"/>
              </a:rPr>
              <a:t>Tourism is likely to continue to expand despite dips in travel at the beginning and end of the first decade of the twenty-first </a:t>
            </a:r>
            <a:r>
              <a:rPr lang="en-US" sz="2800" dirty="0" smtClean="0">
                <a:latin typeface="Bookman Old Style" pitchFamily="18" charset="0"/>
              </a:rPr>
              <a:t>century.</a:t>
            </a:r>
            <a:endParaRPr lang="en-US" sz="2800" dirty="0">
              <a:latin typeface="Bookman Old Style" pitchFamily="18" charset="0"/>
            </a:endParaRPr>
          </a:p>
          <a:p>
            <a:pPr marL="457200" indent="-457200">
              <a:buFont typeface="Arial" pitchFamily="34" charset="0"/>
              <a:buChar char="•"/>
              <a:defRPr/>
            </a:pPr>
            <a:r>
              <a:rPr lang="en-US" sz="2800" dirty="0">
                <a:latin typeface="Bookman Old Style" pitchFamily="18" charset="0"/>
              </a:rPr>
              <a:t>The economic impacts of tourist-related development are far-</a:t>
            </a:r>
            <a:r>
              <a:rPr lang="en-US" sz="2800" dirty="0" smtClean="0">
                <a:latin typeface="Bookman Old Style" pitchFamily="18" charset="0"/>
              </a:rPr>
              <a:t>reaching.</a:t>
            </a:r>
            <a:endParaRPr lang="en-US" sz="28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381000"/>
            <a:ext cx="7505700" cy="1143000"/>
          </a:xfrm>
        </p:spPr>
        <p:txBody>
          <a:bodyPr/>
          <a:lstStyle/>
          <a:p>
            <a:pPr algn="l" eaLnBrk="1" hangingPunct="1"/>
            <a:r>
              <a:rPr lang="en-US" sz="3200" b="1" dirty="0" smtClean="0">
                <a:latin typeface="Bookman Old Style" pitchFamily="18" charset="0"/>
              </a:rPr>
              <a:t>Place Vulnerabilities in a Service Economy</a:t>
            </a:r>
          </a:p>
        </p:txBody>
      </p:sp>
      <p:sp>
        <p:nvSpPr>
          <p:cNvPr id="3" name="Content Placeholder 2"/>
          <p:cNvSpPr>
            <a:spLocks noGrp="1"/>
          </p:cNvSpPr>
          <p:nvPr>
            <p:ph idx="1"/>
          </p:nvPr>
        </p:nvSpPr>
        <p:spPr>
          <a:xfrm>
            <a:off x="457200" y="1600200"/>
            <a:ext cx="8229600" cy="4953000"/>
          </a:xfrm>
        </p:spPr>
        <p:txBody>
          <a:bodyPr/>
          <a:lstStyle/>
          <a:p>
            <a:pPr eaLnBrk="1" hangingPunct="1">
              <a:spcBef>
                <a:spcPts val="0"/>
              </a:spcBef>
              <a:spcAft>
                <a:spcPts val="1200"/>
              </a:spcAft>
              <a:defRPr/>
            </a:pPr>
            <a:r>
              <a:rPr lang="en-US" sz="2600" dirty="0">
                <a:latin typeface="Bookman Old Style" pitchFamily="18" charset="0"/>
              </a:rPr>
              <a:t>Mechanization can </a:t>
            </a:r>
            <a:r>
              <a:rPr lang="en-US" sz="2600" dirty="0" smtClean="0">
                <a:latin typeface="Bookman Old Style" pitchFamily="18" charset="0"/>
              </a:rPr>
              <a:t>have </a:t>
            </a:r>
            <a:r>
              <a:rPr lang="en-US" sz="2600" dirty="0">
                <a:latin typeface="Bookman Old Style" pitchFamily="18" charset="0"/>
              </a:rPr>
              <a:t>a negative </a:t>
            </a:r>
            <a:r>
              <a:rPr lang="en-US" sz="2600" dirty="0" smtClean="0">
                <a:latin typeface="Bookman Old Style" pitchFamily="18" charset="0"/>
              </a:rPr>
              <a:t>impact on service jobs.</a:t>
            </a:r>
          </a:p>
          <a:p>
            <a:pPr eaLnBrk="1" hangingPunct="1">
              <a:spcBef>
                <a:spcPts val="0"/>
              </a:spcBef>
              <a:spcAft>
                <a:spcPts val="1200"/>
              </a:spcAft>
              <a:defRPr/>
            </a:pPr>
            <a:r>
              <a:rPr lang="en-US" sz="2600" dirty="0" smtClean="0">
                <a:latin typeface="Bookman Old Style" pitchFamily="18" charset="0"/>
              </a:rPr>
              <a:t>Places dominated </a:t>
            </a:r>
            <a:r>
              <a:rPr lang="en-US" sz="2600" dirty="0">
                <a:latin typeface="Bookman Old Style" pitchFamily="18" charset="0"/>
              </a:rPr>
              <a:t>by the service sector cannot exist without </a:t>
            </a:r>
            <a:r>
              <a:rPr lang="en-US" sz="2600" dirty="0" smtClean="0">
                <a:latin typeface="Bookman Old Style" pitchFamily="18" charset="0"/>
              </a:rPr>
              <a:t>extensive connections </a:t>
            </a:r>
            <a:r>
              <a:rPr lang="en-US" sz="2600" dirty="0">
                <a:latin typeface="Bookman Old Style" pitchFamily="18" charset="0"/>
              </a:rPr>
              <a:t>with other places because those living </a:t>
            </a:r>
            <a:r>
              <a:rPr lang="en-US" sz="2600" dirty="0" smtClean="0">
                <a:latin typeface="Bookman Old Style" pitchFamily="18" charset="0"/>
              </a:rPr>
              <a:t>in such </a:t>
            </a:r>
            <a:r>
              <a:rPr lang="en-US" sz="2600" dirty="0">
                <a:latin typeface="Bookman Old Style" pitchFamily="18" charset="0"/>
              </a:rPr>
              <a:t>places still need food and material </a:t>
            </a:r>
            <a:r>
              <a:rPr lang="en-US" sz="2600" dirty="0" smtClean="0">
                <a:latin typeface="Bookman Old Style" pitchFamily="18" charset="0"/>
              </a:rPr>
              <a:t>products.</a:t>
            </a:r>
          </a:p>
          <a:p>
            <a:pPr eaLnBrk="1" hangingPunct="1">
              <a:spcBef>
                <a:spcPts val="0"/>
              </a:spcBef>
              <a:spcAft>
                <a:spcPts val="1200"/>
              </a:spcAft>
              <a:defRPr/>
            </a:pPr>
            <a:r>
              <a:rPr lang="en-US" sz="2600" dirty="0">
                <a:latin typeface="Bookman Old Style" pitchFamily="18" charset="0"/>
              </a:rPr>
              <a:t>E</a:t>
            </a:r>
            <a:r>
              <a:rPr lang="en-US" sz="2600" dirty="0" smtClean="0">
                <a:latin typeface="Bookman Old Style" pitchFamily="18" charset="0"/>
              </a:rPr>
              <a:t>conomic decision making </a:t>
            </a:r>
            <a:r>
              <a:rPr lang="en-US" sz="2600" dirty="0">
                <a:latin typeface="Bookman Old Style" pitchFamily="18" charset="0"/>
              </a:rPr>
              <a:t>in a globalized economy can easily become </a:t>
            </a:r>
            <a:r>
              <a:rPr lang="en-US" sz="2600" dirty="0" smtClean="0">
                <a:latin typeface="Bookman Old Style" pitchFamily="18" charset="0"/>
              </a:rPr>
              <a:t>disconnected from </a:t>
            </a:r>
            <a:r>
              <a:rPr lang="en-US" sz="2600" dirty="0">
                <a:latin typeface="Bookman Old Style" pitchFamily="18" charset="0"/>
              </a:rPr>
              <a:t>the fate of individual places and </a:t>
            </a:r>
            <a:r>
              <a:rPr lang="en-US" sz="2600" dirty="0" smtClean="0">
                <a:latin typeface="Bookman Old Style" pitchFamily="18" charset="0"/>
              </a:rPr>
              <a:t>regions.</a:t>
            </a:r>
          </a:p>
          <a:p>
            <a:pPr eaLnBrk="1" hangingPunct="1">
              <a:spcBef>
                <a:spcPts val="0"/>
              </a:spcBef>
              <a:spcAft>
                <a:spcPts val="1200"/>
              </a:spcAft>
              <a:defRPr/>
            </a:pPr>
            <a:r>
              <a:rPr lang="en-US" sz="2600" dirty="0" smtClean="0">
                <a:latin typeface="Bookman Old Style" pitchFamily="18" charset="0"/>
              </a:rPr>
              <a:t>Ex.: the financial services industry</a:t>
            </a:r>
            <a:endParaRPr lang="en-US" sz="26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4294967295"/>
          </p:nvPr>
        </p:nvSpPr>
        <p:spPr>
          <a:xfrm>
            <a:off x="609600" y="1057275"/>
            <a:ext cx="8229600" cy="5191125"/>
          </a:xfrm>
        </p:spPr>
        <p:txBody>
          <a:bodyPr/>
          <a:lstStyle/>
          <a:p>
            <a:pPr eaLnBrk="1" hangingPunct="1"/>
            <a:r>
              <a:rPr lang="en-US" sz="2400" dirty="0" smtClean="0">
                <a:latin typeface="Bookman Old Style" pitchFamily="18" charset="0"/>
              </a:rPr>
              <a:t>Eighteenth-century inventions brought new uses for known energy sources (coal) and new machines to improve efficiencies (steam engines).		</a:t>
            </a:r>
          </a:p>
          <a:p>
            <a:pPr eaLnBrk="1" hangingPunct="1"/>
            <a:r>
              <a:rPr lang="en-US" sz="2400" dirty="0" smtClean="0">
                <a:latin typeface="Bookman Old Style" pitchFamily="18" charset="0"/>
              </a:rPr>
              <a:t>During the Industrial Revolution, innovations in iron manufacturing enabled the production of the steam engine and a variety of other products.</a:t>
            </a:r>
          </a:p>
          <a:p>
            <a:pPr eaLnBrk="1" hangingPunct="1"/>
            <a:r>
              <a:rPr lang="en-US" sz="2400" dirty="0" smtClean="0">
                <a:latin typeface="Bookman Old Style" pitchFamily="18" charset="0"/>
              </a:rPr>
              <a:t>An expanding trade network focused on Western Europe and brought wealth to those in a position to take advantage of changing circumstances.</a:t>
            </a:r>
          </a:p>
          <a:p>
            <a:pPr eaLnBrk="1" hangingPunct="1"/>
            <a:r>
              <a:rPr lang="en-US" sz="2400" dirty="0" smtClean="0">
                <a:latin typeface="Bookman Old Style" pitchFamily="18" charset="0"/>
              </a:rPr>
              <a:t>With the advent of the railroad and steam ship, Great Britain enjoyed even greater advantages over the rest of the world than it did at the beginning of the Industrial Revolution.</a:t>
            </a:r>
          </a:p>
          <a:p>
            <a:pPr eaLnBrk="1" hangingPunct="1"/>
            <a:endParaRPr lang="en-US" sz="2400" dirty="0" smtClean="0">
              <a:latin typeface="Bookman Old Style" pitchFamily="18" charset="0"/>
            </a:endParaRPr>
          </a:p>
          <a:p>
            <a:pPr eaLnBrk="1" hangingPunct="1">
              <a:lnSpc>
                <a:spcPct val="90000"/>
              </a:lnSpc>
              <a:buFont typeface="Wingdings" pitchFamily="2" charset="2"/>
              <a:buNone/>
            </a:pPr>
            <a:r>
              <a:rPr lang="en-US" dirty="0" smtClean="0">
                <a:latin typeface="Bookman Old Style" pitchFamily="18" charset="0"/>
              </a:rPr>
              <a:t>	</a:t>
            </a:r>
            <a:endParaRPr lang="en-US" dirty="0" smtClean="0"/>
          </a:p>
        </p:txBody>
      </p:sp>
      <p:sp>
        <p:nvSpPr>
          <p:cNvPr id="21506" name="TextBox 1"/>
          <p:cNvSpPr txBox="1">
            <a:spLocks noChangeArrowheads="1"/>
          </p:cNvSpPr>
          <p:nvPr/>
        </p:nvSpPr>
        <p:spPr bwMode="auto">
          <a:xfrm>
            <a:off x="685800" y="381000"/>
            <a:ext cx="67818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Industrial Revolution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2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44424"/>
            <a:ext cx="8534400" cy="582777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2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649806"/>
            <a:ext cx="4953000" cy="5598594"/>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Fenway Park, Boston, MA</a:t>
            </a:r>
          </a:p>
        </p:txBody>
      </p:sp>
      <p:sp>
        <p:nvSpPr>
          <p:cNvPr id="27650" name="TextBox 4"/>
          <p:cNvSpPr txBox="1">
            <a:spLocks noChangeArrowheads="1"/>
          </p:cNvSpPr>
          <p:nvPr/>
        </p:nvSpPr>
        <p:spPr bwMode="auto">
          <a:xfrm>
            <a:off x="152400" y="381000"/>
            <a:ext cx="75438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Diffusion to Mainland Europe</a:t>
            </a:r>
          </a:p>
        </p:txBody>
      </p:sp>
      <p:sp>
        <p:nvSpPr>
          <p:cNvPr id="8" name="TextBox 7"/>
          <p:cNvSpPr txBox="1"/>
          <p:nvPr/>
        </p:nvSpPr>
        <p:spPr>
          <a:xfrm>
            <a:off x="152400" y="1219200"/>
            <a:ext cx="8763000" cy="5124479"/>
          </a:xfrm>
          <a:prstGeom prst="rect">
            <a:avLst/>
          </a:prstGeom>
          <a:noFill/>
        </p:spPr>
        <p:txBody>
          <a:bodyPr>
            <a:spAutoFit/>
          </a:bodyPr>
          <a:lstStyle/>
          <a:p>
            <a:pPr marL="285750" indent="-285750">
              <a:spcAft>
                <a:spcPts val="600"/>
              </a:spcAft>
              <a:buFont typeface="Arial" charset="0"/>
              <a:buChar char="•"/>
            </a:pPr>
            <a:r>
              <a:rPr lang="en-US" sz="2400" dirty="0">
                <a:latin typeface="Bookman Old Style" pitchFamily="18" charset="0"/>
              </a:rPr>
              <a:t>As the innovations of Britain’s Industrial Revolution diffused into mainland Europe, proximity to coal fields and connection via water to a port remained </a:t>
            </a:r>
            <a:r>
              <a:rPr lang="en-US" sz="2400" dirty="0" smtClean="0">
                <a:latin typeface="Bookman Old Style" pitchFamily="18" charset="0"/>
              </a:rPr>
              <a:t>crucial.</a:t>
            </a:r>
          </a:p>
          <a:p>
            <a:pPr marL="285750" indent="-285750">
              <a:spcAft>
                <a:spcPts val="600"/>
              </a:spcAft>
              <a:buFont typeface="Arial" charset="0"/>
              <a:buChar char="•"/>
            </a:pPr>
            <a:r>
              <a:rPr lang="en-US" sz="2400" dirty="0" smtClean="0">
                <a:latin typeface="Bookman Old Style" pitchFamily="18" charset="0"/>
              </a:rPr>
              <a:t>Industrial </a:t>
            </a:r>
            <a:r>
              <a:rPr lang="en-US" sz="2400" dirty="0">
                <a:latin typeface="Bookman Old Style" pitchFamily="18" charset="0"/>
              </a:rPr>
              <a:t>developments in one area changed the port cities to which they are </a:t>
            </a:r>
            <a:r>
              <a:rPr lang="en-US" sz="2400" dirty="0" smtClean="0">
                <a:latin typeface="Bookman Old Style" pitchFamily="18" charset="0"/>
              </a:rPr>
              <a:t>linked.</a:t>
            </a:r>
            <a:endParaRPr lang="en-US" sz="2400" dirty="0">
              <a:latin typeface="Bookman Old Style" pitchFamily="18" charset="0"/>
            </a:endParaRPr>
          </a:p>
          <a:p>
            <a:pPr marL="285750" indent="-285750">
              <a:spcAft>
                <a:spcPts val="600"/>
              </a:spcAft>
              <a:buFont typeface="Arial" charset="0"/>
              <a:buChar char="•"/>
            </a:pPr>
            <a:r>
              <a:rPr lang="en-US" sz="2400" dirty="0">
                <a:latin typeface="Bookman Old Style" pitchFamily="18" charset="0"/>
              </a:rPr>
              <a:t>Once the railroads were well established, some manufacturing moved to or expanded inside of existing urban areas with large markets, i.e. London and </a:t>
            </a:r>
            <a:r>
              <a:rPr lang="en-US" sz="2400" dirty="0" smtClean="0">
                <a:latin typeface="Bookman Old Style" pitchFamily="18" charset="0"/>
              </a:rPr>
              <a:t>Paris.</a:t>
            </a:r>
            <a:endParaRPr lang="en-US" sz="2400" dirty="0">
              <a:latin typeface="Bookman Old Style" pitchFamily="18" charset="0"/>
            </a:endParaRPr>
          </a:p>
          <a:p>
            <a:pPr marL="285750" indent="-285750">
              <a:spcAft>
                <a:spcPts val="600"/>
              </a:spcAft>
              <a:buFont typeface="Arial" charset="0"/>
              <a:buChar char="•"/>
            </a:pPr>
            <a:r>
              <a:rPr lang="en-US" sz="2400" dirty="0">
                <a:latin typeface="Bookman Old Style" pitchFamily="18" charset="0"/>
              </a:rPr>
              <a:t>By </a:t>
            </a:r>
            <a:r>
              <a:rPr lang="en-US" sz="2400" dirty="0" smtClean="0">
                <a:latin typeface="Bookman Old Style" pitchFamily="18" charset="0"/>
              </a:rPr>
              <a:t>the early </a:t>
            </a:r>
            <a:r>
              <a:rPr lang="en-US" sz="2400" dirty="0">
                <a:latin typeface="Bookman Old Style" pitchFamily="18" charset="0"/>
              </a:rPr>
              <a:t>twentieth century, industry began to diffuse </a:t>
            </a:r>
            <a:r>
              <a:rPr lang="en-US" sz="2400" dirty="0" smtClean="0">
                <a:latin typeface="Bookman Old Style" pitchFamily="18" charset="0"/>
              </a:rPr>
              <a:t>from </a:t>
            </a:r>
            <a:r>
              <a:rPr lang="en-US" sz="2400" dirty="0">
                <a:latin typeface="Bookman Old Style" pitchFamily="18" charset="0"/>
              </a:rPr>
              <a:t>the original European hearth to </a:t>
            </a:r>
            <a:r>
              <a:rPr lang="en-US" sz="2400" dirty="0" smtClean="0">
                <a:latin typeface="Bookman Old Style" pitchFamily="18" charset="0"/>
              </a:rPr>
              <a:t>northern </a:t>
            </a:r>
            <a:r>
              <a:rPr lang="en-US" sz="2400" dirty="0">
                <a:latin typeface="Bookman Old Style" pitchFamily="18" charset="0"/>
              </a:rPr>
              <a:t>Italy (now one of Europe’s major industrial regions), Catalonia (anchored by Barcelona) and northern Spain, southern Sweden, and southern </a:t>
            </a:r>
            <a:r>
              <a:rPr lang="en-US" sz="2400" dirty="0" smtClean="0">
                <a:latin typeface="Bookman Old Style" pitchFamily="18" charset="0"/>
              </a:rPr>
              <a:t>Finland.</a:t>
            </a:r>
            <a:endParaRPr lang="en-US" sz="24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2_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27701"/>
            <a:ext cx="5791200" cy="5896899"/>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76200"/>
            <a:ext cx="8458200" cy="868362"/>
          </a:xfrm>
        </p:spPr>
        <p:txBody>
          <a:bodyPr/>
          <a:lstStyle/>
          <a:p>
            <a:pPr eaLnBrk="1" hangingPunct="1"/>
            <a:r>
              <a:rPr lang="en-US" sz="3600" dirty="0" smtClean="0">
                <a:latin typeface="Bookman Old Style" pitchFamily="18" charset="0"/>
              </a:rPr>
              <a:t>Field Note</a:t>
            </a:r>
          </a:p>
        </p:txBody>
      </p:sp>
      <p:sp>
        <p:nvSpPr>
          <p:cNvPr id="31748" name="TextBox 4"/>
          <p:cNvSpPr txBox="1">
            <a:spLocks noChangeArrowheads="1"/>
          </p:cNvSpPr>
          <p:nvPr/>
        </p:nvSpPr>
        <p:spPr bwMode="auto">
          <a:xfrm>
            <a:off x="228600" y="1143000"/>
            <a:ext cx="3276600" cy="4708981"/>
          </a:xfrm>
          <a:prstGeom prst="rect">
            <a:avLst/>
          </a:prstGeom>
          <a:noFill/>
          <a:ln w="9525">
            <a:noFill/>
            <a:miter lim="800000"/>
            <a:headEnd/>
            <a:tailEnd/>
          </a:ln>
        </p:spPr>
        <p:txBody>
          <a:bodyPr>
            <a:spAutoFit/>
          </a:bodyPr>
          <a:lstStyle/>
          <a:p>
            <a:r>
              <a:rPr lang="en-US" sz="2000" dirty="0" smtClean="0">
                <a:latin typeface="Bookman Old Style"/>
                <a:cs typeface="Bookman Old Style"/>
              </a:rPr>
              <a:t>“Paris and the Paris Basin form the industrial as well as agricultural heart of France. The city and region are served by the Seine River, along which lies a string of ports from Le Havre at the mouth to Rouen at the head of navigation for oceangoing ships. Rouen has become a vital center on France’s industrial map.”</a:t>
            </a:r>
            <a:endParaRPr lang="en-US" sz="2000" dirty="0">
              <a:latin typeface="Bookman Old Style"/>
              <a:cs typeface="Bookman Old Style"/>
            </a:endParaRPr>
          </a:p>
        </p:txBody>
      </p:sp>
      <p:cxnSp>
        <p:nvCxnSpPr>
          <p:cNvPr id="7" name="Straight Connector 6"/>
          <p:cNvCxnSpPr/>
          <p:nvPr/>
        </p:nvCxnSpPr>
        <p:spPr>
          <a:xfrm>
            <a:off x="152400" y="990600"/>
            <a:ext cx="8777288"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2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576" y="1600200"/>
            <a:ext cx="5378824" cy="36576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3" name="TextBox 2"/>
          <p:cNvSpPr txBox="1"/>
          <p:nvPr/>
        </p:nvSpPr>
        <p:spPr>
          <a:xfrm>
            <a:off x="3505200" y="5410200"/>
            <a:ext cx="3934566" cy="646331"/>
          </a:xfrm>
          <a:prstGeom prst="rect">
            <a:avLst/>
          </a:prstGeom>
          <a:noFill/>
        </p:spPr>
        <p:txBody>
          <a:bodyPr wrap="none" rtlCol="0">
            <a:spAutoFit/>
          </a:bodyPr>
          <a:lstStyle/>
          <a:p>
            <a:r>
              <a:rPr lang="en-US" b="1" dirty="0" smtClean="0"/>
              <a:t>Figure 12.6</a:t>
            </a:r>
          </a:p>
          <a:p>
            <a:r>
              <a:rPr lang="en-US" b="1" dirty="0" smtClean="0"/>
              <a:t>Rouen, France.</a:t>
            </a:r>
            <a:r>
              <a:rPr lang="hr-HR" dirty="0"/>
              <a:t> © H. J. de Blij.</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2515</Words>
  <Application>Microsoft Office PowerPoint</Application>
  <PresentationFormat>On-screen Show (4:3)</PresentationFormat>
  <Paragraphs>216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Chapter 12:  Industry and Services</vt:lpstr>
      <vt:lpstr>Field Note:  Branding the Backboard</vt:lpstr>
      <vt:lpstr>Key Question</vt:lpstr>
      <vt:lpstr>PowerPoint Presentation</vt:lpstr>
      <vt:lpstr>PowerPoint Presentation</vt:lpstr>
      <vt:lpstr>PowerPoint Presentation</vt:lpstr>
      <vt:lpstr>PowerPoint Presentation</vt:lpstr>
      <vt:lpstr>PowerPoint Presentation</vt:lpstr>
      <vt:lpstr>Field Note</vt:lpstr>
      <vt:lpstr>PowerPoint Presentation</vt:lpstr>
      <vt:lpstr>PowerPoint Presentation</vt:lpstr>
      <vt:lpstr>Fordist Production</vt:lpstr>
      <vt:lpstr>Agglomeration</vt:lpstr>
      <vt:lpstr>PowerPoint Presentation</vt:lpstr>
      <vt:lpstr>PowerPoint Presentation</vt:lpstr>
      <vt:lpstr>PowerPoint Presentation</vt:lpstr>
      <vt:lpstr>Major Influences on the Contemporary Geography of Manufacturing</vt:lpstr>
      <vt:lpstr>New Centers of Industrial Activity</vt:lpstr>
      <vt:lpstr>The Rise of East Asia</vt:lpstr>
      <vt:lpstr>PowerPoint Presentation</vt:lpstr>
      <vt:lpstr>PowerPoint Presentation</vt:lpstr>
      <vt:lpstr>PowerPoint Presentation</vt:lpstr>
      <vt:lpstr>PowerPoint Presentation</vt:lpstr>
      <vt:lpstr>Field Note</vt:lpstr>
      <vt:lpstr>PowerPoint Presentation</vt:lpstr>
      <vt:lpstr>Key Question</vt:lpstr>
      <vt:lpstr>PowerPoint Presentation</vt:lpstr>
      <vt:lpstr>Geographical Dimensions of the  Service Economy</vt:lpstr>
      <vt:lpstr>PowerPoint Presentation</vt:lpstr>
      <vt:lpstr>Guest Field Note Fayetteville, Arkansas</vt:lpstr>
      <vt:lpstr>High-Technology Clusters</vt:lpstr>
      <vt:lpstr>PowerPoint Presentation</vt:lpstr>
      <vt:lpstr>PowerPoint Presentation</vt:lpstr>
      <vt:lpstr>Place Vulnerabilities in a Service Economy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Cummings</cp:lastModifiedBy>
  <cp:revision>243</cp:revision>
  <dcterms:created xsi:type="dcterms:W3CDTF">2012-02-06T19:09:57Z</dcterms:created>
  <dcterms:modified xsi:type="dcterms:W3CDTF">2016-04-28T14:12:05Z</dcterms:modified>
</cp:coreProperties>
</file>