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8"/>
  </p:notesMasterIdLst>
  <p:handoutMasterIdLst>
    <p:handoutMasterId r:id="rId49"/>
  </p:handoutMasterIdLst>
  <p:sldIdLst>
    <p:sldId id="257" r:id="rId2"/>
    <p:sldId id="258" r:id="rId3"/>
    <p:sldId id="260" r:id="rId4"/>
    <p:sldId id="263" r:id="rId5"/>
    <p:sldId id="288" r:id="rId6"/>
    <p:sldId id="264" r:id="rId7"/>
    <p:sldId id="289" r:id="rId8"/>
    <p:sldId id="275" r:id="rId9"/>
    <p:sldId id="348" r:id="rId10"/>
    <p:sldId id="349" r:id="rId11"/>
    <p:sldId id="350" r:id="rId12"/>
    <p:sldId id="351" r:id="rId13"/>
    <p:sldId id="352" r:id="rId14"/>
    <p:sldId id="276" r:id="rId15"/>
    <p:sldId id="277" r:id="rId16"/>
    <p:sldId id="278" r:id="rId17"/>
    <p:sldId id="279" r:id="rId18"/>
    <p:sldId id="280" r:id="rId19"/>
    <p:sldId id="282" r:id="rId20"/>
    <p:sldId id="284" r:id="rId21"/>
    <p:sldId id="353" r:id="rId22"/>
    <p:sldId id="354" r:id="rId23"/>
    <p:sldId id="355" r:id="rId24"/>
    <p:sldId id="286" r:id="rId25"/>
    <p:sldId id="287" r:id="rId26"/>
    <p:sldId id="290" r:id="rId27"/>
    <p:sldId id="356" r:id="rId28"/>
    <p:sldId id="357" r:id="rId29"/>
    <p:sldId id="358" r:id="rId30"/>
    <p:sldId id="291" r:id="rId31"/>
    <p:sldId id="292" r:id="rId32"/>
    <p:sldId id="359" r:id="rId33"/>
    <p:sldId id="360" r:id="rId34"/>
    <p:sldId id="361" r:id="rId35"/>
    <p:sldId id="362" r:id="rId36"/>
    <p:sldId id="363" r:id="rId37"/>
    <p:sldId id="364" r:id="rId38"/>
    <p:sldId id="365" r:id="rId39"/>
    <p:sldId id="366" r:id="rId40"/>
    <p:sldId id="367" r:id="rId41"/>
    <p:sldId id="368" r:id="rId42"/>
    <p:sldId id="369" r:id="rId43"/>
    <p:sldId id="370" r:id="rId44"/>
    <p:sldId id="371" r:id="rId45"/>
    <p:sldId id="372" r:id="rId46"/>
    <p:sldId id="374"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rigby" initials="" lastIdx="1" clrIdx="0"/>
  <p:cmAuthor id="1" name="William/Cheryl Ferguson" initials="CF"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E2F6"/>
    <a:srgbClr val="53E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3" autoAdjust="0"/>
    <p:restoredTop sz="95824" autoAdjust="0"/>
  </p:normalViewPr>
  <p:slideViewPr>
    <p:cSldViewPr>
      <p:cViewPr>
        <p:scale>
          <a:sx n="100" d="100"/>
          <a:sy n="100" d="100"/>
        </p:scale>
        <p:origin x="-1092"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092FF0-A581-2649-B862-E8BC35610744}" type="datetimeFigureOut">
              <a:rPr lang="en-US" smtClean="0"/>
              <a:pPr/>
              <a:t>3/5/2015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EA4609-14CA-A14D-9549-45E9BB4B6145}" type="slidenum">
              <a:rPr lang="en-US" smtClean="0"/>
              <a:pPr/>
              <a:t>‹#›</a:t>
            </a:fld>
            <a:endParaRPr lang="en-US"/>
          </a:p>
        </p:txBody>
      </p:sp>
    </p:spTree>
    <p:extLst>
      <p:ext uri="{BB962C8B-B14F-4D97-AF65-F5344CB8AC3E}">
        <p14:creationId xmlns:p14="http://schemas.microsoft.com/office/powerpoint/2010/main" val="22375702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60A8FD46-288D-4DAB-9A4B-45D031898174}" type="slidenum">
              <a:rPr lang="en-US"/>
              <a:pPr>
                <a:defRPr/>
              </a:pPr>
              <a:t>‹#›</a:t>
            </a:fld>
            <a:endParaRPr lang="en-US"/>
          </a:p>
        </p:txBody>
      </p:sp>
    </p:spTree>
    <p:extLst>
      <p:ext uri="{BB962C8B-B14F-4D97-AF65-F5344CB8AC3E}">
        <p14:creationId xmlns:p14="http://schemas.microsoft.com/office/powerpoint/2010/main" val="238832695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44C7278D-AC2F-4497-8B2D-A097ED0DE213}" type="slidenum">
              <a:rPr lang="en-US" smtClean="0"/>
              <a:pPr/>
              <a:t>1</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r>
              <a:rPr lang="en-US" b="1" smtClean="0"/>
              <a:t>Figure 13.23</a:t>
            </a:r>
          </a:p>
          <a:p>
            <a:r>
              <a:rPr lang="en-US" b="1" smtClean="0"/>
              <a:t>Beijing, China. </a:t>
            </a:r>
            <a:r>
              <a:rPr lang="en-US" smtClean="0"/>
              <a:t>Smog covers the traffi c on</a:t>
            </a:r>
          </a:p>
          <a:p>
            <a:r>
              <a:rPr lang="en-US" smtClean="0"/>
              <a:t>a motorway in the central business districts of</a:t>
            </a:r>
          </a:p>
          <a:p>
            <a:r>
              <a:rPr lang="en-US" smtClean="0"/>
              <a:t>Beijing just a few months before the opening</a:t>
            </a:r>
          </a:p>
          <a:p>
            <a:r>
              <a:rPr lang="en-US" smtClean="0"/>
              <a:t>of the 2008 Olympics in Beijing. © David G.</a:t>
            </a:r>
          </a:p>
          <a:p>
            <a:r>
              <a:rPr lang="en-US" smtClean="0"/>
              <a:t>McIntyre/ epa /Corbis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r>
              <a:rPr lang="en-US" b="1" dirty="0" smtClean="0"/>
              <a:t>Figure 13.7</a:t>
            </a:r>
          </a:p>
          <a:p>
            <a:r>
              <a:rPr lang="en-US" b="1" dirty="0" smtClean="0"/>
              <a:t>Mount Toba , Indonesia. </a:t>
            </a:r>
            <a:r>
              <a:rPr lang="en-US" dirty="0" smtClean="0"/>
              <a:t>The lake in this</a:t>
            </a:r>
          </a:p>
          <a:p>
            <a:r>
              <a:rPr lang="en-US" dirty="0" smtClean="0"/>
              <a:t>photo fills in the gigantic caldera left from</a:t>
            </a:r>
          </a:p>
          <a:p>
            <a:r>
              <a:rPr lang="en-US" dirty="0" smtClean="0"/>
              <a:t>the eruption of Mount Toba on the island of</a:t>
            </a:r>
          </a:p>
          <a:p>
            <a:r>
              <a:rPr lang="en-US" dirty="0" smtClean="0"/>
              <a:t>Sumatra in Indonesia. © </a:t>
            </a:r>
            <a:r>
              <a:rPr lang="en-US" dirty="0" err="1" smtClean="0"/>
              <a:t>TeeJe</a:t>
            </a:r>
            <a:r>
              <a:rPr lang="en-US" dirty="0" smtClean="0"/>
              <a:t>/Flickr/Getty Images .</a:t>
            </a:r>
          </a:p>
        </p:txBody>
      </p:sp>
      <p:sp>
        <p:nvSpPr>
          <p:cNvPr id="31747" name="Slide Number Placeholder 3"/>
          <p:cNvSpPr>
            <a:spLocks noGrp="1"/>
          </p:cNvSpPr>
          <p:nvPr>
            <p:ph type="sldNum" sz="quarter" idx="5"/>
          </p:nvPr>
        </p:nvSpPr>
        <p:spPr>
          <a:noFill/>
        </p:spPr>
        <p:txBody>
          <a:bodyPr/>
          <a:lstStyle/>
          <a:p>
            <a:fld id="{A7236CEB-4CA9-4B92-A35E-EB5FBFF6DAC7}"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2B6C53FD-AFEB-4964-AEDF-662060FE60AF}" type="slidenum">
              <a:rPr lang="en-US" smtClean="0"/>
              <a:pPr/>
              <a:t>14</a:t>
            </a:fld>
            <a:endParaRPr lang="en-US"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42171310-64FF-4167-B6E0-F224488ED29D}" type="slidenum">
              <a:rPr lang="en-US" smtClean="0"/>
              <a:pPr/>
              <a:t>15</a:t>
            </a:fld>
            <a:endParaRPr lang="en-US"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A70D6F51-AC71-415A-9A82-B56B9C2EC653}" type="slidenum">
              <a:rPr lang="en-US" smtClean="0"/>
              <a:pPr/>
              <a:t>16</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03130EE-7E74-4DA6-A18E-6F4627B30867}" type="slidenum">
              <a:rPr lang="en-US" smtClean="0"/>
              <a:pPr/>
              <a:t>17</a:t>
            </a:fld>
            <a:endParaRPr lang="en-US"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90FEC132-ED8E-4217-93D6-F51025B7D5EA}" type="slidenum">
              <a:rPr lang="en-US" smtClean="0"/>
              <a:pPr/>
              <a:t>18</a:t>
            </a:fld>
            <a:endParaRPr lang="en-US"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n-US" smtClean="0"/>
              <a:t>*Could be an audio file.</a:t>
            </a:r>
          </a:p>
          <a:p>
            <a:r>
              <a:rPr lang="en-US" b="1" smtClean="0"/>
              <a:t>Figure 13.8</a:t>
            </a:r>
          </a:p>
          <a:p>
            <a:r>
              <a:rPr lang="es-ES" b="1" smtClean="0"/>
              <a:t>Tucson, Arizona. </a:t>
            </a:r>
            <a:r>
              <a:rPr lang="es-ES" smtClean="0"/>
              <a:t>© H. J. de Blij .</a:t>
            </a: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794A0D9B-9E61-485A-843A-310EF07E74DA}" type="slidenum">
              <a:rPr lang="en-US" smtClean="0"/>
              <a:pPr/>
              <a:t>19</a:t>
            </a:fld>
            <a:endParaRPr lang="en-US"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D93EBCD8-0E7B-4435-AB2E-7E0F2E077127}" type="slidenum">
              <a:rPr lang="en-US" smtClean="0"/>
              <a:pPr/>
              <a:t>2</a:t>
            </a:fld>
            <a:endParaRPr lang="en-U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r>
              <a:rPr lang="en-US" smtClean="0"/>
              <a:t>*Could be an audio file. </a:t>
            </a:r>
            <a:r>
              <a:rPr lang="en-US" b="1" smtClean="0"/>
              <a:t>Figure 13.1</a:t>
            </a:r>
          </a:p>
          <a:p>
            <a:r>
              <a:rPr lang="en-US" b="1" smtClean="0"/>
              <a:t>Galle , Sri Lanka. </a:t>
            </a:r>
            <a:r>
              <a:rPr lang="en-US" smtClean="0"/>
              <a:t>The December 26, 2004 Indian Ocean Tsunami destroyed this passenger train</a:t>
            </a:r>
          </a:p>
          <a:p>
            <a:r>
              <a:rPr lang="en-US" smtClean="0"/>
              <a:t>in Sri Lanka, ripping apart tracks and killing more than a thousand people. © AP/Wide World Photos.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7ACC1392-BB64-4CD8-B8C5-8C11737636F3}" type="slidenum">
              <a:rPr lang="en-US" smtClean="0"/>
              <a:pPr/>
              <a:t>20</a:t>
            </a:fld>
            <a:endParaRPr lang="en-US"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BC5E088D-F25B-4071-8C4D-01D0A097499F}" type="slidenum">
              <a:rPr lang="en-US" smtClean="0"/>
              <a:pPr/>
              <a:t>24</a:t>
            </a:fld>
            <a:endParaRPr lang="en-US"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r>
              <a:rPr lang="en-US" i="1" smtClean="0"/>
              <a:t>*</a:t>
            </a:r>
            <a:r>
              <a:rPr lang="en-US" smtClean="0"/>
              <a:t>Could be an audio file.</a:t>
            </a:r>
          </a:p>
          <a:p>
            <a:r>
              <a:rPr lang="en-US" b="1" smtClean="0"/>
              <a:t>Figure 13.13</a:t>
            </a:r>
          </a:p>
          <a:p>
            <a:r>
              <a:rPr lang="en-US" b="1" smtClean="0"/>
              <a:t>Para, Brazil. </a:t>
            </a:r>
            <a:r>
              <a:rPr lang="en-US" smtClean="0"/>
              <a:t>© H. J. de Blij</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F2F04EC2-5FB9-463F-B1B5-5A15D1524B09}" type="slidenum">
              <a:rPr lang="en-US" smtClean="0"/>
              <a:pPr/>
              <a:t>25</a:t>
            </a:fld>
            <a:endParaRPr lang="en-US"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CB1A4647-0E4B-42B6-8E28-05957B8FE50E}" type="slidenum">
              <a:rPr lang="en-US" smtClean="0"/>
              <a:pPr/>
              <a:t>3</a:t>
            </a:fld>
            <a:endParaRPr 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a:ln/>
        </p:spPr>
        <p:txBody>
          <a:bodyPr/>
          <a:lstStyle/>
          <a:p>
            <a:r>
              <a:rPr lang="en-US" sz="1000" smtClean="0"/>
              <a:t>*Could be an audio file.</a:t>
            </a:r>
          </a:p>
          <a:p>
            <a:r>
              <a:rPr lang="en-US" b="1" smtClean="0"/>
              <a:t>Figure 13.15</a:t>
            </a:r>
          </a:p>
          <a:p>
            <a:r>
              <a:rPr lang="en-US" b="1" smtClean="0"/>
              <a:t>Try, Mali</a:t>
            </a:r>
          </a:p>
          <a:p>
            <a:r>
              <a:rPr lang="en-US" smtClean="0"/>
              <a:t>Credit: William Moseley, Macalester College</a:t>
            </a:r>
            <a:endParaRPr lang="en-US" sz="1000" smtClean="0"/>
          </a:p>
        </p:txBody>
      </p:sp>
      <p:sp>
        <p:nvSpPr>
          <p:cNvPr id="63491" name="Slide Number Placeholder 3"/>
          <p:cNvSpPr>
            <a:spLocks noGrp="1"/>
          </p:cNvSpPr>
          <p:nvPr>
            <p:ph type="sldNum" sz="quarter" idx="5"/>
          </p:nvPr>
        </p:nvSpPr>
        <p:spPr>
          <a:noFill/>
        </p:spPr>
        <p:txBody>
          <a:bodyPr/>
          <a:lstStyle/>
          <a:p>
            <a:fld id="{523180BA-2980-450B-83CE-C09F5BD44C81}"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p:spPr>
        <p:txBody>
          <a:bodyPr/>
          <a:lstStyle/>
          <a:p>
            <a:r>
              <a:rPr lang="en-US" b="1" smtClean="0"/>
              <a:t>Figure 13.16</a:t>
            </a:r>
          </a:p>
          <a:p>
            <a:r>
              <a:rPr lang="en-US" b="1" smtClean="0"/>
              <a:t>Natural Disaster Hot Spots. </a:t>
            </a:r>
            <a:r>
              <a:rPr lang="en-US" smtClean="0"/>
              <a:t>The top map shows the potential mortality risks if major natural</a:t>
            </a:r>
          </a:p>
          <a:p>
            <a:r>
              <a:rPr lang="en-US" smtClean="0"/>
              <a:t>disasters occur in global natural disaster hot spots, and the bottom map shows the potential</a:t>
            </a:r>
          </a:p>
          <a:p>
            <a:r>
              <a:rPr lang="en-US" smtClean="0"/>
              <a:t>economic risks if major natural disa s ters occur in natural disaster hot spots. </a:t>
            </a:r>
            <a:r>
              <a:rPr lang="en-US" i="1" smtClean="0"/>
              <a:t>Courtesy of: </a:t>
            </a:r>
            <a:r>
              <a:rPr lang="en-US" smtClean="0"/>
              <a:t>Center</a:t>
            </a:r>
          </a:p>
          <a:p>
            <a:r>
              <a:rPr lang="en-US" smtClean="0"/>
              <a:t>for Hazards and Risk Research at Columbia University and the World Bank, “Natural Disaster</a:t>
            </a:r>
          </a:p>
          <a:p>
            <a:r>
              <a:rPr lang="en-US" smtClean="0"/>
              <a:t>Hotspots—A Global Risk Anal y sis,” March 29, 2005.</a:t>
            </a:r>
          </a:p>
        </p:txBody>
      </p:sp>
      <p:sp>
        <p:nvSpPr>
          <p:cNvPr id="66563" name="Slide Number Placeholder 3"/>
          <p:cNvSpPr>
            <a:spLocks noGrp="1"/>
          </p:cNvSpPr>
          <p:nvPr>
            <p:ph type="sldNum" sz="quarter" idx="5"/>
          </p:nvPr>
        </p:nvSpPr>
        <p:spPr>
          <a:noFill/>
        </p:spPr>
        <p:txBody>
          <a:bodyPr/>
          <a:lstStyle/>
          <a:p>
            <a:fld id="{F26771C0-4ABA-4561-83CB-0141F80837EA}"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p:spPr>
        <p:txBody>
          <a:bodyPr/>
          <a:lstStyle/>
          <a:p>
            <a:r>
              <a:rPr lang="en-US" b="1" smtClean="0"/>
              <a:t>Rare earth element production since</a:t>
            </a:r>
          </a:p>
          <a:p>
            <a:r>
              <a:rPr lang="en-US" b="1" smtClean="0"/>
              <a:t>1964. </a:t>
            </a:r>
            <a:r>
              <a:rPr lang="en-US" i="1" smtClean="0"/>
              <a:t>Courtesy of </a:t>
            </a:r>
            <a:r>
              <a:rPr lang="en-US" smtClean="0"/>
              <a:t>: USGS, http://fi les.eesi.</a:t>
            </a:r>
          </a:p>
          <a:p>
            <a:r>
              <a:rPr lang="en-US" smtClean="0"/>
              <a:t>org/usgs_china_030011.pdf</a:t>
            </a:r>
          </a:p>
        </p:txBody>
      </p:sp>
      <p:sp>
        <p:nvSpPr>
          <p:cNvPr id="73731" name="Slide Number Placeholder 3"/>
          <p:cNvSpPr>
            <a:spLocks noGrp="1"/>
          </p:cNvSpPr>
          <p:nvPr>
            <p:ph type="sldNum" sz="quarter" idx="5"/>
          </p:nvPr>
        </p:nvSpPr>
        <p:spPr>
          <a:noFill/>
        </p:spPr>
        <p:txBody>
          <a:bodyPr/>
          <a:lstStyle/>
          <a:p>
            <a:fld id="{84B46C86-F0CC-47D1-829E-E03D5E00D6A2}"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791014FB-A4B0-4B8A-A5B8-1ADF4C8632EA}" type="slidenum">
              <a:rPr lang="en-US" smtClean="0"/>
              <a:pPr/>
              <a:t>4</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a:noFill/>
          <a:ln/>
        </p:spPr>
        <p:txBody>
          <a:bodyPr/>
          <a:lstStyle/>
          <a:p>
            <a:r>
              <a:rPr lang="en-US" smtClean="0"/>
              <a:t>http://www.bbc.co.uk/scotland/education/int/geog/envhaz/index.shtml</a:t>
            </a:r>
          </a:p>
        </p:txBody>
      </p:sp>
      <p:sp>
        <p:nvSpPr>
          <p:cNvPr id="84995" name="Slide Number Placeholder 3"/>
          <p:cNvSpPr>
            <a:spLocks noGrp="1"/>
          </p:cNvSpPr>
          <p:nvPr>
            <p:ph type="sldNum" sz="quarter" idx="5"/>
          </p:nvPr>
        </p:nvSpPr>
        <p:spPr>
          <a:noFill/>
        </p:spPr>
        <p:txBody>
          <a:bodyPr/>
          <a:lstStyle/>
          <a:p>
            <a:fld id="{FFF717A7-C839-4E6C-99DA-BA95207DEFD8}" type="slidenum">
              <a:rPr lang="en-US" smtClean="0"/>
              <a:pPr/>
              <a:t>46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0B520E06-3AAA-414A-A120-3B0FE9DC8EE0}" type="slidenum">
              <a:rPr lang="en-US" smtClean="0"/>
              <a:pPr/>
              <a:t>6</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D3ACB26-7D9B-4D06-9234-A2A990C9D27D}" type="slidenum">
              <a:rPr lang="en-US" smtClean="0"/>
              <a:pPr/>
              <a:t>8</a:t>
            </a:fld>
            <a:endParaRPr lang="en-US"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625495-9D2C-43DA-B144-147451B7F73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0735BC4-B163-4BFA-8051-16173545673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F02F765-FA74-4279-918A-FEF61D34B6F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r>
              <a:rPr lang="en-US" smtClean="0"/>
              <a:t>© 2012 John Wiley &amp; Sons, Inc. All rights reserved.</a:t>
            </a:r>
            <a:endParaRPr lang="en-US"/>
          </a:p>
        </p:txBody>
      </p:sp>
      <p:sp>
        <p:nvSpPr>
          <p:cNvPr id="5" name="Slide Number Placeholder 4"/>
          <p:cNvSpPr>
            <a:spLocks noGrp="1"/>
          </p:cNvSpPr>
          <p:nvPr>
            <p:ph type="sldNum" sz="quarter" idx="12"/>
          </p:nvPr>
        </p:nvSpPr>
        <p:spPr>
          <a:xfrm>
            <a:off x="6553200" y="6243638"/>
            <a:ext cx="2133600" cy="457200"/>
          </a:xfrm>
          <a:prstGeom prst="rect">
            <a:avLst/>
          </a:prstGeom>
        </p:spPr>
        <p:txBody>
          <a:bodyPr/>
          <a:lstStyle>
            <a:lvl1pPr>
              <a:defRPr/>
            </a:lvl1pPr>
          </a:lstStyle>
          <a:p>
            <a:pPr>
              <a:defRPr/>
            </a:pPr>
            <a:fld id="{C04F4745-2610-40CF-804E-044F40640D9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622866A-E327-4775-B817-E72CF8D8622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6D9F9B0-F7F3-457B-9978-A9E9BA4920D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3CFE5D3-F008-4691-83AD-00D657ACEB8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A7DE39F-9A1C-4D0E-9FB0-09767A5573C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23DED50-D633-4F09-874E-CE1C19B1E1C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E899DAD-403C-416B-937C-CB43A67E59E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D0930A6-97DF-4666-A88D-0594086B60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B1B2113-2BB5-469E-AE6F-73C638D4D81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81200" y="6492875"/>
            <a:ext cx="51816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pPr>
              <a:defRPr/>
            </a:pPr>
            <a:r>
              <a:rPr lang="en-US" smtClean="0"/>
              <a:t>© 2012 John Wiley &amp; Sons, Inc. All rights reserved.</a:t>
            </a:r>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75"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onceptcaching.com/view_a_cache.php?cid=27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bbc.co.uk/scotland/education/int/geog/envhaz/index.s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581025" y="179388"/>
            <a:ext cx="8229600" cy="1477962"/>
          </a:xfrm>
        </p:spPr>
        <p:txBody>
          <a:bodyPr/>
          <a:lstStyle/>
          <a:p>
            <a:pPr eaLnBrk="1" hangingPunct="1"/>
            <a:r>
              <a:rPr lang="en-US" dirty="0" smtClean="0">
                <a:latin typeface="Bookman Old Style" pitchFamily="18" charset="0"/>
              </a:rPr>
              <a:t>Chapter 13:</a:t>
            </a:r>
            <a:br>
              <a:rPr lang="en-US" dirty="0" smtClean="0">
                <a:latin typeface="Bookman Old Style" pitchFamily="18" charset="0"/>
              </a:rPr>
            </a:br>
            <a:r>
              <a:rPr lang="en-US" dirty="0" smtClean="0">
                <a:latin typeface="Bookman Old Style" pitchFamily="18" charset="0"/>
              </a:rPr>
              <a:t>The Humanized Environment</a:t>
            </a:r>
          </a:p>
        </p:txBody>
      </p:sp>
      <p:pic>
        <p:nvPicPr>
          <p:cNvPr id="2" name="Picture 1" descr="fou10e_fig_13_2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1" y="1585723"/>
            <a:ext cx="6781799" cy="4815077"/>
          </a:xfrm>
          <a:prstGeom prst="rect">
            <a:avLst/>
          </a:prstGeom>
        </p:spPr>
      </p:pic>
      <p:sp>
        <p:nvSpPr>
          <p:cNvPr id="4" name="Footer Placeholder 3"/>
          <p:cNvSpPr>
            <a:spLocks noGrp="1"/>
          </p:cNvSpPr>
          <p:nvPr>
            <p:ph type="ftr" sz="quarter" idx="11"/>
          </p:nvPr>
        </p:nvSpPr>
        <p:spPr/>
        <p:txBody>
          <a:bodyPr/>
          <a:lstStyle/>
          <a:p>
            <a:pPr>
              <a:defRPr/>
            </a:pPr>
            <a:r>
              <a:rPr lang="en-US" dirty="0" smtClean="0"/>
              <a:t>Copyright © 2012 John Wiley &amp; Sons, Inc. All rights reserved.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525" y="304800"/>
            <a:ext cx="8220075" cy="1143000"/>
          </a:xfrm>
        </p:spPr>
        <p:txBody>
          <a:bodyPr/>
          <a:lstStyle/>
          <a:p>
            <a:pPr marL="0" indent="0">
              <a:buNone/>
            </a:pPr>
            <a:r>
              <a:rPr lang="en-US" sz="1600" b="1" dirty="0">
                <a:latin typeface="Verdana"/>
                <a:cs typeface="Verdana"/>
              </a:rPr>
              <a:t>Figure 13.7</a:t>
            </a:r>
          </a:p>
          <a:p>
            <a:pPr marL="0" indent="0">
              <a:buNone/>
            </a:pPr>
            <a:r>
              <a:rPr lang="en-US" sz="1600" b="1" dirty="0">
                <a:latin typeface="Verdana"/>
                <a:cs typeface="Verdana"/>
              </a:rPr>
              <a:t>Mount </a:t>
            </a:r>
            <a:r>
              <a:rPr lang="en-US" sz="1600" b="1" dirty="0" smtClean="0">
                <a:latin typeface="Verdana"/>
                <a:cs typeface="Verdana"/>
              </a:rPr>
              <a:t>Toba, </a:t>
            </a:r>
            <a:r>
              <a:rPr lang="en-US" sz="1600" b="1" dirty="0">
                <a:latin typeface="Verdana"/>
                <a:cs typeface="Verdana"/>
              </a:rPr>
              <a:t>Indonesia. </a:t>
            </a:r>
            <a:r>
              <a:rPr lang="en-US" sz="1600" dirty="0">
                <a:latin typeface="Verdana"/>
                <a:cs typeface="Verdana"/>
              </a:rPr>
              <a:t>The lake in </a:t>
            </a:r>
            <a:r>
              <a:rPr lang="en-US" sz="1600" dirty="0" smtClean="0">
                <a:latin typeface="Verdana"/>
                <a:cs typeface="Verdana"/>
              </a:rPr>
              <a:t>this photo </a:t>
            </a:r>
            <a:r>
              <a:rPr lang="en-US" sz="1600" dirty="0">
                <a:latin typeface="Verdana"/>
                <a:cs typeface="Verdana"/>
              </a:rPr>
              <a:t>fills in the gigantic caldera left </a:t>
            </a:r>
            <a:r>
              <a:rPr lang="en-US" sz="1600" dirty="0" smtClean="0">
                <a:latin typeface="Verdana"/>
                <a:cs typeface="Verdana"/>
              </a:rPr>
              <a:t>from the </a:t>
            </a:r>
            <a:r>
              <a:rPr lang="en-US" sz="1600" dirty="0">
                <a:latin typeface="Verdana"/>
                <a:cs typeface="Verdana"/>
              </a:rPr>
              <a:t>eruption of Mount Toba on the island </a:t>
            </a:r>
            <a:r>
              <a:rPr lang="en-US" sz="1600" dirty="0" smtClean="0">
                <a:latin typeface="Verdana"/>
                <a:cs typeface="Verdana"/>
              </a:rPr>
              <a:t>of Sumatra </a:t>
            </a:r>
            <a:r>
              <a:rPr lang="en-US" sz="1600" dirty="0">
                <a:latin typeface="Verdana"/>
                <a:cs typeface="Verdana"/>
              </a:rPr>
              <a:t>in Indonesia. © </a:t>
            </a:r>
            <a:r>
              <a:rPr lang="en-US" sz="1600" dirty="0" err="1">
                <a:latin typeface="Verdana"/>
                <a:cs typeface="Verdana"/>
              </a:rPr>
              <a:t>TeeJe</a:t>
            </a:r>
            <a:r>
              <a:rPr lang="en-US" sz="1600" dirty="0">
                <a:latin typeface="Verdana"/>
                <a:cs typeface="Verdana"/>
              </a:rPr>
              <a:t>/Flickr/Getty </a:t>
            </a:r>
            <a:r>
              <a:rPr lang="en-US" sz="1600" dirty="0" smtClean="0">
                <a:latin typeface="Verdana"/>
                <a:cs typeface="Verdana"/>
              </a:rPr>
              <a:t>Images.</a:t>
            </a:r>
            <a:endParaRPr lang="en-US" sz="1600" dirty="0">
              <a:latin typeface="Verdana"/>
              <a:cs typeface="Verdana"/>
            </a:endParaRPr>
          </a:p>
        </p:txBody>
      </p:sp>
      <p:pic>
        <p:nvPicPr>
          <p:cNvPr id="2" name="Picture 1" descr="fou10e_fig_13_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664" y="1484267"/>
            <a:ext cx="6952673" cy="4916533"/>
          </a:xfrm>
          <a:prstGeom prst="rect">
            <a:avLst/>
          </a:prstGeom>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457200" y="990600"/>
            <a:ext cx="8382000" cy="1600200"/>
          </a:xfrm>
        </p:spPr>
        <p:txBody>
          <a:bodyPr/>
          <a:lstStyle/>
          <a:p>
            <a:pPr marL="0" indent="0" eaLnBrk="1" hangingPunct="1">
              <a:buNone/>
            </a:pPr>
            <a:r>
              <a:rPr lang="en-US" sz="2400" dirty="0" err="1" smtClean="0">
                <a:latin typeface="Bookman Old Style" pitchFamily="18" charset="0"/>
              </a:rPr>
              <a:t>Wisconsinan</a:t>
            </a:r>
            <a:r>
              <a:rPr lang="en-US" sz="2400" dirty="0" smtClean="0">
                <a:latin typeface="Bookman Old Style" pitchFamily="18" charset="0"/>
              </a:rPr>
              <a:t> Glaciation eventually gave way to a full-scale interglacial, the current warm interlude that has been given its own designation, the </a:t>
            </a:r>
            <a:r>
              <a:rPr lang="en-US" sz="2400" b="1" dirty="0" smtClean="0">
                <a:latin typeface="Bookman Old Style" pitchFamily="18" charset="0"/>
              </a:rPr>
              <a:t>Holocene.</a:t>
            </a:r>
            <a:endParaRPr lang="en-US" sz="2400" dirty="0" smtClean="0">
              <a:latin typeface="Bookman Old Style" pitchFamily="18" charset="0"/>
            </a:endParaRPr>
          </a:p>
        </p:txBody>
      </p:sp>
      <p:pic>
        <p:nvPicPr>
          <p:cNvPr id="2" name="Picture 1" descr="fou10e_fig_13_0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2209800"/>
            <a:ext cx="6324600" cy="4278139"/>
          </a:xfrm>
          <a:prstGeom prst="rect">
            <a:avLst/>
          </a:prstGeom>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itle 1"/>
          <p:cNvSpPr>
            <a:spLocks noGrp="1"/>
          </p:cNvSpPr>
          <p:nvPr>
            <p:ph type="title"/>
          </p:nvPr>
        </p:nvSpPr>
        <p:spPr>
          <a:xfrm>
            <a:off x="457200" y="381000"/>
            <a:ext cx="6019800" cy="781050"/>
          </a:xfrm>
        </p:spPr>
        <p:txBody>
          <a:bodyPr/>
          <a:lstStyle/>
          <a:p>
            <a:pPr algn="l" eaLnBrk="1" hangingPunct="1"/>
            <a:r>
              <a:rPr lang="en-US" sz="3200" b="1" dirty="0" smtClean="0">
                <a:latin typeface="Bookman Old Style" pitchFamily="18" charset="0"/>
              </a:rPr>
              <a:t>Fire and Ice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76200"/>
            <a:ext cx="8458200" cy="1143000"/>
          </a:xfrm>
        </p:spPr>
        <p:txBody>
          <a:bodyPr/>
          <a:lstStyle/>
          <a:p>
            <a:pPr algn="l" eaLnBrk="1" hangingPunct="1"/>
            <a:r>
              <a:rPr lang="en-US" sz="3200" b="1" dirty="0" smtClean="0">
                <a:latin typeface="Bookman Old Style" pitchFamily="18" charset="0"/>
              </a:rPr>
              <a:t>The Little Ice Age in the Modern Era</a:t>
            </a:r>
          </a:p>
        </p:txBody>
      </p:sp>
      <p:sp>
        <p:nvSpPr>
          <p:cNvPr id="33794" name="Content Placeholder 2"/>
          <p:cNvSpPr>
            <a:spLocks noGrp="1"/>
          </p:cNvSpPr>
          <p:nvPr>
            <p:ph idx="1"/>
          </p:nvPr>
        </p:nvSpPr>
        <p:spPr>
          <a:xfrm>
            <a:off x="457200" y="1143000"/>
            <a:ext cx="8305800" cy="5257800"/>
          </a:xfrm>
        </p:spPr>
        <p:txBody>
          <a:bodyPr/>
          <a:lstStyle/>
          <a:p>
            <a:pPr eaLnBrk="1" hangingPunct="1"/>
            <a:r>
              <a:rPr lang="en-US" dirty="0" smtClean="0">
                <a:latin typeface="Bookman Old Style"/>
                <a:cs typeface="Bookman Old Style"/>
              </a:rPr>
              <a:t>The </a:t>
            </a:r>
            <a:r>
              <a:rPr lang="en-US" b="1" dirty="0" smtClean="0">
                <a:latin typeface="Bookman Old Style"/>
                <a:cs typeface="Bookman Old Style"/>
              </a:rPr>
              <a:t>Little Ice Age </a:t>
            </a:r>
            <a:r>
              <a:rPr lang="en-US" dirty="0" smtClean="0">
                <a:latin typeface="Bookman Old Style"/>
                <a:cs typeface="Bookman Old Style"/>
              </a:rPr>
              <a:t>helps explain why the Jamestown colony collapsed so fast.</a:t>
            </a:r>
          </a:p>
          <a:p>
            <a:pPr eaLnBrk="1" hangingPunct="1"/>
            <a:r>
              <a:rPr lang="en-US" dirty="0" smtClean="0">
                <a:latin typeface="Bookman Old Style"/>
                <a:cs typeface="Bookman Old Style"/>
              </a:rPr>
              <a:t>The Jamestown area experienced a seven-year drought between 1606 through 1612.</a:t>
            </a:r>
          </a:p>
          <a:p>
            <a:pPr eaLnBrk="1" hangingPunct="1"/>
            <a:r>
              <a:rPr lang="en-US" dirty="0" smtClean="0">
                <a:latin typeface="Bookman Old Style"/>
                <a:cs typeface="Bookman Old Style"/>
              </a:rPr>
              <a:t>April 5, 1815, the </a:t>
            </a:r>
            <a:r>
              <a:rPr lang="en-US" dirty="0" err="1" smtClean="0">
                <a:latin typeface="Bookman Old Style"/>
                <a:cs typeface="Bookman Old Style"/>
              </a:rPr>
              <a:t>Tambora</a:t>
            </a:r>
            <a:r>
              <a:rPr lang="en-US" dirty="0" smtClean="0">
                <a:latin typeface="Bookman Old Style"/>
                <a:cs typeface="Bookman Old Style"/>
              </a:rPr>
              <a:t> Volcano on the island of Sumatra erupted.</a:t>
            </a:r>
          </a:p>
          <a:p>
            <a:pPr eaLnBrk="1" hangingPunct="1"/>
            <a:r>
              <a:rPr lang="en-US" dirty="0" smtClean="0">
                <a:latin typeface="Bookman Old Style"/>
                <a:cs typeface="Bookman Old Style"/>
              </a:rPr>
              <a:t>The island’s entire population of 12,000 was killed (26 survived).</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457200" y="1417637"/>
            <a:ext cx="8305800" cy="3916363"/>
          </a:xfrm>
        </p:spPr>
        <p:txBody>
          <a:bodyPr/>
          <a:lstStyle/>
          <a:p>
            <a:pPr eaLnBrk="1" hangingPunct="1">
              <a:spcBef>
                <a:spcPts val="0"/>
              </a:spcBef>
              <a:spcAft>
                <a:spcPts val="1200"/>
              </a:spcAft>
            </a:pPr>
            <a:r>
              <a:rPr lang="en-US" dirty="0" smtClean="0">
                <a:latin typeface="Bookman Old Style"/>
                <a:cs typeface="Bookman Old Style"/>
              </a:rPr>
              <a:t>What causes alternating cycles of global warming and cooling? </a:t>
            </a:r>
          </a:p>
          <a:p>
            <a:pPr eaLnBrk="1" hangingPunct="1">
              <a:spcBef>
                <a:spcPts val="0"/>
              </a:spcBef>
              <a:spcAft>
                <a:spcPts val="1200"/>
              </a:spcAft>
            </a:pPr>
            <a:r>
              <a:rPr lang="en-US" dirty="0" smtClean="0">
                <a:latin typeface="Bookman Old Style"/>
                <a:cs typeface="Bookman Old Style"/>
              </a:rPr>
              <a:t>How large is the human contribution to the associated </a:t>
            </a:r>
            <a:r>
              <a:rPr lang="en-US" b="1" dirty="0" smtClean="0">
                <a:latin typeface="Bookman Old Style"/>
                <a:cs typeface="Bookman Old Style"/>
              </a:rPr>
              <a:t>greenhouse effect </a:t>
            </a:r>
            <a:r>
              <a:rPr lang="en-US" dirty="0" smtClean="0">
                <a:latin typeface="Bookman Old Style"/>
                <a:cs typeface="Bookman Old Style"/>
              </a:rPr>
              <a:t>(that results when greenhouse gases trap heat and raise temperatures)?</a:t>
            </a: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Title 1"/>
          <p:cNvSpPr>
            <a:spLocks noGrp="1"/>
          </p:cNvSpPr>
          <p:nvPr>
            <p:ph type="title"/>
          </p:nvPr>
        </p:nvSpPr>
        <p:spPr>
          <a:xfrm>
            <a:off x="457200" y="381000"/>
            <a:ext cx="8458200" cy="1143000"/>
          </a:xfrm>
        </p:spPr>
        <p:txBody>
          <a:bodyPr/>
          <a:lstStyle/>
          <a:p>
            <a:pPr algn="l" eaLnBrk="1" hangingPunct="1"/>
            <a:r>
              <a:rPr lang="en-US" sz="3200" b="1" dirty="0" smtClean="0">
                <a:latin typeface="Bookman Old Style" pitchFamily="18" charset="0"/>
              </a:rPr>
              <a:t>The Little Ice Age in the Modern Era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dirty="0" smtClean="0">
                <a:latin typeface="Bookman Old Style" pitchFamily="18" charset="0"/>
              </a:rPr>
              <a:t>Key Question</a:t>
            </a:r>
          </a:p>
        </p:txBody>
      </p:sp>
      <p:sp>
        <p:nvSpPr>
          <p:cNvPr id="46082" name="Rectangle 3"/>
          <p:cNvSpPr>
            <a:spLocks noGrp="1" noChangeArrowheads="1"/>
          </p:cNvSpPr>
          <p:nvPr>
            <p:ph idx="1"/>
          </p:nvPr>
        </p:nvSpPr>
        <p:spPr>
          <a:xfrm>
            <a:off x="457200" y="2179637"/>
            <a:ext cx="8229600" cy="2620963"/>
          </a:xfrm>
        </p:spPr>
        <p:txBody>
          <a:bodyPr/>
          <a:lstStyle/>
          <a:p>
            <a:pPr marL="0" indent="0" algn="ctr" eaLnBrk="1" hangingPunct="1">
              <a:buFont typeface="Arial" charset="0"/>
              <a:buNone/>
            </a:pPr>
            <a:r>
              <a:rPr lang="en-US" sz="4000" dirty="0" smtClean="0">
                <a:latin typeface="Bookman Old Style" pitchFamily="18" charset="0"/>
              </a:rPr>
              <a:t>How have humans altered Earth’s environment?</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457200" y="457200"/>
            <a:ext cx="8229600" cy="6019800"/>
          </a:xfrm>
        </p:spPr>
        <p:txBody>
          <a:bodyPr/>
          <a:lstStyle/>
          <a:p>
            <a:pPr eaLnBrk="1" hangingPunct="1">
              <a:defRPr/>
            </a:pPr>
            <a:r>
              <a:rPr lang="en-US" sz="2800" b="1" dirty="0" smtClean="0">
                <a:latin typeface="Bookman Old Style" pitchFamily="18" charset="0"/>
              </a:rPr>
              <a:t>Environmental stress</a:t>
            </a:r>
            <a:r>
              <a:rPr lang="en-US" sz="2800" dirty="0" smtClean="0">
                <a:latin typeface="Bookman Old Style" pitchFamily="18" charset="0"/>
              </a:rPr>
              <a:t>: </a:t>
            </a:r>
            <a:r>
              <a:rPr lang="en-US" sz="2800" dirty="0">
                <a:latin typeface="Bookman Old Style" pitchFamily="18" charset="0"/>
              </a:rPr>
              <a:t>natural environment is being </a:t>
            </a:r>
            <a:r>
              <a:rPr lang="en-US" sz="2800" dirty="0" smtClean="0">
                <a:latin typeface="Bookman Old Style" pitchFamily="18" charset="0"/>
              </a:rPr>
              <a:t>modified and stressed </a:t>
            </a:r>
            <a:r>
              <a:rPr lang="en-US" sz="2800" dirty="0">
                <a:latin typeface="Bookman Old Style" pitchFamily="18" charset="0"/>
              </a:rPr>
              <a:t>by human </a:t>
            </a:r>
            <a:r>
              <a:rPr lang="en-US" sz="2800" dirty="0" smtClean="0">
                <a:latin typeface="Bookman Old Style" pitchFamily="18" charset="0"/>
              </a:rPr>
              <a:t>activity.</a:t>
            </a:r>
          </a:p>
          <a:p>
            <a:pPr eaLnBrk="1" hangingPunct="1">
              <a:defRPr/>
            </a:pPr>
            <a:endParaRPr lang="en-US" sz="2800" dirty="0" smtClean="0">
              <a:latin typeface="Bookman Old Style" pitchFamily="18" charset="0"/>
            </a:endParaRPr>
          </a:p>
          <a:p>
            <a:pPr marL="0" indent="0" eaLnBrk="1" hangingPunct="1">
              <a:buFont typeface="Arial" charset="0"/>
              <a:buNone/>
              <a:defRPr/>
            </a:pPr>
            <a:endParaRPr lang="en-US" dirty="0" smtClean="0">
              <a:latin typeface="Bookman Old Style" pitchFamily="18" charset="0"/>
            </a:endParaRPr>
          </a:p>
          <a:p>
            <a:pPr marL="0" indent="0" eaLnBrk="1" hangingPunct="1">
              <a:buFont typeface="Arial" charset="0"/>
              <a:buNone/>
              <a:defRPr/>
            </a:pPr>
            <a:endParaRPr lang="en-US" dirty="0">
              <a:latin typeface="Bookman Old Style" pitchFamily="18" charset="0"/>
            </a:endParaRPr>
          </a:p>
          <a:p>
            <a:pPr marL="0" indent="0" eaLnBrk="1" hangingPunct="1">
              <a:buFont typeface="Arial" charset="0"/>
              <a:buNone/>
              <a:defRPr/>
            </a:pPr>
            <a:endParaRPr lang="en-US" dirty="0" smtClean="0">
              <a:latin typeface="Bookman Old Style" pitchFamily="18" charset="0"/>
            </a:endParaRPr>
          </a:p>
          <a:p>
            <a:pPr eaLnBrk="1" hangingPunct="1">
              <a:buFont typeface="Arial" charset="0"/>
              <a:buNone/>
              <a:defRPr/>
            </a:pPr>
            <a:endParaRPr lang="en-US" dirty="0" smtClean="0">
              <a:latin typeface="Bookman Old Style" pitchFamily="18" charset="0"/>
            </a:endParaRPr>
          </a:p>
          <a:p>
            <a:pPr lvl="1" eaLnBrk="1" hangingPunct="1">
              <a:buFontTx/>
              <a:buNone/>
              <a:defRPr/>
            </a:pPr>
            <a:endParaRPr lang="en-US" dirty="0" smtClean="0"/>
          </a:p>
          <a:p>
            <a:pPr lvl="1" eaLnBrk="1" hangingPunct="1">
              <a:buFontTx/>
              <a:buNone/>
              <a:defRPr/>
            </a:pPr>
            <a:r>
              <a:rPr lang="en-US" dirty="0" smtClean="0"/>
              <a:t>	</a:t>
            </a:r>
          </a:p>
          <a:p>
            <a:pPr lvl="1" eaLnBrk="1" hangingPunct="1">
              <a:buFontTx/>
              <a:buNone/>
              <a:defRPr/>
            </a:pPr>
            <a:endParaRPr lang="en-US" dirty="0" smtClean="0"/>
          </a:p>
        </p:txBody>
      </p:sp>
      <p:sp>
        <p:nvSpPr>
          <p:cNvPr id="38914" name="TextBox 1"/>
          <p:cNvSpPr txBox="1">
            <a:spLocks noChangeArrowheads="1"/>
          </p:cNvSpPr>
          <p:nvPr/>
        </p:nvSpPr>
        <p:spPr bwMode="auto">
          <a:xfrm>
            <a:off x="3429000" y="5218113"/>
            <a:ext cx="4114800" cy="646112"/>
          </a:xfrm>
          <a:prstGeom prst="rect">
            <a:avLst/>
          </a:prstGeom>
          <a:noFill/>
          <a:ln w="9525">
            <a:noFill/>
            <a:miter lim="800000"/>
            <a:headEnd/>
            <a:tailEnd/>
          </a:ln>
        </p:spPr>
        <p:txBody>
          <a:bodyPr>
            <a:spAutoFit/>
          </a:bodyPr>
          <a:lstStyle/>
          <a:p>
            <a:r>
              <a:rPr lang="en-US" b="1" i="1">
                <a:solidFill>
                  <a:schemeClr val="bg1"/>
                </a:solidFill>
              </a:rPr>
              <a:t>Concept Caching: </a:t>
            </a:r>
          </a:p>
          <a:p>
            <a:r>
              <a:rPr lang="en-US" b="1" i="1">
                <a:solidFill>
                  <a:schemeClr val="bg1"/>
                </a:solidFill>
              </a:rPr>
              <a:t>Deforestation in Para, Brazil</a:t>
            </a:r>
          </a:p>
        </p:txBody>
      </p:sp>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grpSp>
        <p:nvGrpSpPr>
          <p:cNvPr id="8" name="Group 7"/>
          <p:cNvGrpSpPr/>
          <p:nvPr/>
        </p:nvGrpSpPr>
        <p:grpSpPr>
          <a:xfrm>
            <a:off x="1752600" y="1981200"/>
            <a:ext cx="5715000" cy="4544199"/>
            <a:chOff x="1295400" y="2438400"/>
            <a:chExt cx="5715000" cy="4544199"/>
          </a:xfrm>
        </p:grpSpPr>
        <p:pic>
          <p:nvPicPr>
            <p:cNvPr id="38915" name="Picture 4" descr="http://www.conceptcaching.com/ccache_img/0412541_0412541-R1-E006.jpg">
              <a:hlinkClick r:id="rId3"/>
            </p:cNvPr>
            <p:cNvPicPr>
              <a:picLocks noChangeAspect="1" noChangeArrowheads="1"/>
            </p:cNvPicPr>
            <p:nvPr/>
          </p:nvPicPr>
          <p:blipFill>
            <a:blip r:embed="rId4" cstate="email"/>
            <a:srcRect l="1105" b="1639"/>
            <a:stretch>
              <a:fillRect/>
            </a:stretch>
          </p:blipFill>
          <p:spPr bwMode="auto">
            <a:xfrm>
              <a:off x="1295400" y="2438400"/>
              <a:ext cx="5715000" cy="4278450"/>
            </a:xfrm>
            <a:prstGeom prst="rect">
              <a:avLst/>
            </a:prstGeom>
            <a:noFill/>
            <a:ln w="9525">
              <a:noFill/>
              <a:miter lim="800000"/>
              <a:headEnd/>
              <a:tailEnd/>
            </a:ln>
          </p:spPr>
        </p:pic>
        <p:sp>
          <p:nvSpPr>
            <p:cNvPr id="7" name="TextBox 6"/>
            <p:cNvSpPr txBox="1"/>
            <p:nvPr/>
          </p:nvSpPr>
          <p:spPr>
            <a:xfrm>
              <a:off x="3429000" y="6705600"/>
              <a:ext cx="3581400" cy="276999"/>
            </a:xfrm>
            <a:prstGeom prst="rect">
              <a:avLst/>
            </a:prstGeom>
            <a:noFill/>
          </p:spPr>
          <p:txBody>
            <a:bodyPr wrap="square" rtlCol="0">
              <a:spAutoFit/>
            </a:bodyPr>
            <a:lstStyle/>
            <a:p>
              <a:pPr algn="r"/>
              <a:r>
                <a:rPr lang="en-US" sz="1200" dirty="0" smtClean="0"/>
                <a:t>© Barbara Weightman</a:t>
              </a:r>
              <a:endParaRPr lang="en-US" sz="1200" dirty="0"/>
            </a:p>
          </p:txBody>
        </p:sp>
      </p:grpSp>
      <p:sp>
        <p:nvSpPr>
          <p:cNvPr id="38916" name="TextBox 2"/>
          <p:cNvSpPr txBox="1">
            <a:spLocks noChangeArrowheads="1"/>
          </p:cNvSpPr>
          <p:nvPr/>
        </p:nvSpPr>
        <p:spPr bwMode="auto">
          <a:xfrm>
            <a:off x="2819400" y="1905000"/>
            <a:ext cx="4648200" cy="369332"/>
          </a:xfrm>
          <a:prstGeom prst="rect">
            <a:avLst/>
          </a:prstGeom>
          <a:noFill/>
          <a:ln w="9525">
            <a:noFill/>
            <a:miter lim="800000"/>
            <a:headEnd/>
            <a:tailEnd/>
          </a:ln>
        </p:spPr>
        <p:txBody>
          <a:bodyPr wrap="square">
            <a:spAutoFit/>
          </a:bodyPr>
          <a:lstStyle/>
          <a:p>
            <a:r>
              <a:rPr lang="en-US" i="1" dirty="0">
                <a:effectLst>
                  <a:outerShdw blurRad="38100" dist="38100" dir="2700000" algn="tl">
                    <a:srgbClr val="000000">
                      <a:alpha val="43137"/>
                    </a:srgbClr>
                  </a:outerShdw>
                </a:effectLst>
              </a:rPr>
              <a:t>Concept Caching: Forest Fires/Borneo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381000"/>
            <a:ext cx="2819400" cy="731838"/>
          </a:xfrm>
        </p:spPr>
        <p:txBody>
          <a:bodyPr/>
          <a:lstStyle/>
          <a:p>
            <a:pPr algn="l" eaLnBrk="1" hangingPunct="1"/>
            <a:r>
              <a:rPr lang="en-US" sz="3200" b="1" dirty="0" smtClean="0">
                <a:latin typeface="Bookman Old Style" pitchFamily="18" charset="0"/>
              </a:rPr>
              <a:t>Water</a:t>
            </a:r>
          </a:p>
        </p:txBody>
      </p:sp>
      <p:sp>
        <p:nvSpPr>
          <p:cNvPr id="40962" name="Content Placeholder 3"/>
          <p:cNvSpPr>
            <a:spLocks noGrp="1"/>
          </p:cNvSpPr>
          <p:nvPr>
            <p:ph idx="1"/>
          </p:nvPr>
        </p:nvSpPr>
        <p:spPr>
          <a:xfrm>
            <a:off x="457200" y="1143000"/>
            <a:ext cx="8229600" cy="4525963"/>
          </a:xfrm>
        </p:spPr>
        <p:txBody>
          <a:bodyPr/>
          <a:lstStyle/>
          <a:p>
            <a:pPr eaLnBrk="1" hangingPunct="1"/>
            <a:r>
              <a:rPr lang="en-US" sz="2800" b="1" dirty="0" smtClean="0">
                <a:latin typeface="Bookman Old Style" pitchFamily="18" charset="0"/>
              </a:rPr>
              <a:t>Renewable resources </a:t>
            </a:r>
            <a:r>
              <a:rPr lang="en-US" sz="2800" dirty="0" smtClean="0">
                <a:latin typeface="Bookman Old Style" pitchFamily="18" charset="0"/>
              </a:rPr>
              <a:t>are replenished even as they are being used, e.g., water.</a:t>
            </a:r>
          </a:p>
          <a:p>
            <a:pPr eaLnBrk="1" hangingPunct="1"/>
            <a:r>
              <a:rPr lang="en-US" sz="2800" b="1" dirty="0" smtClean="0">
                <a:latin typeface="Bookman Old Style" pitchFamily="18" charset="0"/>
              </a:rPr>
              <a:t>Nonrenewable resources </a:t>
            </a:r>
            <a:r>
              <a:rPr lang="en-US" sz="2800" dirty="0" smtClean="0">
                <a:latin typeface="Bookman Old Style" pitchFamily="18" charset="0"/>
              </a:rPr>
              <a:t>are </a:t>
            </a:r>
            <a:r>
              <a:rPr lang="it-IT" sz="2800" dirty="0" err="1" smtClean="0">
                <a:latin typeface="Bookman Old Style" pitchFamily="18" charset="0"/>
              </a:rPr>
              <a:t>present</a:t>
            </a:r>
            <a:r>
              <a:rPr lang="it-IT" sz="2800" dirty="0" smtClean="0">
                <a:latin typeface="Bookman Old Style" pitchFamily="18" charset="0"/>
              </a:rPr>
              <a:t> infinite </a:t>
            </a:r>
            <a:r>
              <a:rPr lang="it-IT" sz="2800" dirty="0" err="1" smtClean="0">
                <a:latin typeface="Bookman Old Style" pitchFamily="18" charset="0"/>
              </a:rPr>
              <a:t>quantities</a:t>
            </a:r>
            <a:r>
              <a:rPr lang="it-IT" sz="2800" dirty="0" smtClean="0">
                <a:latin typeface="Bookman Old Style" pitchFamily="18" charset="0"/>
              </a:rPr>
              <a:t>.</a:t>
            </a:r>
          </a:p>
          <a:p>
            <a:pPr eaLnBrk="1" hangingPunct="1"/>
            <a:r>
              <a:rPr lang="en-US" sz="2800" dirty="0" smtClean="0">
                <a:latin typeface="Bookman Old Style" pitchFamily="18" charset="0"/>
              </a:rPr>
              <a:t>Water-holding rocks called </a:t>
            </a:r>
            <a:r>
              <a:rPr lang="en-US" sz="2800" b="1" dirty="0" smtClean="0">
                <a:latin typeface="Bookman Old Style" pitchFamily="18" charset="0"/>
              </a:rPr>
              <a:t>aquifers</a:t>
            </a:r>
            <a:r>
              <a:rPr lang="en-US" sz="2800" dirty="0" smtClean="0">
                <a:latin typeface="Bookman Old Style" pitchFamily="18" charset="0"/>
              </a:rPr>
              <a:t> provide millions of wells with steady flows.</a:t>
            </a:r>
          </a:p>
          <a:p>
            <a:pPr eaLnBrk="1" hangingPunct="1"/>
            <a:r>
              <a:rPr lang="en-US" sz="2800" dirty="0" smtClean="0">
                <a:latin typeface="Bookman Old Style" pitchFamily="18" charset="0"/>
              </a:rPr>
              <a:t>In many areas of the world, people have congregated in places where water supplies are insufficient, undependable, or both.</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381000" y="1066800"/>
            <a:ext cx="8382000" cy="5334000"/>
          </a:xfrm>
        </p:spPr>
        <p:txBody>
          <a:bodyPr/>
          <a:lstStyle/>
          <a:p>
            <a:pPr eaLnBrk="1" hangingPunct="1">
              <a:defRPr/>
            </a:pPr>
            <a:r>
              <a:rPr lang="en-US" sz="2400" dirty="0" smtClean="0">
                <a:latin typeface="Bookman Old Style" pitchFamily="18" charset="0"/>
              </a:rPr>
              <a:t>Nearly three quarters of </a:t>
            </a:r>
            <a:r>
              <a:rPr lang="en-US" sz="2400" dirty="0">
                <a:latin typeface="Bookman Old Style" pitchFamily="18" charset="0"/>
              </a:rPr>
              <a:t>all the fresh water used annually is </a:t>
            </a:r>
            <a:r>
              <a:rPr lang="en-US" sz="2400" dirty="0" smtClean="0">
                <a:latin typeface="Bookman Old Style" pitchFamily="18" charset="0"/>
              </a:rPr>
              <a:t>consumed in </a:t>
            </a:r>
            <a:r>
              <a:rPr lang="en-US" sz="2400" dirty="0">
                <a:latin typeface="Bookman Old Style" pitchFamily="18" charset="0"/>
              </a:rPr>
              <a:t>farming, not in </a:t>
            </a:r>
            <a:r>
              <a:rPr lang="en-US" sz="2400" dirty="0" smtClean="0">
                <a:latin typeface="Bookman Old Style" pitchFamily="18" charset="0"/>
              </a:rPr>
              <a:t>cities</a:t>
            </a:r>
            <a:endParaRPr lang="en-US" sz="2400" dirty="0">
              <a:latin typeface="Bookman Old Style" pitchFamily="18" charset="0"/>
            </a:endParaRPr>
          </a:p>
          <a:p>
            <a:pPr eaLnBrk="1" hangingPunct="1">
              <a:defRPr/>
            </a:pPr>
            <a:r>
              <a:rPr lang="en-US" sz="2400" dirty="0">
                <a:latin typeface="Bookman Old Style" pitchFamily="18" charset="0"/>
              </a:rPr>
              <a:t>Industries use another 20 percent of the </a:t>
            </a:r>
            <a:r>
              <a:rPr lang="en-US" sz="2400" dirty="0" smtClean="0">
                <a:latin typeface="Bookman Old Style" pitchFamily="18" charset="0"/>
              </a:rPr>
              <a:t>world’s water </a:t>
            </a:r>
            <a:r>
              <a:rPr lang="en-US" sz="2400" dirty="0">
                <a:latin typeface="Bookman Old Style" pitchFamily="18" charset="0"/>
              </a:rPr>
              <a:t>supply, contributing heavily to pollution when </a:t>
            </a:r>
            <a:r>
              <a:rPr lang="en-US" sz="2400" dirty="0" smtClean="0">
                <a:latin typeface="Bookman Old Style" pitchFamily="18" charset="0"/>
              </a:rPr>
              <a:t>the used </a:t>
            </a:r>
            <a:r>
              <a:rPr lang="en-US" sz="2400" dirty="0">
                <a:latin typeface="Bookman Old Style" pitchFamily="18" charset="0"/>
              </a:rPr>
              <a:t>water is returned to streams, lakes, and </a:t>
            </a:r>
            <a:r>
              <a:rPr lang="en-US" sz="2400" dirty="0" smtClean="0">
                <a:latin typeface="Bookman Old Style" pitchFamily="18" charset="0"/>
              </a:rPr>
              <a:t>aquifers</a:t>
            </a:r>
          </a:p>
          <a:p>
            <a:pPr eaLnBrk="1" hangingPunct="1">
              <a:defRPr/>
            </a:pPr>
            <a:r>
              <a:rPr lang="en-US" sz="2400" b="1" dirty="0" smtClean="0">
                <a:latin typeface="Bookman Old Style" pitchFamily="18" charset="0"/>
              </a:rPr>
              <a:t>Hydrologic cycle</a:t>
            </a:r>
            <a:r>
              <a:rPr lang="en-US" sz="2400" dirty="0" smtClean="0">
                <a:latin typeface="Bookman Old Style" pitchFamily="18" charset="0"/>
              </a:rPr>
              <a:t>: where </a:t>
            </a:r>
            <a:r>
              <a:rPr lang="en-US" sz="2400" dirty="0">
                <a:latin typeface="Bookman Old Style" pitchFamily="18" charset="0"/>
              </a:rPr>
              <a:t>water from oceans, lakes, soil, rivers, and </a:t>
            </a:r>
            <a:r>
              <a:rPr lang="en-US" sz="2400" dirty="0" smtClean="0">
                <a:latin typeface="Bookman Old Style" pitchFamily="18" charset="0"/>
              </a:rPr>
              <a:t>vegetation evaporates</a:t>
            </a:r>
            <a:r>
              <a:rPr lang="en-US" sz="2400" dirty="0">
                <a:latin typeface="Bookman Old Style" pitchFamily="18" charset="0"/>
              </a:rPr>
              <a:t>, condenses, and then precipitates </a:t>
            </a:r>
            <a:r>
              <a:rPr lang="en-US" sz="2400" dirty="0" smtClean="0">
                <a:latin typeface="Bookman Old Style" pitchFamily="18" charset="0"/>
              </a:rPr>
              <a:t>on landmasses.</a:t>
            </a:r>
          </a:p>
          <a:p>
            <a:pPr eaLnBrk="1" hangingPunct="1">
              <a:defRPr/>
            </a:pPr>
            <a:r>
              <a:rPr lang="en-US" sz="2400" dirty="0">
                <a:latin typeface="Bookman Old Style" pitchFamily="18" charset="0"/>
              </a:rPr>
              <a:t>Physical geographer </a:t>
            </a:r>
            <a:r>
              <a:rPr lang="en-US" sz="2400" dirty="0" smtClean="0">
                <a:latin typeface="Bookman Old Style" pitchFamily="18" charset="0"/>
              </a:rPr>
              <a:t>Jamie Linton argues that the hydrologic cycle does not take </a:t>
            </a:r>
            <a:r>
              <a:rPr lang="en-US" sz="2400" dirty="0">
                <a:latin typeface="Bookman Old Style" pitchFamily="18" charset="0"/>
              </a:rPr>
              <a:t>into account the role of humans and </a:t>
            </a:r>
            <a:r>
              <a:rPr lang="en-US" sz="2400" dirty="0" smtClean="0">
                <a:latin typeface="Bookman Old Style" pitchFamily="18" charset="0"/>
              </a:rPr>
              <a:t>culture and </a:t>
            </a:r>
            <a:r>
              <a:rPr lang="en-US" sz="2400" dirty="0">
                <a:latin typeface="Bookman Old Style" pitchFamily="18" charset="0"/>
              </a:rPr>
              <a:t>the norms of water in arid regions of </a:t>
            </a:r>
            <a:r>
              <a:rPr lang="en-US" sz="2400" dirty="0" smtClean="0">
                <a:latin typeface="Bookman Old Style" pitchFamily="18" charset="0"/>
              </a:rPr>
              <a:t>the world</a:t>
            </a:r>
          </a:p>
          <a:p>
            <a:pPr marL="0" indent="0" eaLnBrk="1" hangingPunct="1">
              <a:buFont typeface="Arial" charset="0"/>
              <a:buNone/>
              <a:defRPr/>
            </a:pPr>
            <a:endParaRPr lang="en-US" sz="2400" dirty="0" smtClean="0">
              <a:latin typeface="Bookman Old Style" pitchFamily="18" charset="0"/>
            </a:endParaRPr>
          </a:p>
          <a:p>
            <a:pPr eaLnBrk="1" hangingPunct="1">
              <a:defRPr/>
            </a:pPr>
            <a:endParaRPr lang="en-US" sz="2400" dirty="0" smtClean="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itle 1"/>
          <p:cNvSpPr>
            <a:spLocks noGrp="1"/>
          </p:cNvSpPr>
          <p:nvPr>
            <p:ph type="title"/>
          </p:nvPr>
        </p:nvSpPr>
        <p:spPr>
          <a:xfrm>
            <a:off x="457200" y="381000"/>
            <a:ext cx="2819400" cy="731838"/>
          </a:xfrm>
        </p:spPr>
        <p:txBody>
          <a:bodyPr/>
          <a:lstStyle/>
          <a:p>
            <a:pPr algn="l" eaLnBrk="1" hangingPunct="1"/>
            <a:r>
              <a:rPr lang="en-US" sz="3200" b="1" dirty="0" smtClean="0">
                <a:latin typeface="Bookman Old Style" pitchFamily="18" charset="0"/>
              </a:rPr>
              <a:t>Water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76200"/>
            <a:ext cx="8153400" cy="1173162"/>
          </a:xfrm>
        </p:spPr>
        <p:txBody>
          <a:bodyPr/>
          <a:lstStyle/>
          <a:p>
            <a:pPr eaLnBrk="1" hangingPunct="1"/>
            <a:r>
              <a:rPr lang="en-US" sz="3600" dirty="0" smtClean="0">
                <a:latin typeface="Bookman Old Style" pitchFamily="18" charset="0"/>
              </a:rPr>
              <a:t>Field Note</a:t>
            </a:r>
          </a:p>
        </p:txBody>
      </p:sp>
      <p:sp>
        <p:nvSpPr>
          <p:cNvPr id="45058" name="Content Placeholder 2"/>
          <p:cNvSpPr>
            <a:spLocks noGrp="1"/>
          </p:cNvSpPr>
          <p:nvPr>
            <p:ph idx="1"/>
          </p:nvPr>
        </p:nvSpPr>
        <p:spPr>
          <a:xfrm>
            <a:off x="304800" y="1295401"/>
            <a:ext cx="3581400" cy="4495799"/>
          </a:xfrm>
        </p:spPr>
        <p:txBody>
          <a:bodyPr/>
          <a:lstStyle/>
          <a:p>
            <a:pPr marL="0" indent="0" eaLnBrk="1" hangingPunct="1">
              <a:buNone/>
            </a:pPr>
            <a:r>
              <a:rPr lang="en-US" sz="1800" dirty="0" smtClean="0">
                <a:latin typeface="Bookman Old Style" pitchFamily="18" charset="0"/>
              </a:rPr>
              <a:t>“We drove north on Route 89 from Tucson, Arizona, across the desert. Drought rules the countryside here, and dams conserve what water there is. Snaking through the landscape are lifelines such as this, linking Coolidge Dam to distant farms and towns. In the vast, arid landscape, this narrow ribbon of water seems little more than an artificial brook—but to hundreds of thousands of people, this is what makes life possible in the Southwest.”</a:t>
            </a:r>
          </a:p>
        </p:txBody>
      </p:sp>
      <p:cxnSp>
        <p:nvCxnSpPr>
          <p:cNvPr id="5" name="Straight Connector 4"/>
          <p:cNvCxnSpPr/>
          <p:nvPr/>
        </p:nvCxnSpPr>
        <p:spPr>
          <a:xfrm>
            <a:off x="228600" y="1066800"/>
            <a:ext cx="8802688"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13_0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1612" y="1752600"/>
            <a:ext cx="4727588" cy="3228267"/>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257800"/>
          </a:xfrm>
        </p:spPr>
        <p:txBody>
          <a:bodyPr/>
          <a:lstStyle/>
          <a:p>
            <a:pPr eaLnBrk="1" hangingPunct="1">
              <a:defRPr/>
            </a:pPr>
            <a:r>
              <a:rPr lang="en-US" sz="2400" dirty="0" smtClean="0">
                <a:latin typeface="Bookman Old Style" pitchFamily="18" charset="0"/>
              </a:rPr>
              <a:t>Water security: </a:t>
            </a:r>
            <a:r>
              <a:rPr lang="en-US" sz="2400" dirty="0">
                <a:latin typeface="Bookman Old Style" pitchFamily="18" charset="0"/>
              </a:rPr>
              <a:t>When relations between countries and peoples </a:t>
            </a:r>
            <a:r>
              <a:rPr lang="en-US" sz="2400" dirty="0" smtClean="0">
                <a:latin typeface="Bookman Old Style" pitchFamily="18" charset="0"/>
              </a:rPr>
              <a:t>are problematic</a:t>
            </a:r>
            <a:r>
              <a:rPr lang="en-US" sz="2400" dirty="0">
                <a:latin typeface="Bookman Old Style" pitchFamily="18" charset="0"/>
              </a:rPr>
              <a:t>, disputes over water can make them </a:t>
            </a:r>
            <a:r>
              <a:rPr lang="en-US" sz="2400" dirty="0" smtClean="0">
                <a:latin typeface="Bookman Old Style" pitchFamily="18" charset="0"/>
              </a:rPr>
              <a:t>even worse.</a:t>
            </a:r>
          </a:p>
          <a:p>
            <a:pPr marL="0" indent="0" eaLnBrk="1" hangingPunct="1">
              <a:buNone/>
              <a:defRPr/>
            </a:pPr>
            <a:r>
              <a:rPr lang="en-US" sz="2800" b="1" dirty="0" smtClean="0">
                <a:latin typeface="Bookman Old Style" pitchFamily="18" charset="0"/>
              </a:rPr>
              <a:t>Water and Politics in the Middle East</a:t>
            </a:r>
          </a:p>
          <a:p>
            <a:pPr eaLnBrk="1" hangingPunct="1">
              <a:buFont typeface="Arial"/>
              <a:buChar char="•"/>
              <a:defRPr/>
            </a:pPr>
            <a:r>
              <a:rPr lang="en-US" sz="2400" dirty="0" smtClean="0">
                <a:latin typeface="Bookman Old Style" pitchFamily="18" charset="0"/>
              </a:rPr>
              <a:t>Water </a:t>
            </a:r>
            <a:r>
              <a:rPr lang="en-US" sz="2400" dirty="0">
                <a:latin typeface="Bookman Old Style" pitchFamily="18" charset="0"/>
              </a:rPr>
              <a:t>supply is a particularly </a:t>
            </a:r>
            <a:r>
              <a:rPr lang="en-US" sz="2400" dirty="0" smtClean="0">
                <a:latin typeface="Bookman Old Style" pitchFamily="18" charset="0"/>
              </a:rPr>
              <a:t>difficult </a:t>
            </a:r>
            <a:r>
              <a:rPr lang="en-US" sz="2400" dirty="0">
                <a:latin typeface="Bookman Old Style" pitchFamily="18" charset="0"/>
              </a:rPr>
              <a:t>problem </a:t>
            </a:r>
            <a:r>
              <a:rPr lang="en-US" sz="2400" dirty="0" smtClean="0">
                <a:latin typeface="Bookman Old Style" pitchFamily="18" charset="0"/>
              </a:rPr>
              <a:t>affecting relations </a:t>
            </a:r>
            <a:r>
              <a:rPr lang="en-US" sz="2400" dirty="0">
                <a:latin typeface="Bookman Old Style" pitchFamily="18" charset="0"/>
              </a:rPr>
              <a:t>among Israel and its </a:t>
            </a:r>
            <a:r>
              <a:rPr lang="en-US" sz="2400" dirty="0" smtClean="0">
                <a:latin typeface="Bookman Old Style" pitchFamily="18" charset="0"/>
              </a:rPr>
              <a:t>neighbors.</a:t>
            </a:r>
          </a:p>
          <a:p>
            <a:pPr eaLnBrk="1" hangingPunct="1">
              <a:buFont typeface="Arial"/>
              <a:buChar char="•"/>
              <a:defRPr/>
            </a:pPr>
            <a:r>
              <a:rPr lang="en-US" sz="2400" dirty="0" smtClean="0">
                <a:latin typeface="Bookman Old Style" pitchFamily="18" charset="0"/>
              </a:rPr>
              <a:t>The </a:t>
            </a:r>
            <a:r>
              <a:rPr lang="en-US" sz="2400" dirty="0">
                <a:latin typeface="Bookman Old Style" pitchFamily="18" charset="0"/>
              </a:rPr>
              <a:t>water supply complicates the </a:t>
            </a:r>
            <a:r>
              <a:rPr lang="en-US" sz="2400" dirty="0" smtClean="0">
                <a:latin typeface="Bookman Old Style" pitchFamily="18" charset="0"/>
              </a:rPr>
              <a:t>relationships between </a:t>
            </a:r>
            <a:r>
              <a:rPr lang="en-US" sz="2400" dirty="0">
                <a:latin typeface="Bookman Old Style" pitchFamily="18" charset="0"/>
              </a:rPr>
              <a:t>Israel and its Palestinian neighbors in the </a:t>
            </a:r>
            <a:r>
              <a:rPr lang="en-US" sz="2400" dirty="0" smtClean="0">
                <a:latin typeface="Bookman Old Style" pitchFamily="18" charset="0"/>
              </a:rPr>
              <a:t>West Bank </a:t>
            </a:r>
            <a:r>
              <a:rPr lang="en-US" sz="2400" dirty="0">
                <a:latin typeface="Bookman Old Style" pitchFamily="18" charset="0"/>
              </a:rPr>
              <a:t>and </a:t>
            </a:r>
            <a:r>
              <a:rPr lang="en-US" sz="2400" dirty="0" smtClean="0">
                <a:latin typeface="Bookman Old Style" pitchFamily="18" charset="0"/>
              </a:rPr>
              <a:t>Gaza.</a:t>
            </a:r>
          </a:p>
          <a:p>
            <a:pPr eaLnBrk="1" hangingPunct="1">
              <a:buFont typeface="Arial"/>
              <a:buChar char="•"/>
              <a:defRPr/>
            </a:pPr>
            <a:r>
              <a:rPr lang="en-US" sz="2400" dirty="0" smtClean="0">
                <a:latin typeface="Bookman Old Style" pitchFamily="18" charset="0"/>
              </a:rPr>
              <a:t>The </a:t>
            </a:r>
            <a:r>
              <a:rPr lang="en-US" sz="2400" dirty="0">
                <a:latin typeface="Bookman Old Style" pitchFamily="18" charset="0"/>
              </a:rPr>
              <a:t>water issue will complicate any </a:t>
            </a:r>
            <a:r>
              <a:rPr lang="en-US" sz="2400" dirty="0" smtClean="0">
                <a:latin typeface="Bookman Old Style" pitchFamily="18" charset="0"/>
              </a:rPr>
              <a:t>hoped-for settlement </a:t>
            </a:r>
            <a:r>
              <a:rPr lang="en-US" sz="2400" dirty="0">
                <a:latin typeface="Bookman Old Style" pitchFamily="18" charset="0"/>
              </a:rPr>
              <a:t>of territorial disputes among Israel and </a:t>
            </a:r>
            <a:r>
              <a:rPr lang="en-US" sz="2400" dirty="0" smtClean="0">
                <a:latin typeface="Bookman Old Style" pitchFamily="18" charset="0"/>
              </a:rPr>
              <a:t>its neighbors.</a:t>
            </a:r>
            <a:endParaRPr lang="en-US" sz="24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itle 1"/>
          <p:cNvSpPr>
            <a:spLocks noGrp="1"/>
          </p:cNvSpPr>
          <p:nvPr>
            <p:ph type="title"/>
          </p:nvPr>
        </p:nvSpPr>
        <p:spPr>
          <a:xfrm>
            <a:off x="457200" y="381000"/>
            <a:ext cx="2819400" cy="731838"/>
          </a:xfrm>
        </p:spPr>
        <p:txBody>
          <a:bodyPr/>
          <a:lstStyle/>
          <a:p>
            <a:pPr algn="l" eaLnBrk="1" hangingPunct="1"/>
            <a:r>
              <a:rPr lang="en-US" sz="3200" b="1" dirty="0" smtClean="0">
                <a:latin typeface="Bookman Old Style" pitchFamily="18" charset="0"/>
              </a:rPr>
              <a:t>Water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sz="4000" dirty="0">
                <a:latin typeface="Bookman Old Style"/>
                <a:cs typeface="Bookman Old Style"/>
              </a:rPr>
              <a:t>Field </a:t>
            </a:r>
            <a:r>
              <a:rPr lang="en-US" sz="4000" dirty="0" smtClean="0">
                <a:latin typeface="Bookman Old Style"/>
                <a:cs typeface="Bookman Old Style"/>
              </a:rPr>
              <a:t>Note: </a:t>
            </a:r>
            <a:br>
              <a:rPr lang="en-US" sz="4000" dirty="0" smtClean="0">
                <a:latin typeface="Bookman Old Style"/>
                <a:cs typeface="Bookman Old Style"/>
              </a:rPr>
            </a:br>
            <a:r>
              <a:rPr lang="en-US" sz="3600" dirty="0">
                <a:latin typeface="Bookman Old Style"/>
                <a:cs typeface="Bookman Old Style"/>
              </a:rPr>
              <a:t>Disaster along Indian Ocean Shores</a:t>
            </a:r>
            <a:endParaRPr lang="en-US" sz="4000" dirty="0">
              <a:latin typeface="Bookman Old Style"/>
              <a:cs typeface="Bookman Old Style"/>
            </a:endParaRPr>
          </a:p>
        </p:txBody>
      </p:sp>
      <p:cxnSp>
        <p:nvCxnSpPr>
          <p:cNvPr id="10" name="Straight Connector 9"/>
          <p:cNvCxnSpPr/>
          <p:nvPr/>
        </p:nvCxnSpPr>
        <p:spPr>
          <a:xfrm>
            <a:off x="990600" y="1295400"/>
            <a:ext cx="7391400" cy="0"/>
          </a:xfrm>
          <a:prstGeom prst="line">
            <a:avLst/>
          </a:prstGeom>
        </p:spPr>
        <p:style>
          <a:lnRef idx="1">
            <a:schemeClr val="accent1"/>
          </a:lnRef>
          <a:fillRef idx="0">
            <a:schemeClr val="accent1"/>
          </a:fillRef>
          <a:effectRef idx="0">
            <a:schemeClr val="accent1"/>
          </a:effectRef>
          <a:fontRef idx="minor">
            <a:schemeClr val="tx1"/>
          </a:fontRef>
        </p:style>
      </p:cxnSp>
      <p:sp>
        <p:nvSpPr>
          <p:cNvPr id="17412" name="Rectangle 3"/>
          <p:cNvSpPr>
            <a:spLocks noChangeArrowheads="1"/>
          </p:cNvSpPr>
          <p:nvPr/>
        </p:nvSpPr>
        <p:spPr bwMode="auto">
          <a:xfrm>
            <a:off x="5029200" y="1454527"/>
            <a:ext cx="3657600" cy="4770537"/>
          </a:xfrm>
          <a:prstGeom prst="rect">
            <a:avLst/>
          </a:prstGeom>
          <a:noFill/>
          <a:ln w="9525">
            <a:noFill/>
            <a:miter lim="800000"/>
            <a:headEnd/>
            <a:tailEnd/>
          </a:ln>
        </p:spPr>
        <p:txBody>
          <a:bodyPr wrap="square">
            <a:spAutoFit/>
          </a:bodyPr>
          <a:lstStyle/>
          <a:p>
            <a:r>
              <a:rPr lang="en-US" sz="1600" dirty="0">
                <a:latin typeface="Bookman Old Style" pitchFamily="18" charset="0"/>
              </a:rPr>
              <a:t>“Watching the horrors of the tsunami of December 26, 2004 unfold on screen, I found it quite eerie to see such devastation in places where earlier I walked and drove and rode—like that Sri Lankan train on which I took a group of students in 1978 including my own children—now smashed by the waves, the carriages toppled, killing more than a thousand passengers, some of them tourists. And the beaches near Phuket in Thailand, so serene and beautiful in memory, now proved a fatal attraction leading to disaster for thousands more, tourists and workers alike</a:t>
            </a:r>
            <a:r>
              <a:rPr lang="en-US" sz="1600" dirty="0" smtClean="0">
                <a:latin typeface="Bookman Old Style" pitchFamily="18" charset="0"/>
              </a:rPr>
              <a:t>.”</a:t>
            </a:r>
            <a:endParaRPr lang="en-US" sz="1600" dirty="0">
              <a:latin typeface="Bookman Old Style" pitchFamily="18" charset="0"/>
            </a:endParaRPr>
          </a:p>
        </p:txBody>
      </p:sp>
      <p:pic>
        <p:nvPicPr>
          <p:cNvPr id="2" name="Picture 1" descr="fou10e_fig_13_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524000"/>
            <a:ext cx="4422391" cy="3051450"/>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1"/>
          <p:cNvSpPr txBox="1">
            <a:spLocks noChangeArrowheads="1"/>
          </p:cNvSpPr>
          <p:nvPr/>
        </p:nvSpPr>
        <p:spPr bwMode="auto">
          <a:xfrm>
            <a:off x="533400" y="405824"/>
            <a:ext cx="76962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Atmosphere</a:t>
            </a:r>
          </a:p>
        </p:txBody>
      </p:sp>
      <p:sp>
        <p:nvSpPr>
          <p:cNvPr id="5" name="Content Placeholder 4"/>
          <p:cNvSpPr>
            <a:spLocks noGrp="1"/>
          </p:cNvSpPr>
          <p:nvPr>
            <p:ph idx="1"/>
          </p:nvPr>
        </p:nvSpPr>
        <p:spPr>
          <a:xfrm>
            <a:off x="533400" y="1295400"/>
            <a:ext cx="8229600" cy="3954462"/>
          </a:xfrm>
        </p:spPr>
        <p:txBody>
          <a:bodyPr/>
          <a:lstStyle/>
          <a:p>
            <a:pPr marL="285750" indent="-285750" eaLnBrk="1" hangingPunct="1">
              <a:buFont typeface="Arial" pitchFamily="34" charset="0"/>
              <a:buChar char="•"/>
              <a:defRPr/>
            </a:pPr>
            <a:r>
              <a:rPr lang="en-US" sz="2800" dirty="0">
                <a:latin typeface="Bookman Old Style" pitchFamily="18" charset="0"/>
              </a:rPr>
              <a:t>Earth’s </a:t>
            </a:r>
            <a:r>
              <a:rPr lang="en-US" sz="2800" b="1" dirty="0">
                <a:latin typeface="Bookman Old Style" pitchFamily="18" charset="0"/>
              </a:rPr>
              <a:t>atmosphere </a:t>
            </a:r>
            <a:r>
              <a:rPr lang="en-US" sz="2800" dirty="0">
                <a:latin typeface="Bookman Old Style" pitchFamily="18" charset="0"/>
              </a:rPr>
              <a:t>is a thin layer of air lying </a:t>
            </a:r>
            <a:r>
              <a:rPr lang="en-US" sz="2800" dirty="0" smtClean="0">
                <a:latin typeface="Bookman Old Style" pitchFamily="18" charset="0"/>
              </a:rPr>
              <a:t>directly above </a:t>
            </a:r>
            <a:r>
              <a:rPr lang="en-US" sz="2800" dirty="0">
                <a:latin typeface="Bookman Old Style" pitchFamily="18" charset="0"/>
              </a:rPr>
              <a:t>the lands and </a:t>
            </a:r>
            <a:r>
              <a:rPr lang="en-US" sz="2800" dirty="0" smtClean="0">
                <a:latin typeface="Bookman Old Style" pitchFamily="18" charset="0"/>
              </a:rPr>
              <a:t>oceans.</a:t>
            </a:r>
          </a:p>
          <a:p>
            <a:pPr eaLnBrk="1" hangingPunct="1">
              <a:defRPr/>
            </a:pPr>
            <a:r>
              <a:rPr lang="en-US" sz="2800" dirty="0">
                <a:latin typeface="Bookman Old Style" pitchFamily="18" charset="0"/>
              </a:rPr>
              <a:t>Scientists are concerned that human pollution </a:t>
            </a:r>
            <a:r>
              <a:rPr lang="en-US" sz="2800" dirty="0" smtClean="0">
                <a:latin typeface="Bookman Old Style" pitchFamily="18" charset="0"/>
              </a:rPr>
              <a:t>of the </a:t>
            </a:r>
            <a:r>
              <a:rPr lang="en-US" sz="2800" dirty="0">
                <a:latin typeface="Bookman Old Style" pitchFamily="18" charset="0"/>
              </a:rPr>
              <a:t>atmosphere will result in longer lasting, </a:t>
            </a:r>
            <a:r>
              <a:rPr lang="en-US" sz="2800" dirty="0" smtClean="0">
                <a:latin typeface="Bookman Old Style" pitchFamily="18" charset="0"/>
              </a:rPr>
              <a:t>possibly permanent</a:t>
            </a:r>
            <a:r>
              <a:rPr lang="en-US" sz="2800" dirty="0">
                <a:latin typeface="Bookman Old Style" pitchFamily="18" charset="0"/>
              </a:rPr>
              <a:t>, </a:t>
            </a:r>
            <a:r>
              <a:rPr lang="en-US" sz="2800" dirty="0" smtClean="0">
                <a:latin typeface="Bookman Old Style" pitchFamily="18" charset="0"/>
              </a:rPr>
              <a:t>damage.</a:t>
            </a:r>
          </a:p>
          <a:p>
            <a:pPr eaLnBrk="1" hangingPunct="1">
              <a:defRPr/>
            </a:pPr>
            <a:r>
              <a:rPr lang="en-US" sz="2800" dirty="0" smtClean="0">
                <a:latin typeface="Bookman Old Style" pitchFamily="18" charset="0"/>
              </a:rPr>
              <a:t>The </a:t>
            </a:r>
            <a:r>
              <a:rPr lang="en-US" sz="2800" dirty="0">
                <a:latin typeface="Bookman Old Style" pitchFamily="18" charset="0"/>
              </a:rPr>
              <a:t>United </a:t>
            </a:r>
            <a:r>
              <a:rPr lang="en-US" sz="2800" dirty="0" smtClean="0">
                <a:latin typeface="Bookman Old Style" pitchFamily="18" charset="0"/>
              </a:rPr>
              <a:t>States remains </a:t>
            </a:r>
            <a:r>
              <a:rPr lang="en-US" sz="2800" dirty="0">
                <a:latin typeface="Bookman Old Style" pitchFamily="18" charset="0"/>
              </a:rPr>
              <a:t>the world’s largest per capita leader in terms </a:t>
            </a:r>
            <a:r>
              <a:rPr lang="en-US" sz="2800" dirty="0" smtClean="0">
                <a:latin typeface="Bookman Old Style" pitchFamily="18" charset="0"/>
              </a:rPr>
              <a:t>of pollutants generated.</a:t>
            </a:r>
            <a:endParaRPr lang="en-US" sz="2800" dirty="0">
              <a:latin typeface="Bookman Old Style" pitchFamily="18" charset="0"/>
            </a:endParaRPr>
          </a:p>
          <a:p>
            <a:pPr eaLnBrk="1" hangingPunct="1">
              <a:defRPr/>
            </a:pPr>
            <a:endParaRPr lang="en-US" dirty="0"/>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990600"/>
            <a:ext cx="6400800" cy="762000"/>
          </a:xfrm>
        </p:spPr>
        <p:txBody>
          <a:bodyPr/>
          <a:lstStyle/>
          <a:p>
            <a:pPr algn="l" eaLnBrk="1" hangingPunct="1"/>
            <a:r>
              <a:rPr lang="en-US" sz="2800" b="1" dirty="0" smtClean="0">
                <a:latin typeface="Bookman Old Style" pitchFamily="18" charset="0"/>
              </a:rPr>
              <a:t>Climate Change</a:t>
            </a:r>
          </a:p>
        </p:txBody>
      </p:sp>
      <p:sp>
        <p:nvSpPr>
          <p:cNvPr id="3" name="Content Placeholder 2"/>
          <p:cNvSpPr>
            <a:spLocks noGrp="1"/>
          </p:cNvSpPr>
          <p:nvPr>
            <p:ph idx="1"/>
          </p:nvPr>
        </p:nvSpPr>
        <p:spPr>
          <a:xfrm>
            <a:off x="457200" y="1828800"/>
            <a:ext cx="8229600" cy="4876800"/>
          </a:xfrm>
        </p:spPr>
        <p:txBody>
          <a:bodyPr/>
          <a:lstStyle/>
          <a:p>
            <a:pPr eaLnBrk="1" hangingPunct="1">
              <a:spcBef>
                <a:spcPts val="0"/>
              </a:spcBef>
              <a:spcAft>
                <a:spcPts val="600"/>
              </a:spcAft>
              <a:defRPr/>
            </a:pPr>
            <a:r>
              <a:rPr lang="en-US" sz="2800" dirty="0">
                <a:latin typeface="Bookman Old Style" pitchFamily="18" charset="0"/>
              </a:rPr>
              <a:t>Growing populations and increased human </a:t>
            </a:r>
            <a:r>
              <a:rPr lang="en-US" sz="2800" dirty="0" smtClean="0">
                <a:latin typeface="Bookman Old Style" pitchFamily="18" charset="0"/>
              </a:rPr>
              <a:t>activity </a:t>
            </a:r>
            <a:r>
              <a:rPr lang="en-US" sz="2800" dirty="0">
                <a:latin typeface="Bookman Old Style" pitchFamily="18" charset="0"/>
              </a:rPr>
              <a:t>are having </a:t>
            </a:r>
            <a:r>
              <a:rPr lang="en-US" sz="2800" dirty="0" smtClean="0">
                <a:latin typeface="Bookman Old Style" pitchFamily="18" charset="0"/>
              </a:rPr>
              <a:t>an unprecedented </a:t>
            </a:r>
            <a:r>
              <a:rPr lang="en-US" sz="2800" dirty="0">
                <a:latin typeface="Bookman Old Style" pitchFamily="18" charset="0"/>
              </a:rPr>
              <a:t>impact on the </a:t>
            </a:r>
            <a:r>
              <a:rPr lang="en-US" sz="2800" dirty="0" smtClean="0">
                <a:latin typeface="Bookman Old Style" pitchFamily="18" charset="0"/>
              </a:rPr>
              <a:t>atmosphere.</a:t>
            </a:r>
          </a:p>
          <a:p>
            <a:pPr eaLnBrk="1" hangingPunct="1">
              <a:spcBef>
                <a:spcPts val="0"/>
              </a:spcBef>
              <a:spcAft>
                <a:spcPts val="600"/>
              </a:spcAft>
              <a:defRPr/>
            </a:pPr>
            <a:r>
              <a:rPr lang="en-US" sz="2800" dirty="0" smtClean="0">
                <a:latin typeface="Bookman Old Style" pitchFamily="18" charset="0"/>
              </a:rPr>
              <a:t>An overwhelming </a:t>
            </a:r>
            <a:r>
              <a:rPr lang="en-US" sz="2800" dirty="0">
                <a:latin typeface="Bookman Old Style" pitchFamily="18" charset="0"/>
              </a:rPr>
              <a:t>majority of climate scientists </a:t>
            </a:r>
            <a:r>
              <a:rPr lang="en-US" sz="2800" dirty="0" smtClean="0">
                <a:latin typeface="Bookman Old Style" pitchFamily="18" charset="0"/>
              </a:rPr>
              <a:t>have concluded </a:t>
            </a:r>
            <a:r>
              <a:rPr lang="en-US" sz="2800" dirty="0">
                <a:latin typeface="Bookman Old Style" pitchFamily="18" charset="0"/>
              </a:rPr>
              <a:t>that </a:t>
            </a:r>
            <a:r>
              <a:rPr lang="en-US" sz="2800" i="1" dirty="0">
                <a:latin typeface="Bookman Old Style" pitchFamily="18" charset="0"/>
              </a:rPr>
              <a:t>tropospheric </a:t>
            </a:r>
            <a:r>
              <a:rPr lang="en-US" sz="2800" dirty="0">
                <a:latin typeface="Bookman Old Style" pitchFamily="18" charset="0"/>
              </a:rPr>
              <a:t>pollution from </a:t>
            </a:r>
            <a:r>
              <a:rPr lang="en-US" sz="2800" dirty="0" smtClean="0">
                <a:latin typeface="Bookman Old Style" pitchFamily="18" charset="0"/>
              </a:rPr>
              <a:t>anthropogenic (human</a:t>
            </a:r>
            <a:r>
              <a:rPr lang="en-US" sz="2800" dirty="0">
                <a:latin typeface="Bookman Old Style" pitchFamily="18" charset="0"/>
              </a:rPr>
              <a:t>) sources is causing the Earth to retain </a:t>
            </a:r>
            <a:r>
              <a:rPr lang="en-US" sz="2800" dirty="0" smtClean="0">
                <a:latin typeface="Bookman Old Style" pitchFamily="18" charset="0"/>
              </a:rPr>
              <a:t>increasing amounts </a:t>
            </a:r>
            <a:r>
              <a:rPr lang="en-US" sz="2800" dirty="0">
                <a:latin typeface="Bookman Old Style" pitchFamily="18" charset="0"/>
              </a:rPr>
              <a:t>of </a:t>
            </a:r>
            <a:r>
              <a:rPr lang="en-US" sz="2800" dirty="0" smtClean="0">
                <a:latin typeface="Bookman Old Style" pitchFamily="18" charset="0"/>
              </a:rPr>
              <a:t>heat.</a:t>
            </a:r>
          </a:p>
          <a:p>
            <a:pPr eaLnBrk="1" hangingPunct="1">
              <a:spcBef>
                <a:spcPts val="0"/>
              </a:spcBef>
              <a:spcAft>
                <a:spcPts val="600"/>
              </a:spcAft>
              <a:defRPr/>
            </a:pPr>
            <a:r>
              <a:rPr lang="en-US" sz="2800" b="1" dirty="0" smtClean="0">
                <a:latin typeface="Bookman Old Style" pitchFamily="18" charset="0"/>
              </a:rPr>
              <a:t>Climate </a:t>
            </a:r>
            <a:r>
              <a:rPr lang="en-US" sz="2800" b="1" dirty="0">
                <a:latin typeface="Bookman Old Style" pitchFamily="18" charset="0"/>
              </a:rPr>
              <a:t>change </a:t>
            </a:r>
            <a:r>
              <a:rPr lang="en-US" sz="2800" dirty="0">
                <a:latin typeface="Bookman Old Style" pitchFamily="18" charset="0"/>
              </a:rPr>
              <a:t>is sometimes called global </a:t>
            </a:r>
            <a:r>
              <a:rPr lang="en-US" sz="2800" dirty="0" smtClean="0">
                <a:latin typeface="Bookman Old Style" pitchFamily="18" charset="0"/>
              </a:rPr>
              <a:t>warming.</a:t>
            </a:r>
            <a:endParaRPr lang="en-US" sz="28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extBox 1"/>
          <p:cNvSpPr txBox="1">
            <a:spLocks noChangeArrowheads="1"/>
          </p:cNvSpPr>
          <p:nvPr/>
        </p:nvSpPr>
        <p:spPr bwMode="auto">
          <a:xfrm>
            <a:off x="457200" y="405824"/>
            <a:ext cx="76962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Atmosphere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2"/>
          <p:cNvSpPr>
            <a:spLocks noGrp="1"/>
          </p:cNvSpPr>
          <p:nvPr>
            <p:ph idx="1"/>
          </p:nvPr>
        </p:nvSpPr>
        <p:spPr>
          <a:xfrm>
            <a:off x="304800" y="914400"/>
            <a:ext cx="8458200" cy="5715000"/>
          </a:xfrm>
        </p:spPr>
        <p:txBody>
          <a:bodyPr/>
          <a:lstStyle/>
          <a:p>
            <a:pPr marL="0" indent="0" eaLnBrk="1" hangingPunct="1">
              <a:buNone/>
            </a:pPr>
            <a:r>
              <a:rPr lang="en-US" sz="2800" b="1" dirty="0" smtClean="0">
                <a:latin typeface="Bookman Old Style" pitchFamily="18" charset="0"/>
              </a:rPr>
              <a:t>Extreme Weather Events</a:t>
            </a:r>
          </a:p>
          <a:p>
            <a:pPr eaLnBrk="1" hangingPunct="1">
              <a:spcBef>
                <a:spcPts val="400"/>
              </a:spcBef>
            </a:pPr>
            <a:r>
              <a:rPr lang="en-US" sz="2400" dirty="0" smtClean="0">
                <a:latin typeface="Bookman Old Style" pitchFamily="18" charset="0"/>
              </a:rPr>
              <a:t>The Little Ice Age</a:t>
            </a:r>
          </a:p>
          <a:p>
            <a:pPr eaLnBrk="1" hangingPunct="1">
              <a:spcBef>
                <a:spcPts val="400"/>
              </a:spcBef>
            </a:pPr>
            <a:r>
              <a:rPr lang="en-US" sz="2400" dirty="0" smtClean="0">
                <a:latin typeface="Bookman Old Style" pitchFamily="18" charset="0"/>
              </a:rPr>
              <a:t>Atmospheric scientists are investigating the relationship between current changes in the climate and extreme weather events.</a:t>
            </a:r>
          </a:p>
          <a:p>
            <a:pPr marL="0" indent="0" eaLnBrk="1" hangingPunct="1">
              <a:buNone/>
            </a:pPr>
            <a:r>
              <a:rPr lang="en-US" sz="2800" b="1" dirty="0" smtClean="0">
                <a:latin typeface="Bookman Old Style" pitchFamily="18" charset="0"/>
              </a:rPr>
              <a:t>Acid Rain</a:t>
            </a:r>
          </a:p>
          <a:p>
            <a:pPr eaLnBrk="1" hangingPunct="1">
              <a:spcBef>
                <a:spcPts val="400"/>
              </a:spcBef>
            </a:pPr>
            <a:r>
              <a:rPr lang="en-US" sz="2400" dirty="0" smtClean="0">
                <a:latin typeface="Bookman Old Style" pitchFamily="18" charset="0"/>
              </a:rPr>
              <a:t>A byproduct of the enormous volume of pollutants spewed into the atmosphere is </a:t>
            </a:r>
            <a:r>
              <a:rPr lang="en-US" sz="2400" b="1" dirty="0" smtClean="0">
                <a:latin typeface="Bookman Old Style" pitchFamily="18" charset="0"/>
              </a:rPr>
              <a:t>acid rain.</a:t>
            </a:r>
          </a:p>
          <a:p>
            <a:pPr eaLnBrk="1" hangingPunct="1">
              <a:spcBef>
                <a:spcPts val="400"/>
              </a:spcBef>
            </a:pPr>
            <a:r>
              <a:rPr lang="en-US" sz="2400" dirty="0" smtClean="0">
                <a:latin typeface="Bookman Old Style" pitchFamily="18" charset="0"/>
              </a:rPr>
              <a:t>Although acid rain usually consists of relatively mild acids, it is caustic enough to harm certain natural ecosystems.</a:t>
            </a:r>
          </a:p>
          <a:p>
            <a:pPr eaLnBrk="1" hangingPunct="1">
              <a:spcBef>
                <a:spcPts val="400"/>
              </a:spcBef>
            </a:pPr>
            <a:r>
              <a:rPr lang="en-US" sz="2400" dirty="0" smtClean="0">
                <a:latin typeface="Bookman Old Style" pitchFamily="18" charset="0"/>
              </a:rPr>
              <a:t>The geography of acid rain is most closely associated with patterns of industrial concentration and middle- to long-distance wind flows.</a:t>
            </a: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TextBox 1"/>
          <p:cNvSpPr txBox="1">
            <a:spLocks noChangeArrowheads="1"/>
          </p:cNvSpPr>
          <p:nvPr/>
        </p:nvSpPr>
        <p:spPr bwMode="auto">
          <a:xfrm>
            <a:off x="304800" y="381000"/>
            <a:ext cx="76962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Atmosphere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304800"/>
            <a:ext cx="8229600" cy="838200"/>
          </a:xfrm>
        </p:spPr>
        <p:txBody>
          <a:bodyPr/>
          <a:lstStyle/>
          <a:p>
            <a:pPr algn="l" eaLnBrk="1" hangingPunct="1"/>
            <a:r>
              <a:rPr lang="en-US" sz="3200" b="1" dirty="0" smtClean="0">
                <a:latin typeface="Bookman Old Style" pitchFamily="18" charset="0"/>
              </a:rPr>
              <a:t>The Land</a:t>
            </a:r>
          </a:p>
        </p:txBody>
      </p:sp>
      <p:sp>
        <p:nvSpPr>
          <p:cNvPr id="53250" name="Content Placeholder 2"/>
          <p:cNvSpPr>
            <a:spLocks noGrp="1"/>
          </p:cNvSpPr>
          <p:nvPr>
            <p:ph idx="1"/>
          </p:nvPr>
        </p:nvSpPr>
        <p:spPr>
          <a:xfrm>
            <a:off x="457200" y="914400"/>
            <a:ext cx="8458200" cy="5486400"/>
          </a:xfrm>
        </p:spPr>
        <p:txBody>
          <a:bodyPr/>
          <a:lstStyle/>
          <a:p>
            <a:pPr marL="0" indent="0" eaLnBrk="1" hangingPunct="1">
              <a:buNone/>
            </a:pPr>
            <a:r>
              <a:rPr lang="en-US" sz="2800" b="1" dirty="0" smtClean="0">
                <a:latin typeface="Bookman Old Style" pitchFamily="18" charset="0"/>
              </a:rPr>
              <a:t>Deforestation</a:t>
            </a:r>
            <a:endParaRPr lang="en-US" sz="2800" dirty="0" smtClean="0">
              <a:latin typeface="Bookman Old Style" pitchFamily="18" charset="0"/>
            </a:endParaRPr>
          </a:p>
          <a:p>
            <a:pPr eaLnBrk="1" hangingPunct="1"/>
            <a:r>
              <a:rPr lang="en-US" sz="2400" dirty="0" smtClean="0">
                <a:latin typeface="Bookman Old Style" pitchFamily="18" charset="0"/>
              </a:rPr>
              <a:t>The destruction of vast tracts of forest</a:t>
            </a:r>
          </a:p>
          <a:p>
            <a:pPr eaLnBrk="1" hangingPunct="1"/>
            <a:r>
              <a:rPr lang="en-US" sz="2400" dirty="0" smtClean="0">
                <a:latin typeface="Bookman Old Style" pitchFamily="18" charset="0"/>
              </a:rPr>
              <a:t>The rate of deforestation worldwide declined in the last decade.</a:t>
            </a:r>
          </a:p>
          <a:p>
            <a:pPr eaLnBrk="1" hangingPunct="1"/>
            <a:r>
              <a:rPr lang="en-US" sz="2400" dirty="0" smtClean="0">
                <a:latin typeface="Bookman Old Style" pitchFamily="18" charset="0"/>
              </a:rPr>
              <a:t>Deforestation has been going on for centuries, and the motivations for deforestation vary vastly.</a:t>
            </a:r>
          </a:p>
          <a:p>
            <a:pPr marL="0" indent="0" eaLnBrk="1" hangingPunct="1">
              <a:buNone/>
            </a:pPr>
            <a:r>
              <a:rPr lang="en-US" sz="2800" b="1" dirty="0" smtClean="0">
                <a:latin typeface="Bookman Old Style" pitchFamily="18" charset="0"/>
              </a:rPr>
              <a:t>Soil Erosion</a:t>
            </a:r>
            <a:endParaRPr lang="en-US" sz="2800" dirty="0" smtClean="0">
              <a:latin typeface="Bookman Old Style" pitchFamily="18" charset="0"/>
            </a:endParaRPr>
          </a:p>
          <a:p>
            <a:pPr eaLnBrk="1" hangingPunct="1">
              <a:buFont typeface="Arial"/>
              <a:buChar char="•"/>
            </a:pPr>
            <a:r>
              <a:rPr lang="en-US" sz="2400" dirty="0" smtClean="0">
                <a:latin typeface="Bookman Old Style" pitchFamily="18" charset="0"/>
              </a:rPr>
              <a:t>The loss of potentially productive soil to erosion has been called a “quiet crisis” of global proportions.</a:t>
            </a:r>
          </a:p>
          <a:p>
            <a:pPr eaLnBrk="1" hangingPunct="1">
              <a:buFont typeface="Arial"/>
              <a:buChar char="•"/>
            </a:pPr>
            <a:r>
              <a:rPr lang="en-US" sz="2400" dirty="0" smtClean="0">
                <a:latin typeface="Bookman Old Style" pitchFamily="18" charset="0"/>
              </a:rPr>
              <a:t>Soil erosion is caused by a variety of factors: </a:t>
            </a:r>
            <a:r>
              <a:rPr lang="en-US" sz="2400" dirty="0">
                <a:latin typeface="Bookman Old Style" pitchFamily="18" charset="0"/>
              </a:rPr>
              <a:t> </a:t>
            </a:r>
            <a:r>
              <a:rPr lang="en-US" sz="2400" dirty="0" smtClean="0">
                <a:latin typeface="Bookman Old Style" pitchFamily="18" charset="0"/>
              </a:rPr>
              <a:t>Grazing livestock destroy the natural vegetation; lands too dry to sustain farming are plowed, and wind erosion follows.</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3"/>
          <p:cNvSpPr txBox="1">
            <a:spLocks noChangeArrowheads="1"/>
          </p:cNvSpPr>
          <p:nvPr/>
        </p:nvSpPr>
        <p:spPr bwMode="auto">
          <a:xfrm>
            <a:off x="1524000" y="152400"/>
            <a:ext cx="5943600" cy="646331"/>
          </a:xfrm>
          <a:prstGeom prst="rect">
            <a:avLst/>
          </a:prstGeom>
          <a:noFill/>
          <a:ln w="9525">
            <a:noFill/>
            <a:miter lim="800000"/>
            <a:headEnd/>
            <a:tailEnd/>
          </a:ln>
        </p:spPr>
        <p:txBody>
          <a:bodyPr>
            <a:spAutoFit/>
          </a:bodyPr>
          <a:lstStyle/>
          <a:p>
            <a:pPr algn="ctr"/>
            <a:r>
              <a:rPr lang="en-US" sz="3600" dirty="0">
                <a:latin typeface="Bookman Old Style" pitchFamily="18" charset="0"/>
              </a:rPr>
              <a:t>Field Note</a:t>
            </a:r>
          </a:p>
        </p:txBody>
      </p:sp>
      <p:cxnSp>
        <p:nvCxnSpPr>
          <p:cNvPr id="6" name="Straight Connector 5"/>
          <p:cNvCxnSpPr/>
          <p:nvPr/>
        </p:nvCxnSpPr>
        <p:spPr>
          <a:xfrm>
            <a:off x="304800" y="8382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4275" name="TextBox 6"/>
          <p:cNvSpPr txBox="1">
            <a:spLocks noChangeArrowheads="1"/>
          </p:cNvSpPr>
          <p:nvPr/>
        </p:nvSpPr>
        <p:spPr bwMode="auto">
          <a:xfrm>
            <a:off x="285750" y="1000065"/>
            <a:ext cx="4057650" cy="5324535"/>
          </a:xfrm>
          <a:prstGeom prst="rect">
            <a:avLst/>
          </a:prstGeom>
          <a:noFill/>
          <a:ln w="9525">
            <a:noFill/>
            <a:miter lim="800000"/>
            <a:headEnd/>
            <a:tailEnd/>
          </a:ln>
        </p:spPr>
        <p:txBody>
          <a:bodyPr wrap="square">
            <a:spAutoFit/>
          </a:bodyPr>
          <a:lstStyle/>
          <a:p>
            <a:r>
              <a:rPr lang="en-US" sz="2000" dirty="0" smtClean="0">
                <a:latin typeface="Bookman Old Style" pitchFamily="18" charset="0"/>
              </a:rPr>
              <a:t>“This was one of the most depressing days of this long South American field trip. We had been briefed and had seen the satellite pictures of the destruction of the rainforest, with ugly gashes of bare ground pointing like rows of arrows into the woods. But walking to the temporary end points of some of these new roads made a lot more impact. From the remaining forest around came the calls of monkeys and other wildlife, their habitat retreating under the human onslaught.”</a:t>
            </a:r>
            <a:endParaRPr lang="en-US" sz="2000" dirty="0">
              <a:latin typeface="Bookman Old Style" pitchFamily="18" charset="0"/>
            </a:endParaRPr>
          </a:p>
        </p:txBody>
      </p:sp>
      <p:pic>
        <p:nvPicPr>
          <p:cNvPr id="2" name="Picture 1" descr="fou10e_fig_13_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1143000"/>
            <a:ext cx="4267200" cy="3370515"/>
          </a:xfrm>
          <a:prstGeom prst="rect">
            <a:avLst/>
          </a:prstGeom>
        </p:spPr>
      </p:pic>
      <p:sp>
        <p:nvSpPr>
          <p:cNvPr id="7" name="Footer Placeholder 6"/>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68400"/>
            <a:ext cx="8229600" cy="5537200"/>
          </a:xfrm>
        </p:spPr>
        <p:txBody>
          <a:bodyPr/>
          <a:lstStyle/>
          <a:p>
            <a:pPr marL="0" indent="0" eaLnBrk="1" hangingPunct="1">
              <a:buNone/>
              <a:defRPr/>
            </a:pPr>
            <a:r>
              <a:rPr lang="en-US" sz="2800" b="1" dirty="0" smtClean="0">
                <a:latin typeface="Bookman Old Style" pitchFamily="18" charset="0"/>
              </a:rPr>
              <a:t>Waste Disposal </a:t>
            </a:r>
            <a:endParaRPr lang="en-US" dirty="0" smtClean="0">
              <a:latin typeface="Bookman Old Style" pitchFamily="18" charset="0"/>
            </a:endParaRPr>
          </a:p>
          <a:p>
            <a:pPr eaLnBrk="1" hangingPunct="1">
              <a:defRPr/>
            </a:pPr>
            <a:r>
              <a:rPr lang="en-US" sz="2400" dirty="0" smtClean="0">
                <a:latin typeface="Bookman Old Style" pitchFamily="18" charset="0"/>
              </a:rPr>
              <a:t>The </a:t>
            </a:r>
            <a:r>
              <a:rPr lang="en-US" sz="2400" dirty="0">
                <a:latin typeface="Bookman Old Style" pitchFamily="18" charset="0"/>
              </a:rPr>
              <a:t>United States, the world’s largest </a:t>
            </a:r>
            <a:r>
              <a:rPr lang="en-US" sz="2400" dirty="0" smtClean="0">
                <a:latin typeface="Bookman Old Style" pitchFamily="18" charset="0"/>
              </a:rPr>
              <a:t>consumer of </a:t>
            </a:r>
            <a:r>
              <a:rPr lang="en-US" sz="2400" dirty="0">
                <a:latin typeface="Bookman Old Style" pitchFamily="18" charset="0"/>
              </a:rPr>
              <a:t>resources, is also the largest producer of </a:t>
            </a:r>
            <a:r>
              <a:rPr lang="en-US" sz="2400" b="1" dirty="0">
                <a:latin typeface="Bookman Old Style" pitchFamily="18" charset="0"/>
              </a:rPr>
              <a:t>solid </a:t>
            </a:r>
            <a:r>
              <a:rPr lang="en-US" sz="2400" b="1" dirty="0" smtClean="0">
                <a:latin typeface="Bookman Old Style" pitchFamily="18" charset="0"/>
              </a:rPr>
              <a:t>waste.</a:t>
            </a:r>
          </a:p>
          <a:p>
            <a:pPr eaLnBrk="1" hangingPunct="1">
              <a:defRPr/>
            </a:pPr>
            <a:r>
              <a:rPr lang="en-US" sz="2400" dirty="0">
                <a:latin typeface="Bookman Old Style" pitchFamily="18" charset="0"/>
              </a:rPr>
              <a:t>The number of suitable sites for </a:t>
            </a:r>
            <a:r>
              <a:rPr lang="en-US" sz="2400" b="1" dirty="0">
                <a:latin typeface="Bookman Old Style" pitchFamily="18" charset="0"/>
              </a:rPr>
              <a:t>sanitary</a:t>
            </a:r>
            <a:r>
              <a:rPr lang="en-US" sz="2400" dirty="0">
                <a:latin typeface="Bookman Old Style" pitchFamily="18" charset="0"/>
              </a:rPr>
              <a:t> </a:t>
            </a:r>
            <a:r>
              <a:rPr lang="en-US" sz="2400" b="1" dirty="0" smtClean="0">
                <a:latin typeface="Bookman Old Style" pitchFamily="18" charset="0"/>
              </a:rPr>
              <a:t>landfills</a:t>
            </a:r>
            <a:r>
              <a:rPr lang="en-US" sz="2400" b="1" dirty="0">
                <a:latin typeface="Bookman Old Style" pitchFamily="18" charset="0"/>
              </a:rPr>
              <a:t> </a:t>
            </a:r>
            <a:r>
              <a:rPr lang="en-US" sz="2400" dirty="0" smtClean="0">
                <a:latin typeface="Bookman Old Style" pitchFamily="18" charset="0"/>
              </a:rPr>
              <a:t>is decreasing.</a:t>
            </a:r>
          </a:p>
          <a:p>
            <a:pPr eaLnBrk="1" hangingPunct="1">
              <a:defRPr/>
            </a:pPr>
            <a:r>
              <a:rPr lang="en-US" sz="2400" b="1" dirty="0" smtClean="0">
                <a:latin typeface="Bookman Old Style" pitchFamily="18" charset="0"/>
              </a:rPr>
              <a:t>Toxic wastes: </a:t>
            </a:r>
            <a:r>
              <a:rPr lang="en-US" sz="2400" dirty="0" smtClean="0">
                <a:latin typeface="Bookman Old Style" pitchFamily="18" charset="0"/>
              </a:rPr>
              <a:t>the </a:t>
            </a:r>
            <a:r>
              <a:rPr lang="en-US" sz="2400" dirty="0">
                <a:latin typeface="Bookman Old Style" pitchFamily="18" charset="0"/>
              </a:rPr>
              <a:t>danger is caused by chemicals, infectious </a:t>
            </a:r>
            <a:r>
              <a:rPr lang="en-US" sz="2400" dirty="0" smtClean="0">
                <a:latin typeface="Bookman Old Style" pitchFamily="18" charset="0"/>
              </a:rPr>
              <a:t>materials, and </a:t>
            </a:r>
            <a:r>
              <a:rPr lang="en-US" sz="2400" dirty="0">
                <a:latin typeface="Bookman Old Style" pitchFamily="18" charset="0"/>
              </a:rPr>
              <a:t>the </a:t>
            </a:r>
            <a:r>
              <a:rPr lang="en-US" sz="2400" dirty="0" smtClean="0">
                <a:latin typeface="Bookman Old Style" pitchFamily="18" charset="0"/>
              </a:rPr>
              <a:t>like.</a:t>
            </a:r>
          </a:p>
          <a:p>
            <a:pPr eaLnBrk="1" hangingPunct="1">
              <a:defRPr/>
            </a:pPr>
            <a:r>
              <a:rPr lang="en-US" sz="2400" b="1" dirty="0" smtClean="0">
                <a:latin typeface="Bookman Old Style" pitchFamily="18" charset="0"/>
              </a:rPr>
              <a:t>Radioactive wastes: </a:t>
            </a:r>
            <a:r>
              <a:rPr lang="en-US" sz="2400" dirty="0">
                <a:latin typeface="Bookman Old Style" pitchFamily="18" charset="0"/>
              </a:rPr>
              <a:t>low-level </a:t>
            </a:r>
            <a:r>
              <a:rPr lang="en-US" sz="2400" dirty="0" smtClean="0">
                <a:latin typeface="Bookman Old Style" pitchFamily="18" charset="0"/>
              </a:rPr>
              <a:t>and high-level radioactive wastes.</a:t>
            </a:r>
          </a:p>
          <a:p>
            <a:pPr eaLnBrk="1" hangingPunct="1">
              <a:defRPr/>
            </a:pPr>
            <a:r>
              <a:rPr lang="en-US" sz="2400" dirty="0" smtClean="0">
                <a:latin typeface="Bookman Old Style" pitchFamily="18" charset="0"/>
              </a:rPr>
              <a:t>Transportation of waste.</a:t>
            </a:r>
          </a:p>
          <a:p>
            <a:pPr eaLnBrk="1" hangingPunct="1">
              <a:defRPr/>
            </a:pPr>
            <a:r>
              <a:rPr lang="en-US" sz="2400" dirty="0">
                <a:latin typeface="Bookman Old Style" pitchFamily="18" charset="0"/>
              </a:rPr>
              <a:t>The dimensions of the waste-disposal problem </a:t>
            </a:r>
            <a:r>
              <a:rPr lang="en-US" sz="2400" dirty="0" smtClean="0">
                <a:latin typeface="Bookman Old Style" pitchFamily="18" charset="0"/>
              </a:rPr>
              <a:t>are growing </a:t>
            </a:r>
            <a:r>
              <a:rPr lang="en-US" sz="2400" dirty="0">
                <a:latin typeface="Bookman Old Style" pitchFamily="18" charset="0"/>
              </a:rPr>
              <a:t>and </a:t>
            </a:r>
            <a:r>
              <a:rPr lang="en-US" sz="2400" dirty="0" smtClean="0">
                <a:latin typeface="Bookman Old Style" pitchFamily="18" charset="0"/>
              </a:rPr>
              <a:t>globalizing.</a:t>
            </a:r>
          </a:p>
          <a:p>
            <a:pPr eaLnBrk="1" hangingPunct="1">
              <a:defRPr/>
            </a:pPr>
            <a:endParaRPr lang="en-US" sz="2400" dirty="0" smtClean="0">
              <a:latin typeface="Bookman Old Style" pitchFamily="18" charset="0"/>
            </a:endParaRPr>
          </a:p>
          <a:p>
            <a:pPr marL="0" indent="0" eaLnBrk="1" hangingPunct="1">
              <a:buFont typeface="Arial" charset="0"/>
              <a:buNone/>
              <a:defRPr/>
            </a:pPr>
            <a:endParaRPr lang="en-US" b="1" dirty="0">
              <a:latin typeface="Bookman Old Style" pitchFamily="18" charset="0"/>
            </a:endParaRPr>
          </a:p>
          <a:p>
            <a:pPr marL="0" indent="0" algn="ctr" eaLnBrk="1" hangingPunct="1">
              <a:buFont typeface="Arial" charset="0"/>
              <a:buNone/>
              <a:defRPr/>
            </a:pPr>
            <a:endParaRPr lang="en-US" dirty="0" smtClean="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Title 1"/>
          <p:cNvSpPr>
            <a:spLocks noGrp="1"/>
          </p:cNvSpPr>
          <p:nvPr>
            <p:ph type="title"/>
          </p:nvPr>
        </p:nvSpPr>
        <p:spPr>
          <a:xfrm>
            <a:off x="533400" y="304800"/>
            <a:ext cx="8229600" cy="838200"/>
          </a:xfrm>
        </p:spPr>
        <p:txBody>
          <a:bodyPr/>
          <a:lstStyle/>
          <a:p>
            <a:pPr algn="l" eaLnBrk="1" hangingPunct="1"/>
            <a:r>
              <a:rPr lang="en-US" sz="3200" b="1" dirty="0" smtClean="0">
                <a:latin typeface="Bookman Old Style" pitchFamily="18" charset="0"/>
              </a:rPr>
              <a:t>The Land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2"/>
          <p:cNvSpPr>
            <a:spLocks noGrp="1"/>
          </p:cNvSpPr>
          <p:nvPr>
            <p:ph type="title"/>
          </p:nvPr>
        </p:nvSpPr>
        <p:spPr>
          <a:xfrm>
            <a:off x="457200" y="457200"/>
            <a:ext cx="6400800" cy="731838"/>
          </a:xfrm>
        </p:spPr>
        <p:txBody>
          <a:bodyPr/>
          <a:lstStyle/>
          <a:p>
            <a:pPr algn="l" eaLnBrk="1" hangingPunct="1"/>
            <a:r>
              <a:rPr lang="en-US" sz="3200" b="1" dirty="0" smtClean="0">
                <a:latin typeface="Bookman Old Style" pitchFamily="18" charset="0"/>
              </a:rPr>
              <a:t>Biodiversity</a:t>
            </a:r>
          </a:p>
        </p:txBody>
      </p:sp>
      <p:sp>
        <p:nvSpPr>
          <p:cNvPr id="58370" name="Content Placeholder 1"/>
          <p:cNvSpPr>
            <a:spLocks noGrp="1"/>
          </p:cNvSpPr>
          <p:nvPr>
            <p:ph idx="1"/>
          </p:nvPr>
        </p:nvSpPr>
        <p:spPr>
          <a:xfrm>
            <a:off x="457200" y="1371600"/>
            <a:ext cx="8229600" cy="4525963"/>
          </a:xfrm>
        </p:spPr>
        <p:txBody>
          <a:bodyPr/>
          <a:lstStyle/>
          <a:p>
            <a:pPr eaLnBrk="1" hangingPunct="1"/>
            <a:r>
              <a:rPr lang="en-US" sz="2800" b="1" dirty="0" smtClean="0">
                <a:latin typeface="Bookman Old Style" pitchFamily="18" charset="0"/>
              </a:rPr>
              <a:t>Biodiversity:</a:t>
            </a:r>
            <a:r>
              <a:rPr lang="en-US" sz="2800" dirty="0" smtClean="0">
                <a:latin typeface="Bookman Old Style" pitchFamily="18" charset="0"/>
              </a:rPr>
              <a:t> the diversity of all aspects of life found on the Earth.</a:t>
            </a:r>
          </a:p>
          <a:p>
            <a:pPr eaLnBrk="1" hangingPunct="1"/>
            <a:r>
              <a:rPr lang="en-US" sz="2800" dirty="0" smtClean="0">
                <a:latin typeface="Bookman Old Style" pitchFamily="18" charset="0"/>
              </a:rPr>
              <a:t>Where is biodiversity most threatened?</a:t>
            </a:r>
          </a:p>
          <a:p>
            <a:pPr lvl="1" eaLnBrk="1" hangingPunct="1">
              <a:buFont typeface="Arial"/>
              <a:buChar char="•"/>
            </a:pPr>
            <a:r>
              <a:rPr lang="en-US" dirty="0" smtClean="0">
                <a:latin typeface="Bookman Old Style" pitchFamily="18" charset="0"/>
              </a:rPr>
              <a:t>Threat of extinction depends on the range of the species, its scarcity, and its geographic concentration.</a:t>
            </a:r>
          </a:p>
          <a:p>
            <a:pPr eaLnBrk="1" hangingPunct="1"/>
            <a:r>
              <a:rPr lang="en-US" sz="2800" dirty="0" smtClean="0">
                <a:latin typeface="Bookman Old Style" pitchFamily="18" charset="0"/>
              </a:rPr>
              <a:t>Human impacts on biodiversity have increased over time.</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ontent Placeholder 2"/>
          <p:cNvSpPr>
            <a:spLocks noGrp="1"/>
          </p:cNvSpPr>
          <p:nvPr>
            <p:ph idx="1"/>
          </p:nvPr>
        </p:nvSpPr>
        <p:spPr>
          <a:xfrm>
            <a:off x="457200" y="2209800"/>
            <a:ext cx="8229600" cy="3916363"/>
          </a:xfrm>
        </p:spPr>
        <p:txBody>
          <a:bodyPr/>
          <a:lstStyle/>
          <a:p>
            <a:pPr marL="0" indent="0" eaLnBrk="1" hangingPunct="1">
              <a:buFont typeface="Arial" charset="0"/>
              <a:buNone/>
            </a:pPr>
            <a:r>
              <a:rPr lang="en-US" sz="2800" dirty="0" smtClean="0">
                <a:latin typeface="Bookman Old Style" pitchFamily="18" charset="0"/>
              </a:rPr>
              <a:t>What is the greatest environmental concern facing the region where you live, and in what other regions of the world is that concern also present? How do differences between your region and the other regions sharing the concern influence how it is understood and approached?</a:t>
            </a:r>
          </a:p>
        </p:txBody>
      </p:sp>
      <p:pic>
        <p:nvPicPr>
          <p:cNvPr id="59394" name="Picture 2"/>
          <p:cNvPicPr>
            <a:picLocks noChangeAspect="1" noChangeArrowheads="1"/>
          </p:cNvPicPr>
          <p:nvPr/>
        </p:nvPicPr>
        <p:blipFill>
          <a:blip r:embed="rId3" cstate="email"/>
          <a:srcRect/>
          <a:stretch>
            <a:fillRect/>
          </a:stretch>
        </p:blipFill>
        <p:spPr bwMode="auto">
          <a:xfrm>
            <a:off x="2133600" y="228600"/>
            <a:ext cx="4572000" cy="1447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dirty="0" smtClean="0">
                <a:latin typeface="Bookman Old Style" pitchFamily="18" charset="0"/>
              </a:rPr>
              <a:t>Key Question</a:t>
            </a:r>
          </a:p>
        </p:txBody>
      </p:sp>
      <p:sp>
        <p:nvSpPr>
          <p:cNvPr id="60418" name="Content Placeholder 2"/>
          <p:cNvSpPr>
            <a:spLocks noGrp="1"/>
          </p:cNvSpPr>
          <p:nvPr>
            <p:ph idx="1"/>
          </p:nvPr>
        </p:nvSpPr>
        <p:spPr/>
        <p:txBody>
          <a:bodyPr/>
          <a:lstStyle/>
          <a:p>
            <a:pPr marL="0" indent="0" algn="ctr" eaLnBrk="1" hangingPunct="1">
              <a:buFont typeface="Arial" charset="0"/>
              <a:buNone/>
            </a:pPr>
            <a:endParaRPr lang="en-US" sz="4000" dirty="0" smtClean="0">
              <a:latin typeface="Bookman Old Style" pitchFamily="18" charset="0"/>
            </a:endParaRPr>
          </a:p>
          <a:p>
            <a:pPr marL="0" indent="0" algn="ctr" eaLnBrk="1" hangingPunct="1">
              <a:buFont typeface="Arial" charset="0"/>
              <a:buNone/>
            </a:pPr>
            <a:r>
              <a:rPr lang="en-US" sz="4000" dirty="0" smtClean="0">
                <a:latin typeface="Bookman Old Style" pitchFamily="18" charset="0"/>
              </a:rPr>
              <a:t>What are the major factors contributing to environmental change today?</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457200"/>
            <a:ext cx="5029200" cy="960438"/>
          </a:xfrm>
        </p:spPr>
        <p:txBody>
          <a:bodyPr/>
          <a:lstStyle/>
          <a:p>
            <a:pPr algn="l" eaLnBrk="1" hangingPunct="1"/>
            <a:r>
              <a:rPr lang="en-US" sz="3200" b="1" dirty="0" smtClean="0">
                <a:latin typeface="Bookman Old Style" pitchFamily="18" charset="0"/>
              </a:rPr>
              <a:t>Political Ecology</a:t>
            </a:r>
          </a:p>
        </p:txBody>
      </p:sp>
      <p:sp>
        <p:nvSpPr>
          <p:cNvPr id="3" name="Content Placeholder 2"/>
          <p:cNvSpPr>
            <a:spLocks noGrp="1"/>
          </p:cNvSpPr>
          <p:nvPr>
            <p:ph idx="1"/>
          </p:nvPr>
        </p:nvSpPr>
        <p:spPr>
          <a:xfrm>
            <a:off x="457200" y="1295400"/>
            <a:ext cx="8229600" cy="5105400"/>
          </a:xfrm>
        </p:spPr>
        <p:txBody>
          <a:bodyPr/>
          <a:lstStyle/>
          <a:p>
            <a:pPr eaLnBrk="1" hangingPunct="1">
              <a:spcBef>
                <a:spcPts val="0"/>
              </a:spcBef>
              <a:spcAft>
                <a:spcPts val="1800"/>
              </a:spcAft>
              <a:defRPr/>
            </a:pPr>
            <a:r>
              <a:rPr lang="en-US" sz="2800" dirty="0">
                <a:latin typeface="Bookman Old Style" pitchFamily="18" charset="0"/>
              </a:rPr>
              <a:t>Leslie Gray and William Moseley describe the </a:t>
            </a:r>
            <a:r>
              <a:rPr lang="en-US" sz="2800" dirty="0" smtClean="0">
                <a:latin typeface="Bookman Old Style" pitchFamily="18" charset="0"/>
              </a:rPr>
              <a:t>field of political ecology as a way </a:t>
            </a:r>
            <a:r>
              <a:rPr lang="en-US" sz="2800" dirty="0">
                <a:latin typeface="Bookman Old Style" pitchFamily="18" charset="0"/>
              </a:rPr>
              <a:t>of </a:t>
            </a:r>
            <a:r>
              <a:rPr lang="en-US" sz="2800" dirty="0" smtClean="0">
                <a:latin typeface="Bookman Old Style" pitchFamily="18" charset="0"/>
              </a:rPr>
              <a:t>considering </a:t>
            </a:r>
            <a:r>
              <a:rPr lang="en-US" sz="2800" dirty="0">
                <a:latin typeface="Bookman Old Style" pitchFamily="18" charset="0"/>
              </a:rPr>
              <a:t>the roles of “political economy, </a:t>
            </a:r>
            <a:r>
              <a:rPr lang="en-US" sz="2800" dirty="0" smtClean="0">
                <a:latin typeface="Bookman Old Style" pitchFamily="18" charset="0"/>
              </a:rPr>
              <a:t>power and </a:t>
            </a:r>
            <a:r>
              <a:rPr lang="en-US" sz="2800" dirty="0">
                <a:latin typeface="Bookman Old Style" pitchFamily="18" charset="0"/>
              </a:rPr>
              <a:t>history in shaping human-environmental interactions</a:t>
            </a:r>
            <a:r>
              <a:rPr lang="en-US" sz="2800" dirty="0" smtClean="0">
                <a:latin typeface="Bookman Old Style" pitchFamily="18" charset="0"/>
              </a:rPr>
              <a:t>.”</a:t>
            </a:r>
          </a:p>
          <a:p>
            <a:pPr eaLnBrk="1" hangingPunct="1">
              <a:spcBef>
                <a:spcPts val="0"/>
              </a:spcBef>
              <a:spcAft>
                <a:spcPts val="1800"/>
              </a:spcAft>
              <a:defRPr/>
            </a:pPr>
            <a:r>
              <a:rPr lang="en-US" sz="2800" dirty="0">
                <a:latin typeface="Bookman Old Style" pitchFamily="18" charset="0"/>
              </a:rPr>
              <a:t>Political ecologists use scale to consider </a:t>
            </a:r>
            <a:r>
              <a:rPr lang="en-US" sz="2800" dirty="0" smtClean="0">
                <a:latin typeface="Bookman Old Style" pitchFamily="18" charset="0"/>
              </a:rPr>
              <a:t>how attempts </a:t>
            </a:r>
            <a:r>
              <a:rPr lang="en-US" sz="2800" dirty="0">
                <a:latin typeface="Bookman Old Style" pitchFamily="18" charset="0"/>
              </a:rPr>
              <a:t>to affect environmental change, such as </a:t>
            </a:r>
            <a:r>
              <a:rPr lang="en-US" sz="2800" dirty="0" smtClean="0">
                <a:latin typeface="Bookman Old Style" pitchFamily="18" charset="0"/>
              </a:rPr>
              <a:t>deforestation, differ </a:t>
            </a:r>
            <a:r>
              <a:rPr lang="en-US" sz="2800" dirty="0">
                <a:latin typeface="Bookman Old Style" pitchFamily="18" charset="0"/>
              </a:rPr>
              <a:t>depending on the level of spatial detail </a:t>
            </a:r>
            <a:r>
              <a:rPr lang="en-US" sz="2800" dirty="0" smtClean="0">
                <a:latin typeface="Bookman Old Style" pitchFamily="18" charset="0"/>
              </a:rPr>
              <a:t>used to </a:t>
            </a:r>
            <a:r>
              <a:rPr lang="en-US" sz="2800" dirty="0">
                <a:latin typeface="Bookman Old Style" pitchFamily="18" charset="0"/>
              </a:rPr>
              <a:t>examine the issue.</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latin typeface="Bookman Old Style" pitchFamily="18" charset="0"/>
              </a:rPr>
              <a:t>Key Question</a:t>
            </a:r>
          </a:p>
        </p:txBody>
      </p:sp>
      <p:sp>
        <p:nvSpPr>
          <p:cNvPr id="19458" name="Rectangle 3"/>
          <p:cNvSpPr>
            <a:spLocks noGrp="1" noChangeArrowheads="1"/>
          </p:cNvSpPr>
          <p:nvPr>
            <p:ph idx="1"/>
          </p:nvPr>
        </p:nvSpPr>
        <p:spPr/>
        <p:txBody>
          <a:bodyPr/>
          <a:lstStyle/>
          <a:p>
            <a:pPr marL="0" indent="0" eaLnBrk="1" hangingPunct="1">
              <a:buFont typeface="Arial" charset="0"/>
              <a:buNone/>
            </a:pPr>
            <a:endParaRPr lang="en-US" dirty="0" smtClean="0">
              <a:latin typeface="Bookman Old Style" pitchFamily="18" charset="0"/>
            </a:endParaRPr>
          </a:p>
          <a:p>
            <a:pPr marL="0" indent="0" algn="ctr" eaLnBrk="1" hangingPunct="1">
              <a:buFont typeface="Arial" charset="0"/>
              <a:buNone/>
            </a:pPr>
            <a:r>
              <a:rPr lang="en-US" sz="4000" dirty="0" smtClean="0">
                <a:latin typeface="Bookman Old Style" pitchFamily="18" charset="0"/>
              </a:rPr>
              <a:t>How has Earth’s environment changed over time?</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
        <p:nvSpPr>
          <p:cNvPr id="62465" name="Content Placeholder 1"/>
          <p:cNvSpPr>
            <a:spLocks noGrp="1"/>
          </p:cNvSpPr>
          <p:nvPr>
            <p:ph idx="4294967295"/>
          </p:nvPr>
        </p:nvSpPr>
        <p:spPr>
          <a:xfrm>
            <a:off x="304800" y="1219200"/>
            <a:ext cx="5410200" cy="5257800"/>
          </a:xfrm>
        </p:spPr>
        <p:txBody>
          <a:bodyPr/>
          <a:lstStyle/>
          <a:p>
            <a:pPr marL="0" indent="0" eaLnBrk="1" hangingPunct="1">
              <a:buNone/>
            </a:pPr>
            <a:r>
              <a:rPr lang="en-US" sz="2000" dirty="0" smtClean="0">
                <a:latin typeface="Bookman Old Style" pitchFamily="18" charset="0"/>
              </a:rPr>
              <a:t>“In this photo, a young man brings home the cotton harvest in the village of Try in southern Mali. Prior to my graduate studies in geography, I spent a number of years as an international development worker concerned with tropical agriculture—both on the ground in Africa and as a policy wonk in Washington, D.C. I drew at least two important lessons from these experiences. First, well-intentioned work at the grassroots level would always be limited if it were not supported by broader scale policies and economics. Second, the people making the policies were often out of touch with the real impacts their decisions were having in the field.”</a:t>
            </a:r>
          </a:p>
        </p:txBody>
      </p:sp>
      <p:cxnSp>
        <p:nvCxnSpPr>
          <p:cNvPr id="4" name="Straight Connector 3"/>
          <p:cNvCxnSpPr/>
          <p:nvPr/>
        </p:nvCxnSpPr>
        <p:spPr>
          <a:xfrm>
            <a:off x="609600" y="1143000"/>
            <a:ext cx="7772400" cy="0"/>
          </a:xfrm>
          <a:prstGeom prst="line">
            <a:avLst/>
          </a:prstGeom>
        </p:spPr>
        <p:style>
          <a:lnRef idx="1">
            <a:schemeClr val="accent1"/>
          </a:lnRef>
          <a:fillRef idx="0">
            <a:schemeClr val="accent1"/>
          </a:fillRef>
          <a:effectRef idx="0">
            <a:schemeClr val="accent1"/>
          </a:effectRef>
          <a:fontRef idx="minor">
            <a:schemeClr val="tx1"/>
          </a:fontRef>
        </p:style>
      </p:cxnSp>
      <p:sp>
        <p:nvSpPr>
          <p:cNvPr id="62468" name="TextBox 2"/>
          <p:cNvSpPr txBox="1">
            <a:spLocks noChangeArrowheads="1"/>
          </p:cNvSpPr>
          <p:nvPr/>
        </p:nvSpPr>
        <p:spPr bwMode="auto">
          <a:xfrm>
            <a:off x="1219200" y="0"/>
            <a:ext cx="6705600" cy="1138773"/>
          </a:xfrm>
          <a:prstGeom prst="rect">
            <a:avLst/>
          </a:prstGeom>
          <a:noFill/>
          <a:ln w="9525">
            <a:noFill/>
            <a:miter lim="800000"/>
            <a:headEnd/>
            <a:tailEnd/>
          </a:ln>
        </p:spPr>
        <p:txBody>
          <a:bodyPr>
            <a:spAutoFit/>
          </a:bodyPr>
          <a:lstStyle/>
          <a:p>
            <a:pPr algn="ctr"/>
            <a:r>
              <a:rPr lang="en-US" sz="3600" dirty="0">
                <a:latin typeface="Bookman Old Style" pitchFamily="18" charset="0"/>
              </a:rPr>
              <a:t>Guest Field </a:t>
            </a:r>
            <a:r>
              <a:rPr lang="en-US" sz="3600" dirty="0" smtClean="0">
                <a:latin typeface="Bookman Old Style" pitchFamily="18" charset="0"/>
              </a:rPr>
              <a:t>Note:</a:t>
            </a:r>
            <a:endParaRPr lang="en-US" sz="3600" dirty="0">
              <a:latin typeface="Bookman Old Style" pitchFamily="18" charset="0"/>
            </a:endParaRPr>
          </a:p>
          <a:p>
            <a:pPr algn="ctr"/>
            <a:r>
              <a:rPr lang="en-US" sz="3200" dirty="0">
                <a:latin typeface="Bookman Old Style" pitchFamily="18" charset="0"/>
              </a:rPr>
              <a:t>Try, Mali</a:t>
            </a:r>
          </a:p>
        </p:txBody>
      </p:sp>
      <p:pic>
        <p:nvPicPr>
          <p:cNvPr id="2" name="Picture 1" descr="fou10e_fig_13_1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1447800"/>
            <a:ext cx="2895600" cy="442905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3"/>
          <p:cNvSpPr>
            <a:spLocks noGrp="1"/>
          </p:cNvSpPr>
          <p:nvPr>
            <p:ph type="title"/>
          </p:nvPr>
        </p:nvSpPr>
        <p:spPr>
          <a:xfrm>
            <a:off x="457200" y="609600"/>
            <a:ext cx="6172200" cy="808038"/>
          </a:xfrm>
        </p:spPr>
        <p:txBody>
          <a:bodyPr/>
          <a:lstStyle/>
          <a:p>
            <a:pPr algn="l" eaLnBrk="1" hangingPunct="1"/>
            <a:r>
              <a:rPr lang="en-US" sz="3200" b="1" dirty="0" smtClean="0">
                <a:latin typeface="Bookman Old Style" pitchFamily="18" charset="0"/>
              </a:rPr>
              <a:t>Population</a:t>
            </a:r>
          </a:p>
        </p:txBody>
      </p:sp>
      <p:sp>
        <p:nvSpPr>
          <p:cNvPr id="2" name="Content Placeholder 1"/>
          <p:cNvSpPr>
            <a:spLocks noGrp="1"/>
          </p:cNvSpPr>
          <p:nvPr>
            <p:ph idx="1"/>
          </p:nvPr>
        </p:nvSpPr>
        <p:spPr>
          <a:xfrm>
            <a:off x="457200" y="1295400"/>
            <a:ext cx="8229600" cy="5257800"/>
          </a:xfrm>
        </p:spPr>
        <p:txBody>
          <a:bodyPr/>
          <a:lstStyle/>
          <a:p>
            <a:pPr eaLnBrk="1" hangingPunct="1"/>
            <a:r>
              <a:rPr lang="en-US" sz="2800" dirty="0" smtClean="0">
                <a:latin typeface="Bookman Old Style" pitchFamily="18" charset="0"/>
              </a:rPr>
              <a:t>A greater number of people on Earth translates into a greater capacity for environmental change.</a:t>
            </a:r>
          </a:p>
          <a:p>
            <a:pPr eaLnBrk="1" hangingPunct="1"/>
            <a:r>
              <a:rPr lang="fr-FR" sz="2800" dirty="0" err="1" smtClean="0">
                <a:latin typeface="Bookman Old Style" pitchFamily="18" charset="0"/>
              </a:rPr>
              <a:t>Environmental</a:t>
            </a:r>
            <a:r>
              <a:rPr lang="fr-FR" sz="2800" dirty="0" smtClean="0">
                <a:latin typeface="Bookman Old Style" pitchFamily="18" charset="0"/>
              </a:rPr>
              <a:t> change influences </a:t>
            </a:r>
            <a:r>
              <a:rPr lang="fr-FR" sz="2800" dirty="0" err="1" smtClean="0">
                <a:latin typeface="Bookman Old Style" pitchFamily="18" charset="0"/>
              </a:rPr>
              <a:t>humans</a:t>
            </a:r>
            <a:r>
              <a:rPr lang="fr-FR" sz="2800" dirty="0" smtClean="0">
                <a:latin typeface="Bookman Old Style" pitchFamily="18" charset="0"/>
              </a:rPr>
              <a:t> </a:t>
            </a:r>
            <a:r>
              <a:rPr lang="en-US" sz="2800" dirty="0" smtClean="0">
                <a:latin typeface="Bookman Old Style" pitchFamily="18" charset="0"/>
              </a:rPr>
              <a:t>differently, depending in part on who they are and where they live.</a:t>
            </a:r>
          </a:p>
          <a:p>
            <a:pPr eaLnBrk="1" hangingPunct="1"/>
            <a:r>
              <a:rPr lang="en-US" sz="2800" dirty="0" smtClean="0">
                <a:latin typeface="Bookman Old Style" pitchFamily="18" charset="0"/>
              </a:rPr>
              <a:t>When a natural disaster hits a wealthier area, the place will more likely be hit financially, whereas, in a poorer area of the world, the place will likely be hit by both financial loss and the loss of lives.</a:t>
            </a:r>
          </a:p>
          <a:p>
            <a:pPr eaLnBrk="1" hangingPunct="1"/>
            <a:endParaRPr lang="en-US" dirty="0" smtClean="0">
              <a:latin typeface="Bookman Old Style" pitchFamily="18" charset="0"/>
            </a:endParaRPr>
          </a:p>
          <a:p>
            <a:pPr eaLnBrk="1" hangingPunct="1"/>
            <a:endParaRPr lang="en-US" dirty="0" smtClean="0">
              <a:latin typeface="Bookman Old Style" pitchFamily="18" charset="0"/>
            </a:endParaRPr>
          </a:p>
          <a:p>
            <a:pPr eaLnBrk="1" hangingPunct="1"/>
            <a:endParaRPr lang="en-US" dirty="0" smtClean="0">
              <a:latin typeface="Bookman Old Style" pitchFamily="18" charset="0"/>
            </a:endParaRPr>
          </a:p>
          <a:p>
            <a:pPr eaLnBrk="1" hangingPunct="1">
              <a:buFont typeface="Arial" charset="0"/>
              <a:buNone/>
            </a:pPr>
            <a:endParaRPr lang="en-US" dirty="0" smtClean="0">
              <a:latin typeface="Bookman Old Style" pitchFamily="18" charset="0"/>
            </a:endParaRPr>
          </a:p>
          <a:p>
            <a:pPr eaLnBrk="1" hangingPunct="1">
              <a:buFont typeface="Arial" charset="0"/>
              <a:buNone/>
            </a:pPr>
            <a:endParaRPr lang="en-US" dirty="0" smtClean="0">
              <a:latin typeface="Bookman Old Style" pitchFamily="18" charset="0"/>
            </a:endParaRPr>
          </a:p>
          <a:p>
            <a:pPr eaLnBrk="1" hangingPunct="1"/>
            <a:endParaRPr lang="en-US" dirty="0" smtClean="0">
              <a:latin typeface="Bookman Old Style" pitchFamily="18" charset="0"/>
            </a:endParaRPr>
          </a:p>
          <a:p>
            <a:pPr eaLnBrk="1" hangingPunct="1"/>
            <a:endParaRPr lang="en-US" dirty="0" smtClean="0">
              <a:latin typeface="Bookman Old Style" pitchFamily="18" charset="0"/>
            </a:endParaRPr>
          </a:p>
          <a:p>
            <a:pPr eaLnBrk="1" hangingPunct="1">
              <a:buFont typeface="Arial" charset="0"/>
              <a:buNone/>
            </a:pPr>
            <a:endParaRPr lang="en-US" dirty="0" smtClean="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13_16_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09" y="1600200"/>
            <a:ext cx="4414391" cy="3430538"/>
          </a:xfrm>
          <a:prstGeom prst="rect">
            <a:avLst/>
          </a:prstGeom>
        </p:spPr>
      </p:pic>
      <p:pic>
        <p:nvPicPr>
          <p:cNvPr id="3" name="Picture 2" descr="fou10e_fig_13_16_0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676400"/>
            <a:ext cx="4314357" cy="3352800"/>
          </a:xfrm>
          <a:prstGeom prst="rect">
            <a:avLst/>
          </a:prstGeom>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algn="l" eaLnBrk="1" hangingPunct="1"/>
            <a:r>
              <a:rPr lang="en-US" sz="3200" b="1" dirty="0" smtClean="0">
                <a:latin typeface="Bookman Old Style" pitchFamily="18" charset="0"/>
              </a:rPr>
              <a:t>Patterns of Consumption</a:t>
            </a:r>
          </a:p>
        </p:txBody>
      </p:sp>
      <p:sp>
        <p:nvSpPr>
          <p:cNvPr id="3" name="Content Placeholder 2"/>
          <p:cNvSpPr>
            <a:spLocks noGrp="1"/>
          </p:cNvSpPr>
          <p:nvPr>
            <p:ph idx="1"/>
          </p:nvPr>
        </p:nvSpPr>
        <p:spPr>
          <a:xfrm>
            <a:off x="457200" y="1371600"/>
            <a:ext cx="8229600" cy="5257800"/>
          </a:xfrm>
        </p:spPr>
        <p:txBody>
          <a:bodyPr/>
          <a:lstStyle/>
          <a:p>
            <a:pPr eaLnBrk="1" hangingPunct="1">
              <a:spcBef>
                <a:spcPts val="0"/>
              </a:spcBef>
              <a:spcAft>
                <a:spcPts val="1800"/>
              </a:spcAft>
              <a:defRPr/>
            </a:pPr>
            <a:r>
              <a:rPr lang="en-US" sz="2800" dirty="0" smtClean="0">
                <a:latin typeface="Bookman Old Style" pitchFamily="18" charset="0"/>
              </a:rPr>
              <a:t>Many </a:t>
            </a:r>
            <a:r>
              <a:rPr lang="en-US" sz="2800" dirty="0">
                <a:latin typeface="Bookman Old Style" pitchFamily="18" charset="0"/>
              </a:rPr>
              <a:t>societies now </a:t>
            </a:r>
            <a:r>
              <a:rPr lang="en-US" sz="2800" dirty="0" smtClean="0">
                <a:latin typeface="Bookman Old Style" pitchFamily="18" charset="0"/>
              </a:rPr>
              <a:t>consume resources </a:t>
            </a:r>
            <a:r>
              <a:rPr lang="en-US" sz="2800" dirty="0">
                <a:latin typeface="Bookman Old Style" pitchFamily="18" charset="0"/>
              </a:rPr>
              <a:t>at a level and rate that far exceed basic </a:t>
            </a:r>
            <a:r>
              <a:rPr lang="en-US" sz="2800" dirty="0" smtClean="0">
                <a:latin typeface="Bookman Old Style" pitchFamily="18" charset="0"/>
              </a:rPr>
              <a:t>subsistence</a:t>
            </a:r>
            <a:r>
              <a:rPr lang="en-US" sz="2800" dirty="0">
                <a:latin typeface="Bookman Old Style" pitchFamily="18" charset="0"/>
              </a:rPr>
              <a:t> </a:t>
            </a:r>
            <a:r>
              <a:rPr lang="en-US" sz="2800" dirty="0" smtClean="0">
                <a:latin typeface="Bookman Old Style" pitchFamily="18" charset="0"/>
              </a:rPr>
              <a:t>needs.</a:t>
            </a:r>
          </a:p>
          <a:p>
            <a:pPr eaLnBrk="1" hangingPunct="1">
              <a:spcBef>
                <a:spcPts val="0"/>
              </a:spcBef>
              <a:spcAft>
                <a:spcPts val="1800"/>
              </a:spcAft>
              <a:defRPr/>
            </a:pPr>
            <a:r>
              <a:rPr lang="en-US" sz="2800" dirty="0" smtClean="0">
                <a:latin typeface="Bookman Old Style" pitchFamily="18" charset="0"/>
              </a:rPr>
              <a:t>The </a:t>
            </a:r>
            <a:r>
              <a:rPr lang="en-US" sz="2800" dirty="0">
                <a:latin typeface="Bookman Old Style" pitchFamily="18" charset="0"/>
              </a:rPr>
              <a:t>smaller numbers of people in the </a:t>
            </a:r>
            <a:r>
              <a:rPr lang="en-US" sz="2800" dirty="0" smtClean="0">
                <a:latin typeface="Bookman Old Style" pitchFamily="18" charset="0"/>
              </a:rPr>
              <a:t>parts of </a:t>
            </a:r>
            <a:r>
              <a:rPr lang="en-US" sz="2800" dirty="0">
                <a:latin typeface="Bookman Old Style" pitchFamily="18" charset="0"/>
              </a:rPr>
              <a:t>the world belonging to the global economic core </a:t>
            </a:r>
            <a:r>
              <a:rPr lang="en-US" sz="2800" dirty="0" smtClean="0">
                <a:latin typeface="Bookman Old Style" pitchFamily="18" charset="0"/>
              </a:rPr>
              <a:t>make far </a:t>
            </a:r>
            <a:r>
              <a:rPr lang="en-US" sz="2800" dirty="0">
                <a:latin typeface="Bookman Old Style" pitchFamily="18" charset="0"/>
              </a:rPr>
              <a:t>greater demands on Earth’s resources than do </a:t>
            </a:r>
            <a:r>
              <a:rPr lang="en-US" sz="2800" dirty="0" smtClean="0">
                <a:latin typeface="Bookman Old Style" pitchFamily="18" charset="0"/>
              </a:rPr>
              <a:t>the much </a:t>
            </a:r>
            <a:r>
              <a:rPr lang="en-US" sz="2800" dirty="0">
                <a:latin typeface="Bookman Old Style" pitchFamily="18" charset="0"/>
              </a:rPr>
              <a:t>larger numbers in the poorer </a:t>
            </a:r>
            <a:r>
              <a:rPr lang="en-US" sz="2800" dirty="0" smtClean="0">
                <a:latin typeface="Bookman Old Style" pitchFamily="18" charset="0"/>
              </a:rPr>
              <a:t>countries.</a:t>
            </a:r>
          </a:p>
          <a:p>
            <a:pPr eaLnBrk="1" hangingPunct="1">
              <a:spcBef>
                <a:spcPts val="0"/>
              </a:spcBef>
              <a:spcAft>
                <a:spcPts val="1800"/>
              </a:spcAft>
              <a:defRPr/>
            </a:pPr>
            <a:r>
              <a:rPr lang="en-US" sz="2800" dirty="0">
                <a:latin typeface="Bookman Old Style" pitchFamily="18" charset="0"/>
              </a:rPr>
              <a:t>Globally, consumption is tied to </a:t>
            </a:r>
            <a:r>
              <a:rPr lang="en-US" sz="2800" dirty="0" smtClean="0">
                <a:latin typeface="Bookman Old Style" pitchFamily="18" charset="0"/>
              </a:rPr>
              <a:t>technology.</a:t>
            </a:r>
            <a:endParaRPr lang="en-US" sz="28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381000"/>
            <a:ext cx="5562600" cy="781050"/>
          </a:xfrm>
        </p:spPr>
        <p:txBody>
          <a:bodyPr/>
          <a:lstStyle/>
          <a:p>
            <a:pPr algn="l" eaLnBrk="1" hangingPunct="1"/>
            <a:r>
              <a:rPr lang="en-US" sz="3200" b="1" dirty="0" smtClean="0">
                <a:latin typeface="Bookman Old Style" pitchFamily="18" charset="0"/>
              </a:rPr>
              <a:t>Industrial Technology</a:t>
            </a:r>
          </a:p>
        </p:txBody>
      </p:sp>
      <p:sp>
        <p:nvSpPr>
          <p:cNvPr id="3" name="Content Placeholder 2"/>
          <p:cNvSpPr>
            <a:spLocks noGrp="1"/>
          </p:cNvSpPr>
          <p:nvPr>
            <p:ph idx="1"/>
          </p:nvPr>
        </p:nvSpPr>
        <p:spPr>
          <a:xfrm>
            <a:off x="457200" y="1143000"/>
            <a:ext cx="8229600" cy="4876800"/>
          </a:xfrm>
        </p:spPr>
        <p:txBody>
          <a:bodyPr/>
          <a:lstStyle/>
          <a:p>
            <a:pPr eaLnBrk="1" hangingPunct="1">
              <a:spcBef>
                <a:spcPts val="0"/>
              </a:spcBef>
              <a:spcAft>
                <a:spcPts val="600"/>
              </a:spcAft>
              <a:defRPr/>
            </a:pPr>
            <a:r>
              <a:rPr lang="en-US" sz="2800" dirty="0">
                <a:latin typeface="Bookman Old Style" pitchFamily="18" charset="0"/>
              </a:rPr>
              <a:t>Resource </a:t>
            </a:r>
            <a:r>
              <a:rPr lang="en-US" sz="2800" dirty="0" smtClean="0">
                <a:latin typeface="Bookman Old Style" pitchFamily="18" charset="0"/>
              </a:rPr>
              <a:t>extraction practices </a:t>
            </a:r>
            <a:r>
              <a:rPr lang="en-US" sz="2800" dirty="0">
                <a:latin typeface="Bookman Old Style" pitchFamily="18" charset="0"/>
              </a:rPr>
              <a:t>such as mining and logging, which </a:t>
            </a:r>
            <a:r>
              <a:rPr lang="en-US" sz="2800" dirty="0" smtClean="0">
                <a:latin typeface="Bookman Old Style" pitchFamily="18" charset="0"/>
              </a:rPr>
              <a:t>provide</a:t>
            </a:r>
            <a:r>
              <a:rPr lang="en-US" sz="2800" dirty="0">
                <a:latin typeface="Bookman Old Style" pitchFamily="18" charset="0"/>
              </a:rPr>
              <a:t> </a:t>
            </a:r>
            <a:r>
              <a:rPr lang="en-US" sz="2800" dirty="0" smtClean="0">
                <a:latin typeface="Bookman Old Style" pitchFamily="18" charset="0"/>
              </a:rPr>
              <a:t>the </a:t>
            </a:r>
            <a:r>
              <a:rPr lang="en-US" sz="2800" dirty="0">
                <a:latin typeface="Bookman Old Style" pitchFamily="18" charset="0"/>
              </a:rPr>
              <a:t>materials to produce technologies, have created </a:t>
            </a:r>
            <a:r>
              <a:rPr lang="en-US" sz="2800" dirty="0" smtClean="0">
                <a:latin typeface="Bookman Old Style" pitchFamily="18" charset="0"/>
              </a:rPr>
              <a:t>severe environmental problems.</a:t>
            </a:r>
          </a:p>
          <a:p>
            <a:pPr eaLnBrk="1" hangingPunct="1">
              <a:spcBef>
                <a:spcPts val="0"/>
              </a:spcBef>
              <a:spcAft>
                <a:spcPts val="600"/>
              </a:spcAft>
              <a:defRPr/>
            </a:pPr>
            <a:r>
              <a:rPr lang="en-US" sz="2800" dirty="0" smtClean="0">
                <a:latin typeface="Bookman Old Style" pitchFamily="18" charset="0"/>
              </a:rPr>
              <a:t>Technology </a:t>
            </a:r>
            <a:r>
              <a:rPr lang="en-US" sz="2800" dirty="0">
                <a:latin typeface="Bookman Old Style" pitchFamily="18" charset="0"/>
              </a:rPr>
              <a:t>has enabled humans to alter large portions </a:t>
            </a:r>
            <a:r>
              <a:rPr lang="en-US" sz="2800" dirty="0" smtClean="0">
                <a:latin typeface="Bookman Old Style" pitchFamily="18" charset="0"/>
              </a:rPr>
              <a:t>of the </a:t>
            </a:r>
            <a:r>
              <a:rPr lang="en-US" sz="2800" dirty="0">
                <a:latin typeface="Bookman Old Style" pitchFamily="18" charset="0"/>
              </a:rPr>
              <a:t>planet in a short period of </a:t>
            </a:r>
            <a:r>
              <a:rPr lang="en-US" sz="2800" dirty="0" smtClean="0">
                <a:latin typeface="Bookman Old Style" pitchFamily="18" charset="0"/>
              </a:rPr>
              <a:t>time.</a:t>
            </a:r>
          </a:p>
          <a:p>
            <a:pPr eaLnBrk="1" hangingPunct="1">
              <a:spcBef>
                <a:spcPts val="0"/>
              </a:spcBef>
              <a:spcAft>
                <a:spcPts val="600"/>
              </a:spcAft>
              <a:defRPr/>
            </a:pPr>
            <a:r>
              <a:rPr lang="en-US" sz="2800" dirty="0" smtClean="0">
                <a:latin typeface="Bookman Old Style" pitchFamily="18" charset="0"/>
              </a:rPr>
              <a:t>Impacts </a:t>
            </a:r>
            <a:r>
              <a:rPr lang="en-US" sz="2800" dirty="0">
                <a:latin typeface="Bookman Old Style" pitchFamily="18" charset="0"/>
              </a:rPr>
              <a:t>include degradation of the </a:t>
            </a:r>
            <a:r>
              <a:rPr lang="en-US" sz="2800" dirty="0" smtClean="0">
                <a:latin typeface="Bookman Old Style" pitchFamily="18" charset="0"/>
              </a:rPr>
              <a:t>oceans, land surfaces, the biosphere, and </a:t>
            </a:r>
            <a:r>
              <a:rPr lang="en-US" sz="2800" dirty="0">
                <a:latin typeface="Bookman Old Style" pitchFamily="18" charset="0"/>
              </a:rPr>
              <a:t>the </a:t>
            </a:r>
            <a:r>
              <a:rPr lang="en-US" sz="2800" dirty="0" smtClean="0">
                <a:latin typeface="Bookman Old Style" pitchFamily="18" charset="0"/>
              </a:rPr>
              <a:t>atmosphere.</a:t>
            </a:r>
            <a:endParaRPr lang="en-US" sz="28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685800"/>
            <a:ext cx="5638800" cy="731838"/>
          </a:xfrm>
        </p:spPr>
        <p:txBody>
          <a:bodyPr/>
          <a:lstStyle/>
          <a:p>
            <a:pPr algn="l" eaLnBrk="1" hangingPunct="1"/>
            <a:r>
              <a:rPr lang="en-US" sz="3200" b="1" dirty="0" smtClean="0">
                <a:latin typeface="Bookman Old Style" pitchFamily="18" charset="0"/>
              </a:rPr>
              <a:t>Transportation</a:t>
            </a:r>
          </a:p>
        </p:txBody>
      </p:sp>
      <p:sp>
        <p:nvSpPr>
          <p:cNvPr id="69634" name="Content Placeholder 2"/>
          <p:cNvSpPr>
            <a:spLocks noGrp="1"/>
          </p:cNvSpPr>
          <p:nvPr>
            <p:ph idx="1"/>
          </p:nvPr>
        </p:nvSpPr>
        <p:spPr>
          <a:xfrm>
            <a:off x="457200" y="1600200"/>
            <a:ext cx="8229600" cy="4525963"/>
          </a:xfrm>
        </p:spPr>
        <p:txBody>
          <a:bodyPr/>
          <a:lstStyle/>
          <a:p>
            <a:pPr eaLnBrk="1" hangingPunct="1">
              <a:spcBef>
                <a:spcPts val="0"/>
              </a:spcBef>
              <a:spcAft>
                <a:spcPts val="600"/>
              </a:spcAft>
            </a:pPr>
            <a:r>
              <a:rPr lang="en-US" sz="2800" dirty="0" smtClean="0">
                <a:latin typeface="Bookman Old Style" pitchFamily="18" charset="0"/>
              </a:rPr>
              <a:t>Each innovation in transportation has required increased resource use.</a:t>
            </a:r>
          </a:p>
          <a:p>
            <a:pPr eaLnBrk="1" hangingPunct="1">
              <a:spcBef>
                <a:spcPts val="0"/>
              </a:spcBef>
              <a:spcAft>
                <a:spcPts val="600"/>
              </a:spcAft>
            </a:pPr>
            <a:r>
              <a:rPr lang="en-US" sz="2800" dirty="0" smtClean="0">
                <a:latin typeface="Bookman Old Style" pitchFamily="18" charset="0"/>
              </a:rPr>
              <a:t>Transportation innovations offer access to remote areas of the planet, which in turn have been altered by human activity.</a:t>
            </a:r>
          </a:p>
          <a:p>
            <a:pPr eaLnBrk="1" hangingPunct="1">
              <a:spcBef>
                <a:spcPts val="0"/>
              </a:spcBef>
              <a:spcAft>
                <a:spcPts val="600"/>
              </a:spcAft>
            </a:pPr>
            <a:r>
              <a:rPr lang="en-US" sz="2800" dirty="0" smtClean="0">
                <a:latin typeface="Bookman Old Style" pitchFamily="18" charset="0"/>
              </a:rPr>
              <a:t>Advances in transportation have produced significant pollution.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457200" y="609600"/>
            <a:ext cx="4572000" cy="808038"/>
          </a:xfrm>
        </p:spPr>
        <p:txBody>
          <a:bodyPr/>
          <a:lstStyle/>
          <a:p>
            <a:pPr algn="l" eaLnBrk="1" hangingPunct="1"/>
            <a:r>
              <a:rPr lang="en-US" sz="3200" b="1" dirty="0" smtClean="0">
                <a:latin typeface="Bookman Old Style" pitchFamily="18" charset="0"/>
              </a:rPr>
              <a:t>Energy</a:t>
            </a:r>
          </a:p>
        </p:txBody>
      </p:sp>
      <p:sp>
        <p:nvSpPr>
          <p:cNvPr id="70658" name="Content Placeholder 2"/>
          <p:cNvSpPr>
            <a:spLocks noGrp="1"/>
          </p:cNvSpPr>
          <p:nvPr>
            <p:ph idx="1"/>
          </p:nvPr>
        </p:nvSpPr>
        <p:spPr>
          <a:xfrm>
            <a:off x="457200" y="1600200"/>
            <a:ext cx="8229600" cy="4876800"/>
          </a:xfrm>
        </p:spPr>
        <p:txBody>
          <a:bodyPr/>
          <a:lstStyle/>
          <a:p>
            <a:pPr eaLnBrk="1" hangingPunct="1"/>
            <a:r>
              <a:rPr lang="en-US" sz="2800" dirty="0" smtClean="0">
                <a:latin typeface="Bookman Old Style" pitchFamily="18" charset="0"/>
              </a:rPr>
              <a:t>Much of our energy supply comes from nonrenewable fossil fuels, such as coal, oil, and natural gas.</a:t>
            </a:r>
          </a:p>
          <a:p>
            <a:pPr eaLnBrk="1" hangingPunct="1"/>
            <a:r>
              <a:rPr lang="en-US" sz="2800" dirty="0" smtClean="0">
                <a:latin typeface="Bookman Old Style" pitchFamily="18" charset="0"/>
              </a:rPr>
              <a:t>As populations grow, so does </a:t>
            </a:r>
            <a:r>
              <a:rPr lang="da-DK" sz="2800" dirty="0" smtClean="0">
                <a:latin typeface="Bookman Old Style" pitchFamily="18" charset="0"/>
              </a:rPr>
              <a:t>the </a:t>
            </a:r>
            <a:r>
              <a:rPr lang="da-DK" sz="2800" dirty="0" err="1" smtClean="0">
                <a:latin typeface="Bookman Old Style" pitchFamily="18" charset="0"/>
              </a:rPr>
              <a:t>demand</a:t>
            </a:r>
            <a:r>
              <a:rPr lang="da-DK" sz="2800" dirty="0" smtClean="0">
                <a:latin typeface="Bookman Old Style" pitchFamily="18" charset="0"/>
              </a:rPr>
              <a:t> for </a:t>
            </a:r>
            <a:r>
              <a:rPr lang="da-DK" sz="2800" dirty="0" err="1" smtClean="0">
                <a:latin typeface="Bookman Old Style" pitchFamily="18" charset="0"/>
              </a:rPr>
              <a:t>energy</a:t>
            </a:r>
            <a:r>
              <a:rPr lang="da-DK" sz="2800" dirty="0" smtClean="0">
                <a:latin typeface="Bookman Old Style" pitchFamily="18" charset="0"/>
              </a:rPr>
              <a:t>.</a:t>
            </a:r>
          </a:p>
          <a:p>
            <a:pPr eaLnBrk="1" hangingPunct="1"/>
            <a:r>
              <a:rPr lang="da-DK" sz="2800" dirty="0" smtClean="0">
                <a:latin typeface="Bookman Old Style" pitchFamily="18" charset="0"/>
              </a:rPr>
              <a:t>Oil is a </a:t>
            </a:r>
            <a:r>
              <a:rPr lang="da-DK" sz="2800" dirty="0" err="1" smtClean="0">
                <a:latin typeface="Bookman Old Style" pitchFamily="18" charset="0"/>
              </a:rPr>
              <a:t>finite</a:t>
            </a:r>
            <a:r>
              <a:rPr lang="da-DK" sz="2800" dirty="0" smtClean="0">
                <a:latin typeface="Bookman Old Style" pitchFamily="18" charset="0"/>
              </a:rPr>
              <a:t> re</a:t>
            </a:r>
            <a:r>
              <a:rPr lang="en-US" sz="2800" dirty="0" smtClean="0">
                <a:latin typeface="Bookman Old Style" pitchFamily="18" charset="0"/>
              </a:rPr>
              <a:t>s</a:t>
            </a:r>
            <a:r>
              <a:rPr lang="da-DK" sz="2800" dirty="0" err="1" smtClean="0">
                <a:latin typeface="Bookman Old Style" pitchFamily="18" charset="0"/>
              </a:rPr>
              <a:t>ource</a:t>
            </a:r>
            <a:r>
              <a:rPr lang="da-DK" sz="2800" dirty="0" smtClean="0">
                <a:latin typeface="Bookman Old Style" pitchFamily="18" charset="0"/>
              </a:rPr>
              <a:t>. </a:t>
            </a:r>
            <a:r>
              <a:rPr lang="en-US" sz="2800" dirty="0" smtClean="0">
                <a:latin typeface="Bookman Old Style" pitchFamily="18" charset="0"/>
              </a:rPr>
              <a:t>The effects of a shift away from oil will certainly be felt to some degree in the industrial and postindustrial countries.</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1295400"/>
            <a:ext cx="4953000" cy="533400"/>
          </a:xfrm>
        </p:spPr>
        <p:txBody>
          <a:bodyPr/>
          <a:lstStyle/>
          <a:p>
            <a:pPr algn="l" eaLnBrk="1" hangingPunct="1"/>
            <a:r>
              <a:rPr lang="en-US" sz="2800" b="1" dirty="0" smtClean="0">
                <a:latin typeface="Bookman Old Style" pitchFamily="18" charset="0"/>
              </a:rPr>
              <a:t>Alternative Energy</a:t>
            </a:r>
          </a:p>
        </p:txBody>
      </p:sp>
      <p:sp>
        <p:nvSpPr>
          <p:cNvPr id="71682" name="Content Placeholder 2"/>
          <p:cNvSpPr>
            <a:spLocks noGrp="1"/>
          </p:cNvSpPr>
          <p:nvPr>
            <p:ph idx="1"/>
          </p:nvPr>
        </p:nvSpPr>
        <p:spPr>
          <a:xfrm>
            <a:off x="457200" y="1905000"/>
            <a:ext cx="5029200" cy="4114800"/>
          </a:xfrm>
        </p:spPr>
        <p:txBody>
          <a:bodyPr/>
          <a:lstStyle/>
          <a:p>
            <a:pPr eaLnBrk="1" hangingPunct="1"/>
            <a:r>
              <a:rPr lang="en-US" sz="2400" dirty="0" smtClean="0">
                <a:latin typeface="Bookman Old Style" pitchFamily="18" charset="0"/>
              </a:rPr>
              <a:t>Even alternative energy sources have environmental effects.</a:t>
            </a:r>
          </a:p>
          <a:p>
            <a:pPr eaLnBrk="1" hangingPunct="1"/>
            <a:r>
              <a:rPr lang="en-US" sz="2400" dirty="0" smtClean="0">
                <a:latin typeface="Bookman Old Style" pitchFamily="18" charset="0"/>
              </a:rPr>
              <a:t>At the core of the wind turbines that generate “clean” energy are rare earth minerals, the extraction and processing of which have negative environmental consequences are considered rare earth elements.</a:t>
            </a:r>
          </a:p>
        </p:txBody>
      </p:sp>
      <p:pic>
        <p:nvPicPr>
          <p:cNvPr id="2" name="Picture 1" descr="fou10e_fig_13_1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3412" y="381000"/>
            <a:ext cx="2346888" cy="3729686"/>
          </a:xfrm>
          <a:prstGeom prst="rect">
            <a:avLst/>
          </a:prstGeom>
        </p:spPr>
      </p:pic>
      <p:sp>
        <p:nvSpPr>
          <p:cNvPr id="3" name="Rectangle 2"/>
          <p:cNvSpPr/>
          <p:nvPr/>
        </p:nvSpPr>
        <p:spPr>
          <a:xfrm>
            <a:off x="5943600" y="4267200"/>
            <a:ext cx="2936875" cy="1892826"/>
          </a:xfrm>
          <a:prstGeom prst="rect">
            <a:avLst/>
          </a:prstGeom>
        </p:spPr>
        <p:txBody>
          <a:bodyPr wrap="square">
            <a:spAutoFit/>
          </a:bodyPr>
          <a:lstStyle/>
          <a:p>
            <a:pPr lvl="0">
              <a:spcAft>
                <a:spcPts val="600"/>
              </a:spcAft>
            </a:pPr>
            <a:r>
              <a:rPr lang="en-US" sz="1400" b="1" dirty="0">
                <a:solidFill>
                  <a:prstClr val="black"/>
                </a:solidFill>
              </a:rPr>
              <a:t>Figure 13.18</a:t>
            </a:r>
          </a:p>
          <a:p>
            <a:pPr lvl="0">
              <a:spcAft>
                <a:spcPts val="600"/>
              </a:spcAft>
            </a:pPr>
            <a:r>
              <a:rPr lang="en-US" sz="1400" b="1" dirty="0">
                <a:solidFill>
                  <a:prstClr val="black"/>
                </a:solidFill>
              </a:rPr>
              <a:t>Lake Benton, Minnesota. </a:t>
            </a:r>
            <a:r>
              <a:rPr lang="en-US" sz="1400" dirty="0">
                <a:solidFill>
                  <a:prstClr val="black"/>
                </a:solidFill>
              </a:rPr>
              <a:t>The wind park near Lake Benton</a:t>
            </a:r>
            <a:r>
              <a:rPr lang="en-US" sz="1400" smtClean="0">
                <a:solidFill>
                  <a:prstClr val="black"/>
                </a:solidFill>
              </a:rPr>
              <a:t>, Minnesota, </a:t>
            </a:r>
            <a:r>
              <a:rPr lang="en-US" sz="1400" dirty="0">
                <a:solidFill>
                  <a:prstClr val="black"/>
                </a:solidFill>
              </a:rPr>
              <a:t>was developed beginning in 1994 and now </a:t>
            </a:r>
            <a:r>
              <a:rPr lang="en-US" sz="1400" dirty="0" smtClean="0">
                <a:solidFill>
                  <a:prstClr val="black"/>
                </a:solidFill>
              </a:rPr>
              <a:t>includes more </a:t>
            </a:r>
            <a:r>
              <a:rPr lang="en-US" sz="1400" dirty="0">
                <a:solidFill>
                  <a:prstClr val="black"/>
                </a:solidFill>
              </a:rPr>
              <a:t>than 600 wind turbines. © Erin H. </a:t>
            </a:r>
            <a:r>
              <a:rPr lang="en-US" sz="1400" dirty="0" smtClean="0">
                <a:solidFill>
                  <a:prstClr val="black"/>
                </a:solidFill>
              </a:rPr>
              <a:t>Fouberg.</a:t>
            </a:r>
            <a:endParaRPr lang="en-US" dirty="0"/>
          </a:p>
        </p:txBody>
      </p:sp>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
        <p:nvSpPr>
          <p:cNvPr id="7" name="Title 1"/>
          <p:cNvSpPr txBox="1">
            <a:spLocks/>
          </p:cNvSpPr>
          <p:nvPr/>
        </p:nvSpPr>
        <p:spPr bwMode="auto">
          <a:xfrm>
            <a:off x="457200" y="381000"/>
            <a:ext cx="4572000" cy="808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Bookman Old Style" pitchFamily="18" charset="0"/>
              </a:rPr>
              <a:t>Energy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381000"/>
            <a:ext cx="4724400" cy="5638800"/>
          </a:xfrm>
        </p:spPr>
        <p:txBody>
          <a:bodyPr/>
          <a:lstStyle/>
          <a:p>
            <a:pPr marL="0" indent="0" eaLnBrk="1" hangingPunct="1">
              <a:buNone/>
              <a:defRPr/>
            </a:pPr>
            <a:r>
              <a:rPr lang="en-US" sz="2800" b="1" dirty="0">
                <a:latin typeface="Bookman Old Style" pitchFamily="18" charset="0"/>
              </a:rPr>
              <a:t>Alternative </a:t>
            </a:r>
            <a:r>
              <a:rPr lang="en-US" sz="2800" b="1" dirty="0" smtClean="0">
                <a:latin typeface="Bookman Old Style" pitchFamily="18" charset="0"/>
              </a:rPr>
              <a:t>Energy</a:t>
            </a:r>
          </a:p>
          <a:p>
            <a:pPr eaLnBrk="1" hangingPunct="1">
              <a:defRPr/>
            </a:pPr>
            <a:r>
              <a:rPr lang="en-US" sz="2200" b="1" dirty="0" smtClean="0">
                <a:latin typeface="Bookman Old Style" pitchFamily="18" charset="0"/>
              </a:rPr>
              <a:t>Rare </a:t>
            </a:r>
            <a:r>
              <a:rPr lang="en-US" sz="2200" b="1" dirty="0">
                <a:latin typeface="Bookman Old Style" pitchFamily="18" charset="0"/>
              </a:rPr>
              <a:t>earth elements </a:t>
            </a:r>
            <a:r>
              <a:rPr lang="en-US" sz="2200" dirty="0">
                <a:latin typeface="Bookman Old Style" pitchFamily="18" charset="0"/>
              </a:rPr>
              <a:t>are in demand because they are used not only in wind turbines but also in alternative energy cars, computers, screens, compact fluorescent light bulbs, cell phones, MRI machines, and advanced weapons systems</a:t>
            </a:r>
          </a:p>
          <a:p>
            <a:pPr eaLnBrk="1" hangingPunct="1">
              <a:defRPr/>
            </a:pPr>
            <a:r>
              <a:rPr lang="en-US" sz="2200" dirty="0" smtClean="0">
                <a:latin typeface="Bookman Old Style" pitchFamily="18" charset="0"/>
              </a:rPr>
              <a:t>The </a:t>
            </a:r>
            <a:r>
              <a:rPr lang="en-US" sz="2200" dirty="0">
                <a:latin typeface="Bookman Old Style" pitchFamily="18" charset="0"/>
              </a:rPr>
              <a:t>environmental consequences of rare earth </a:t>
            </a:r>
            <a:r>
              <a:rPr lang="en-US" sz="2200" dirty="0" smtClean="0">
                <a:latin typeface="Bookman Old Style" pitchFamily="18" charset="0"/>
              </a:rPr>
              <a:t>element mining </a:t>
            </a:r>
            <a:r>
              <a:rPr lang="en-US" sz="2200" dirty="0">
                <a:latin typeface="Bookman Old Style" pitchFamily="18" charset="0"/>
              </a:rPr>
              <a:t>have historically been costly enough that </a:t>
            </a:r>
            <a:r>
              <a:rPr lang="en-US" sz="2200" dirty="0" smtClean="0">
                <a:latin typeface="Bookman Old Style" pitchFamily="18" charset="0"/>
              </a:rPr>
              <a:t>production stopped </a:t>
            </a:r>
            <a:r>
              <a:rPr lang="en-US" sz="2200" dirty="0">
                <a:latin typeface="Bookman Old Style" pitchFamily="18" charset="0"/>
              </a:rPr>
              <a:t>at Mountain Pass Mine in California in </a:t>
            </a:r>
            <a:r>
              <a:rPr lang="en-US" sz="2200" dirty="0" smtClean="0">
                <a:latin typeface="Bookman Old Style" pitchFamily="18" charset="0"/>
              </a:rPr>
              <a:t>2002</a:t>
            </a:r>
          </a:p>
          <a:p>
            <a:pPr marL="0" indent="0" eaLnBrk="1" hangingPunct="1">
              <a:buFont typeface="Arial" charset="0"/>
              <a:buNone/>
              <a:defRPr/>
            </a:pPr>
            <a:endParaRPr lang="en-US" sz="2400" dirty="0">
              <a:latin typeface="Bookman Old Style" pitchFamily="18" charset="0"/>
            </a:endParaRPr>
          </a:p>
        </p:txBody>
      </p:sp>
      <p:pic>
        <p:nvPicPr>
          <p:cNvPr id="2" name="Picture 1" descr="fou10e_fig_13_1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514600"/>
            <a:ext cx="4199391" cy="3733800"/>
          </a:xfrm>
          <a:prstGeom prst="rect">
            <a:avLst/>
          </a:prstGeom>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itle 1"/>
          <p:cNvSpPr txBox="1">
            <a:spLocks/>
          </p:cNvSpPr>
          <p:nvPr/>
        </p:nvSpPr>
        <p:spPr bwMode="auto">
          <a:xfrm>
            <a:off x="457200" y="381000"/>
            <a:ext cx="3048000" cy="808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Bookman Old Style" pitchFamily="18" charset="0"/>
              </a:rPr>
              <a:t>Energy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US" dirty="0" smtClean="0">
                <a:latin typeface="Bookman Old Style" pitchFamily="18" charset="0"/>
              </a:rPr>
              <a:t>Key Question</a:t>
            </a:r>
          </a:p>
        </p:txBody>
      </p:sp>
      <p:sp>
        <p:nvSpPr>
          <p:cNvPr id="75778" name="Content Placeholder 2"/>
          <p:cNvSpPr>
            <a:spLocks noGrp="1"/>
          </p:cNvSpPr>
          <p:nvPr>
            <p:ph idx="1"/>
          </p:nvPr>
        </p:nvSpPr>
        <p:spPr>
          <a:xfrm>
            <a:off x="457200" y="1295400"/>
            <a:ext cx="8229600" cy="4525963"/>
          </a:xfrm>
        </p:spPr>
        <p:txBody>
          <a:bodyPr/>
          <a:lstStyle/>
          <a:p>
            <a:pPr marL="0" indent="0" eaLnBrk="1" hangingPunct="1">
              <a:buFont typeface="Arial" charset="0"/>
              <a:buNone/>
            </a:pPr>
            <a:endParaRPr lang="en-US" dirty="0" smtClean="0">
              <a:latin typeface="Bookman Old Style" pitchFamily="18" charset="0"/>
            </a:endParaRPr>
          </a:p>
          <a:p>
            <a:pPr marL="0" indent="0" eaLnBrk="1" hangingPunct="1">
              <a:buFont typeface="Arial" charset="0"/>
              <a:buNone/>
            </a:pPr>
            <a:endParaRPr lang="en-US" dirty="0" smtClean="0">
              <a:latin typeface="Bookman Old Style" pitchFamily="18" charset="0"/>
            </a:endParaRPr>
          </a:p>
          <a:p>
            <a:pPr marL="0" indent="0" algn="ctr" eaLnBrk="1" hangingPunct="1">
              <a:buFont typeface="Arial" charset="0"/>
              <a:buNone/>
            </a:pPr>
            <a:r>
              <a:rPr lang="en-US" sz="4000" dirty="0" smtClean="0">
                <a:latin typeface="Bookman Old Style" pitchFamily="18" charset="0"/>
              </a:rPr>
              <a:t>What policies are being adopted in response to environmental change?</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body" idx="4294967295"/>
          </p:nvPr>
        </p:nvSpPr>
        <p:spPr>
          <a:xfrm>
            <a:off x="457200" y="1828800"/>
            <a:ext cx="8382000" cy="3962400"/>
          </a:xfrm>
        </p:spPr>
        <p:txBody>
          <a:bodyPr/>
          <a:lstStyle/>
          <a:p>
            <a:pPr eaLnBrk="1" hangingPunct="1"/>
            <a:r>
              <a:rPr lang="en-US" sz="2400" dirty="0" smtClean="0">
                <a:latin typeface="Bookman Old Style" pitchFamily="18" charset="0"/>
              </a:rPr>
              <a:t>Humans have always altered their environment.</a:t>
            </a:r>
          </a:p>
          <a:p>
            <a:pPr eaLnBrk="1" hangingPunct="1"/>
            <a:r>
              <a:rPr lang="en-US" sz="2400" dirty="0" smtClean="0">
                <a:latin typeface="Bookman Old Style" pitchFamily="18" charset="0"/>
              </a:rPr>
              <a:t>Now, the combined impact of humanity’s destructive and exploitative actions is capable of producing environmental changes at the global scale.</a:t>
            </a:r>
          </a:p>
          <a:p>
            <a:pPr eaLnBrk="1" hangingPunct="1"/>
            <a:r>
              <a:rPr lang="en-US" sz="2400" dirty="0" smtClean="0">
                <a:latin typeface="Bookman Old Style" pitchFamily="18" charset="0"/>
              </a:rPr>
              <a:t>The twentieth-century surge in the size of the human population, combined with a rapid escalation in consumption, magnifies humanity’s impact on Earth in unprecedented ways.</a:t>
            </a:r>
          </a:p>
          <a:p>
            <a:pPr eaLnBrk="1" hangingPunct="1"/>
            <a:r>
              <a:rPr lang="en-US" sz="2400" b="1" dirty="0" err="1" smtClean="0">
                <a:latin typeface="Bookman Old Style" pitchFamily="18" charset="0"/>
              </a:rPr>
              <a:t>Anthropocene</a:t>
            </a:r>
            <a:r>
              <a:rPr lang="en-US" sz="2400" b="1" dirty="0" smtClean="0">
                <a:latin typeface="Bookman Old Style" pitchFamily="18" charset="0"/>
              </a:rPr>
              <a:t>:</a:t>
            </a:r>
            <a:r>
              <a:rPr lang="en-US" sz="2400" dirty="0" smtClean="0">
                <a:latin typeface="Bookman Old Style" pitchFamily="18" charset="0"/>
              </a:rPr>
              <a:t> the incredible role humans play in shaping Earth’s environment.</a:t>
            </a:r>
          </a:p>
          <a:p>
            <a:pPr eaLnBrk="1" hangingPunct="1">
              <a:lnSpc>
                <a:spcPct val="90000"/>
              </a:lnSpc>
              <a:buFont typeface="Wingdings" pitchFamily="2" charset="2"/>
              <a:buNone/>
            </a:pPr>
            <a:r>
              <a:rPr lang="en-US" dirty="0" smtClean="0">
                <a:latin typeface="Bookman Old Style" pitchFamily="18" charset="0"/>
              </a:rPr>
              <a:t>		</a:t>
            </a:r>
          </a:p>
          <a:p>
            <a:pPr eaLnBrk="1" hangingPunct="1">
              <a:lnSpc>
                <a:spcPct val="90000"/>
              </a:lnSpc>
              <a:buFont typeface="Wingdings" pitchFamily="2" charset="2"/>
              <a:buNone/>
            </a:pPr>
            <a:r>
              <a:rPr lang="en-US" dirty="0" smtClean="0">
                <a:latin typeface="Bookman Old Style" pitchFamily="18" charset="0"/>
              </a:rPr>
              <a:t>	</a:t>
            </a:r>
            <a:endParaRPr lang="en-US" dirty="0" smtClean="0"/>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2" name="TextBox 1"/>
          <p:cNvSpPr txBox="1"/>
          <p:nvPr/>
        </p:nvSpPr>
        <p:spPr>
          <a:xfrm>
            <a:off x="381000" y="381000"/>
            <a:ext cx="8382000" cy="1477328"/>
          </a:xfrm>
          <a:prstGeom prst="rect">
            <a:avLst/>
          </a:prstGeom>
          <a:noFill/>
        </p:spPr>
        <p:txBody>
          <a:bodyPr wrap="square" rtlCol="0">
            <a:spAutoFit/>
          </a:bodyPr>
          <a:lstStyle/>
          <a:p>
            <a:pPr algn="ctr"/>
            <a:r>
              <a:rPr lang="en-US" sz="3600" b="1" dirty="0">
                <a:latin typeface="Bookman Old Style" pitchFamily="18" charset="0"/>
              </a:rPr>
              <a:t>How </a:t>
            </a:r>
            <a:r>
              <a:rPr lang="en-US" sz="3600" b="1" dirty="0" smtClean="0">
                <a:latin typeface="Bookman Old Style" pitchFamily="18" charset="0"/>
              </a:rPr>
              <a:t>Has Earth’s Environment Changed </a:t>
            </a:r>
            <a:r>
              <a:rPr lang="en-US" sz="3600" b="1" dirty="0">
                <a:latin typeface="Bookman Old Style" pitchFamily="18" charset="0"/>
              </a:rPr>
              <a:t>over </a:t>
            </a:r>
            <a:r>
              <a:rPr lang="en-US" sz="3600" b="1" dirty="0" smtClean="0">
                <a:latin typeface="Bookman Old Style" pitchFamily="18" charset="0"/>
              </a:rPr>
              <a:t>Time?</a:t>
            </a:r>
            <a:endParaRPr lang="en-US" sz="3600" b="1" dirty="0">
              <a:latin typeface="Bookman Old Style" pitchFamily="18" charset="0"/>
            </a:endParaRP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Content Placeholder 2"/>
          <p:cNvSpPr>
            <a:spLocks noGrp="1"/>
          </p:cNvSpPr>
          <p:nvPr>
            <p:ph idx="1"/>
          </p:nvPr>
        </p:nvSpPr>
        <p:spPr>
          <a:xfrm>
            <a:off x="381000" y="2362200"/>
            <a:ext cx="8458200" cy="4114800"/>
          </a:xfrm>
        </p:spPr>
        <p:txBody>
          <a:bodyPr/>
          <a:lstStyle/>
          <a:p>
            <a:pPr eaLnBrk="1" hangingPunct="1">
              <a:spcBef>
                <a:spcPts val="0"/>
              </a:spcBef>
              <a:spcAft>
                <a:spcPts val="1800"/>
              </a:spcAft>
            </a:pPr>
            <a:r>
              <a:rPr lang="en-US" sz="2400" dirty="0" smtClean="0">
                <a:latin typeface="Bookman Old Style"/>
                <a:cs typeface="Bookman Old Style"/>
              </a:rPr>
              <a:t>A major challenge in confronting environmental problems is that many of those problems do not lie within a single jurisdiction.</a:t>
            </a:r>
          </a:p>
          <a:p>
            <a:pPr eaLnBrk="1" hangingPunct="1">
              <a:spcBef>
                <a:spcPts val="0"/>
              </a:spcBef>
              <a:spcAft>
                <a:spcPts val="1800"/>
              </a:spcAft>
            </a:pPr>
            <a:r>
              <a:rPr lang="en-US" sz="2400" dirty="0" smtClean="0">
                <a:latin typeface="Bookman Old Style"/>
                <a:cs typeface="Bookman Old Style"/>
              </a:rPr>
              <a:t>With the 1972 </a:t>
            </a:r>
            <a:r>
              <a:rPr lang="en-US" sz="2400" i="1" dirty="0" smtClean="0">
                <a:latin typeface="Bookman Old Style"/>
                <a:cs typeface="Bookman Old Style"/>
              </a:rPr>
              <a:t>United Nations Conference on the Human Environment </a:t>
            </a:r>
            <a:r>
              <a:rPr lang="en-US" sz="2400" dirty="0" smtClean="0">
                <a:latin typeface="Bookman Old Style"/>
                <a:cs typeface="Bookman Old Style"/>
              </a:rPr>
              <a:t>in Stockholm, international governmental organizations began playing a major role in environmental policy.</a:t>
            </a:r>
          </a:p>
          <a:p>
            <a:pPr eaLnBrk="1" hangingPunct="1">
              <a:spcBef>
                <a:spcPts val="0"/>
              </a:spcBef>
              <a:spcAft>
                <a:spcPts val="1800"/>
              </a:spcAft>
            </a:pPr>
            <a:r>
              <a:rPr lang="en-US" sz="2400" dirty="0" smtClean="0">
                <a:latin typeface="Bookman Old Style"/>
                <a:cs typeface="Bookman Old Style"/>
              </a:rPr>
              <a:t>United Nations Conference on Environment and Development (UNCED)</a:t>
            </a:r>
            <a:r>
              <a:rPr lang="da-DK" sz="2400" dirty="0" smtClean="0">
                <a:latin typeface="Bookman Old Style" pitchFamily="18" charset="0"/>
              </a:rPr>
              <a:t>.</a:t>
            </a:r>
            <a:endParaRPr lang="en-US" sz="2400" dirty="0" smtClean="0">
              <a:latin typeface="Bookman Old Style"/>
              <a:cs typeface="Bookman Old Style"/>
            </a:endParaRP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2" name="TextBox 1"/>
          <p:cNvSpPr txBox="1"/>
          <p:nvPr/>
        </p:nvSpPr>
        <p:spPr>
          <a:xfrm>
            <a:off x="381000" y="379273"/>
            <a:ext cx="8382000" cy="1754327"/>
          </a:xfrm>
          <a:prstGeom prst="rect">
            <a:avLst/>
          </a:prstGeom>
          <a:noFill/>
        </p:spPr>
        <p:txBody>
          <a:bodyPr wrap="square" rtlCol="0">
            <a:spAutoFit/>
          </a:bodyPr>
          <a:lstStyle/>
          <a:p>
            <a:pPr algn="ctr"/>
            <a:r>
              <a:rPr lang="en-US" sz="3600" b="1" dirty="0" smtClean="0">
                <a:latin typeface="Bookman Old Style"/>
                <a:cs typeface="Bookman Old Style"/>
              </a:rPr>
              <a:t>What Policies Are Being Adopted in Response to Environmental Change?</a:t>
            </a:r>
            <a:endParaRPr lang="en-US" sz="3600" b="1" dirty="0">
              <a:latin typeface="Bookman Old Style"/>
              <a:cs typeface="Bookman Old Style"/>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4114800"/>
          </a:xfrm>
        </p:spPr>
        <p:txBody>
          <a:bodyPr/>
          <a:lstStyle/>
          <a:p>
            <a:pPr eaLnBrk="1" hangingPunct="1">
              <a:spcBef>
                <a:spcPts val="0"/>
              </a:spcBef>
              <a:spcAft>
                <a:spcPts val="600"/>
              </a:spcAft>
              <a:defRPr/>
            </a:pPr>
            <a:r>
              <a:rPr lang="en-US" sz="2400" dirty="0">
                <a:latin typeface="Bookman Old Style" pitchFamily="18" charset="0"/>
              </a:rPr>
              <a:t>The </a:t>
            </a:r>
            <a:r>
              <a:rPr lang="en-US" sz="2400" dirty="0" smtClean="0">
                <a:latin typeface="Bookman Old Style" pitchFamily="18" charset="0"/>
              </a:rPr>
              <a:t>delegates </a:t>
            </a:r>
            <a:r>
              <a:rPr lang="en-US" sz="2400" dirty="0">
                <a:latin typeface="Bookman Old Style" pitchFamily="18" charset="0"/>
              </a:rPr>
              <a:t>to UNCED gave the </a:t>
            </a:r>
            <a:r>
              <a:rPr lang="en-US" sz="2400" dirty="0" smtClean="0">
                <a:latin typeface="Bookman Old Style" pitchFamily="18" charset="0"/>
              </a:rPr>
              <a:t>Global Environment </a:t>
            </a:r>
            <a:r>
              <a:rPr lang="en-US" sz="2400" dirty="0">
                <a:latin typeface="Bookman Old Style" pitchFamily="18" charset="0"/>
              </a:rPr>
              <a:t>Facility (</a:t>
            </a:r>
            <a:r>
              <a:rPr lang="en-US" sz="2400" dirty="0" smtClean="0">
                <a:latin typeface="Bookman Old Style" pitchFamily="18" charset="0"/>
              </a:rPr>
              <a:t>GEF) significant authority over environmental </a:t>
            </a:r>
            <a:r>
              <a:rPr lang="en-US" sz="2400" dirty="0">
                <a:latin typeface="Bookman Old Style" pitchFamily="18" charset="0"/>
              </a:rPr>
              <a:t>action on a global </a:t>
            </a:r>
            <a:r>
              <a:rPr lang="en-US" sz="2400" dirty="0" smtClean="0">
                <a:latin typeface="Bookman Old Style" pitchFamily="18" charset="0"/>
              </a:rPr>
              <a:t>scale.</a:t>
            </a:r>
          </a:p>
          <a:p>
            <a:pPr eaLnBrk="1" hangingPunct="1">
              <a:spcBef>
                <a:spcPts val="0"/>
              </a:spcBef>
              <a:spcAft>
                <a:spcPts val="600"/>
              </a:spcAft>
              <a:defRPr/>
            </a:pPr>
            <a:r>
              <a:rPr lang="en-US" sz="2400" dirty="0">
                <a:latin typeface="Bookman Old Style" pitchFamily="18" charset="0"/>
              </a:rPr>
              <a:t>The GEF </a:t>
            </a:r>
            <a:r>
              <a:rPr lang="en-US" sz="2400" dirty="0" smtClean="0">
                <a:latin typeface="Bookman Old Style" pitchFamily="18" charset="0"/>
              </a:rPr>
              <a:t>funds projects </a:t>
            </a:r>
            <a:r>
              <a:rPr lang="en-US" sz="2400" dirty="0">
                <a:latin typeface="Bookman Old Style" pitchFamily="18" charset="0"/>
              </a:rPr>
              <a:t>related to six issues: loss of biodiversity, </a:t>
            </a:r>
            <a:r>
              <a:rPr lang="en-US" sz="2400" dirty="0" smtClean="0">
                <a:latin typeface="Bookman Old Style" pitchFamily="18" charset="0"/>
              </a:rPr>
              <a:t>climate change</a:t>
            </a:r>
            <a:r>
              <a:rPr lang="en-US" sz="2400" dirty="0">
                <a:latin typeface="Bookman Old Style" pitchFamily="18" charset="0"/>
              </a:rPr>
              <a:t>, protection of </a:t>
            </a:r>
            <a:r>
              <a:rPr lang="en-US" sz="2400" dirty="0" smtClean="0">
                <a:latin typeface="Bookman Old Style" pitchFamily="18" charset="0"/>
              </a:rPr>
              <a:t>international </a:t>
            </a:r>
            <a:r>
              <a:rPr lang="en-US" sz="2400" dirty="0">
                <a:latin typeface="Bookman Old Style" pitchFamily="18" charset="0"/>
              </a:rPr>
              <a:t>waters, depletion </a:t>
            </a:r>
            <a:r>
              <a:rPr lang="en-US" sz="2400" dirty="0" smtClean="0">
                <a:latin typeface="Bookman Old Style" pitchFamily="18" charset="0"/>
              </a:rPr>
              <a:t>of the </a:t>
            </a:r>
            <a:r>
              <a:rPr lang="en-US" sz="2400" dirty="0">
                <a:latin typeface="Bookman Old Style" pitchFamily="18" charset="0"/>
              </a:rPr>
              <a:t>ozone layer, land degradation, and persistent </a:t>
            </a:r>
            <a:r>
              <a:rPr lang="en-US" sz="2400" dirty="0" smtClean="0">
                <a:latin typeface="Bookman Old Style" pitchFamily="18" charset="0"/>
              </a:rPr>
              <a:t>organic pollutants.</a:t>
            </a:r>
          </a:p>
          <a:p>
            <a:pPr eaLnBrk="1" hangingPunct="1">
              <a:spcBef>
                <a:spcPts val="0"/>
              </a:spcBef>
              <a:spcAft>
                <a:spcPts val="600"/>
              </a:spcAft>
              <a:defRPr/>
            </a:pPr>
            <a:r>
              <a:rPr lang="en-US" sz="2400" dirty="0" smtClean="0">
                <a:latin typeface="Bookman Old Style" pitchFamily="18" charset="0"/>
              </a:rPr>
              <a:t>Individual </a:t>
            </a:r>
            <a:r>
              <a:rPr lang="en-US" sz="2400" dirty="0">
                <a:latin typeface="Bookman Old Style" pitchFamily="18" charset="0"/>
              </a:rPr>
              <a:t>states continue to </a:t>
            </a:r>
            <a:r>
              <a:rPr lang="en-US" sz="2400" dirty="0" smtClean="0">
                <a:latin typeface="Bookman Old Style" pitchFamily="18" charset="0"/>
              </a:rPr>
              <a:t>influence </a:t>
            </a:r>
            <a:r>
              <a:rPr lang="en-US" sz="2400" dirty="0">
                <a:latin typeface="Bookman Old Style" pitchFamily="18" charset="0"/>
              </a:rPr>
              <a:t>decision </a:t>
            </a:r>
            <a:r>
              <a:rPr lang="en-US" sz="2400" dirty="0" smtClean="0">
                <a:latin typeface="Bookman Old Style" pitchFamily="18" charset="0"/>
              </a:rPr>
              <a:t>making in many ways.</a:t>
            </a:r>
            <a:endParaRPr lang="en-US" sz="2400" dirty="0"/>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extBox 4"/>
          <p:cNvSpPr txBox="1"/>
          <p:nvPr/>
        </p:nvSpPr>
        <p:spPr>
          <a:xfrm>
            <a:off x="381000" y="379273"/>
            <a:ext cx="8382000" cy="1754327"/>
          </a:xfrm>
          <a:prstGeom prst="rect">
            <a:avLst/>
          </a:prstGeom>
          <a:noFill/>
        </p:spPr>
        <p:txBody>
          <a:bodyPr wrap="square" rtlCol="0">
            <a:spAutoFit/>
          </a:bodyPr>
          <a:lstStyle/>
          <a:p>
            <a:pPr algn="ctr"/>
            <a:r>
              <a:rPr lang="en-US" sz="3600" b="1" dirty="0" smtClean="0">
                <a:latin typeface="Bookman Old Style"/>
                <a:cs typeface="Bookman Old Style"/>
              </a:rPr>
              <a:t>What Policies Are Being Adopted in Response to Environmental Change?</a:t>
            </a:r>
            <a:endParaRPr lang="en-US" sz="3600" b="1" dirty="0">
              <a:latin typeface="Bookman Old Style"/>
              <a:cs typeface="Bookman Old Style"/>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algn="l" eaLnBrk="1" hangingPunct="1"/>
            <a:r>
              <a:rPr lang="en-US" sz="3200" b="1" dirty="0" smtClean="0">
                <a:latin typeface="Bookman Old Style" pitchFamily="18" charset="0"/>
              </a:rPr>
              <a:t>Biological Diversity</a:t>
            </a:r>
          </a:p>
        </p:txBody>
      </p:sp>
      <p:sp>
        <p:nvSpPr>
          <p:cNvPr id="78850" name="Content Placeholder 2"/>
          <p:cNvSpPr>
            <a:spLocks noGrp="1"/>
          </p:cNvSpPr>
          <p:nvPr>
            <p:ph idx="1"/>
          </p:nvPr>
        </p:nvSpPr>
        <p:spPr>
          <a:xfrm>
            <a:off x="457200" y="1295400"/>
            <a:ext cx="8153400" cy="5181600"/>
          </a:xfrm>
        </p:spPr>
        <p:txBody>
          <a:bodyPr/>
          <a:lstStyle/>
          <a:p>
            <a:pPr eaLnBrk="1" hangingPunct="1"/>
            <a:r>
              <a:rPr lang="en-US" dirty="0" smtClean="0">
                <a:latin typeface="Bookman Old Style" pitchFamily="18" charset="0"/>
              </a:rPr>
              <a:t>The biodiversity convention calls for establishing a system of protected areas and a coordinated set of national and international regulations on activities that can have significant negative impacts on biodiversity.</a:t>
            </a:r>
          </a:p>
          <a:p>
            <a:pPr eaLnBrk="1" hangingPunct="1"/>
            <a:r>
              <a:rPr lang="en-US" dirty="0" smtClean="0">
                <a:latin typeface="Bookman Old Style" pitchFamily="18" charset="0"/>
              </a:rPr>
              <a:t>Also provides funding for developing countries that are trying to meet the terms of the convention.</a:t>
            </a:r>
          </a:p>
          <a:p>
            <a:pPr eaLnBrk="1" hangingPunct="1"/>
            <a:r>
              <a:rPr lang="en-US" dirty="0" smtClean="0">
                <a:latin typeface="Bookman Old Style" pitchFamily="18" charset="0"/>
              </a:rPr>
              <a:t>Has proved difficult to implement.</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algn="l" eaLnBrk="1" hangingPunct="1"/>
            <a:r>
              <a:rPr lang="en-US" sz="3200" b="1" dirty="0" smtClean="0">
                <a:latin typeface="Bookman Old Style" pitchFamily="18" charset="0"/>
              </a:rPr>
              <a:t>Protection of the Ozone Layer</a:t>
            </a:r>
          </a:p>
        </p:txBody>
      </p:sp>
      <p:sp>
        <p:nvSpPr>
          <p:cNvPr id="79874" name="Content Placeholder 2"/>
          <p:cNvSpPr>
            <a:spLocks noGrp="1"/>
          </p:cNvSpPr>
          <p:nvPr>
            <p:ph idx="1"/>
          </p:nvPr>
        </p:nvSpPr>
        <p:spPr>
          <a:xfrm>
            <a:off x="457200" y="1371600"/>
            <a:ext cx="8229600" cy="5105400"/>
          </a:xfrm>
        </p:spPr>
        <p:txBody>
          <a:bodyPr/>
          <a:lstStyle/>
          <a:p>
            <a:pPr eaLnBrk="1" hangingPunct="1"/>
            <a:r>
              <a:rPr lang="en-US" sz="2800" dirty="0" smtClean="0">
                <a:latin typeface="Bookman Old Style" pitchFamily="18" charset="0"/>
              </a:rPr>
              <a:t>The </a:t>
            </a:r>
            <a:r>
              <a:rPr lang="en-US" sz="2800" b="1" dirty="0" smtClean="0">
                <a:latin typeface="Bookman Old Style" pitchFamily="18" charset="0"/>
              </a:rPr>
              <a:t>ozone layer </a:t>
            </a:r>
            <a:r>
              <a:rPr lang="en-US" sz="2800" dirty="0" smtClean="0">
                <a:latin typeface="Bookman Old Style" pitchFamily="18" charset="0"/>
              </a:rPr>
              <a:t>is of vital importance because it protects Earth’s surface from the sun’s harmful ultraviolet rays.</a:t>
            </a:r>
          </a:p>
          <a:p>
            <a:pPr eaLnBrk="1" hangingPunct="1"/>
            <a:r>
              <a:rPr lang="en-US" sz="2800" dirty="0" smtClean="0">
                <a:latin typeface="Bookman Old Style" pitchFamily="18" charset="0"/>
              </a:rPr>
              <a:t>Studies revealed that the main culprits in ozone depletion were a group of human-made gases collectively known as CFCs (chlorofluorocarbons).</a:t>
            </a:r>
          </a:p>
          <a:p>
            <a:pPr eaLnBrk="1" hangingPunct="1"/>
            <a:r>
              <a:rPr lang="en-US" sz="2800" b="1" dirty="0" smtClean="0">
                <a:latin typeface="Bookman Old Style" pitchFamily="18" charset="0"/>
              </a:rPr>
              <a:t>Vienna Convention for the Protection of the Ozone Layer</a:t>
            </a:r>
          </a:p>
          <a:p>
            <a:pPr eaLnBrk="1" hangingPunct="1"/>
            <a:r>
              <a:rPr lang="en-US" sz="2800" b="1" dirty="0" smtClean="0">
                <a:latin typeface="Bookman Old Style" pitchFamily="18" charset="0"/>
              </a:rPr>
              <a:t>Montreal Protocol: </a:t>
            </a:r>
            <a:r>
              <a:rPr lang="en-US" sz="2800" dirty="0" smtClean="0">
                <a:latin typeface="Bookman Old Style" pitchFamily="18" charset="0"/>
              </a:rPr>
              <a:t>1987; phase-out of production and consumption of CFCs</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57200" y="152400"/>
            <a:ext cx="8229600" cy="1143000"/>
          </a:xfrm>
        </p:spPr>
        <p:txBody>
          <a:bodyPr/>
          <a:lstStyle/>
          <a:p>
            <a:pPr algn="l" eaLnBrk="1" hangingPunct="1"/>
            <a:r>
              <a:rPr lang="en-US" sz="3200" b="1" dirty="0" smtClean="0">
                <a:latin typeface="Bookman Old Style" pitchFamily="18" charset="0"/>
              </a:rPr>
              <a:t>Global Climate Change</a:t>
            </a:r>
          </a:p>
        </p:txBody>
      </p:sp>
      <p:sp>
        <p:nvSpPr>
          <p:cNvPr id="80898" name="Content Placeholder 2"/>
          <p:cNvSpPr>
            <a:spLocks noGrp="1"/>
          </p:cNvSpPr>
          <p:nvPr>
            <p:ph idx="1"/>
          </p:nvPr>
        </p:nvSpPr>
        <p:spPr>
          <a:xfrm>
            <a:off x="457200" y="1295400"/>
            <a:ext cx="8229600" cy="5105400"/>
          </a:xfrm>
        </p:spPr>
        <p:txBody>
          <a:bodyPr/>
          <a:lstStyle/>
          <a:p>
            <a:pPr eaLnBrk="1" hangingPunct="1"/>
            <a:r>
              <a:rPr lang="en-US" sz="2800" dirty="0" smtClean="0">
                <a:latin typeface="Bookman Old Style" pitchFamily="18" charset="0"/>
              </a:rPr>
              <a:t>Earth Summit: called on developed countries to take measures aimed at reducing their emissions to 1990 levels by the year 2000.</a:t>
            </a:r>
          </a:p>
          <a:p>
            <a:pPr eaLnBrk="1" hangingPunct="1"/>
            <a:r>
              <a:rPr lang="en-US" sz="2800" dirty="0" smtClean="0">
                <a:latin typeface="Bookman Old Style" pitchFamily="18" charset="0"/>
              </a:rPr>
              <a:t>Kyoto Agreement: set a target period of 2008–2012 for the United States, the European Union, and Japan to cut their greenhouse gas emissions.</a:t>
            </a:r>
          </a:p>
          <a:p>
            <a:pPr eaLnBrk="1" hangingPunct="1"/>
            <a:r>
              <a:rPr lang="en-US" sz="2800" dirty="0" smtClean="0">
                <a:latin typeface="Bookman Old Style" pitchFamily="18" charset="0"/>
              </a:rPr>
              <a:t>Neither the United States nor China, the world’s two largest emitters of carbon dioxide, signed the Kyoto Protocol.</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229600" cy="5181600"/>
          </a:xfrm>
        </p:spPr>
        <p:txBody>
          <a:bodyPr/>
          <a:lstStyle/>
          <a:p>
            <a:pPr eaLnBrk="1" hangingPunct="1">
              <a:defRPr/>
            </a:pPr>
            <a:r>
              <a:rPr lang="en-US" dirty="0" smtClean="0">
                <a:latin typeface="Bookman Old Style" pitchFamily="18" charset="0"/>
              </a:rPr>
              <a:t>The United </a:t>
            </a:r>
            <a:r>
              <a:rPr lang="en-US" dirty="0">
                <a:latin typeface="Bookman Old Style" pitchFamily="18" charset="0"/>
              </a:rPr>
              <a:t>States continues to be the largest producer </a:t>
            </a:r>
            <a:r>
              <a:rPr lang="en-US" dirty="0" smtClean="0">
                <a:latin typeface="Bookman Old Style" pitchFamily="18" charset="0"/>
              </a:rPr>
              <a:t>of carbon </a:t>
            </a:r>
            <a:r>
              <a:rPr lang="en-US" dirty="0">
                <a:latin typeface="Bookman Old Style" pitchFamily="18" charset="0"/>
              </a:rPr>
              <a:t>dioxide emissions, per person, in the </a:t>
            </a:r>
            <a:r>
              <a:rPr lang="en-US" dirty="0" smtClean="0">
                <a:latin typeface="Bookman Old Style" pitchFamily="18" charset="0"/>
              </a:rPr>
              <a:t>world.</a:t>
            </a:r>
          </a:p>
          <a:p>
            <a:pPr eaLnBrk="1" hangingPunct="1">
              <a:defRPr/>
            </a:pPr>
            <a:r>
              <a:rPr lang="en-US" dirty="0">
                <a:latin typeface="Bookman Old Style" pitchFamily="18" charset="0"/>
              </a:rPr>
              <a:t>In 2009, the Copenhagen Agreement endorsed </a:t>
            </a:r>
            <a:r>
              <a:rPr lang="en-US" dirty="0" smtClean="0">
                <a:latin typeface="Bookman Old Style" pitchFamily="18" charset="0"/>
              </a:rPr>
              <a:t>the continuation </a:t>
            </a:r>
            <a:r>
              <a:rPr lang="en-US" dirty="0">
                <a:latin typeface="Bookman Old Style" pitchFamily="18" charset="0"/>
              </a:rPr>
              <a:t>of the Kyoto </a:t>
            </a:r>
            <a:r>
              <a:rPr lang="en-US" dirty="0" smtClean="0">
                <a:latin typeface="Bookman Old Style" pitchFamily="18" charset="0"/>
              </a:rPr>
              <a:t>Accord by stating that </a:t>
            </a:r>
            <a:r>
              <a:rPr lang="en-US" dirty="0">
                <a:latin typeface="Bookman Old Style" pitchFamily="18" charset="0"/>
              </a:rPr>
              <a:t>the countries </a:t>
            </a:r>
            <a:r>
              <a:rPr lang="en-US" dirty="0" smtClean="0">
                <a:latin typeface="Bookman Old Style" pitchFamily="18" charset="0"/>
              </a:rPr>
              <a:t>agreeing </a:t>
            </a:r>
            <a:r>
              <a:rPr lang="en-US" dirty="0">
                <a:latin typeface="Bookman Old Style" pitchFamily="18" charset="0"/>
              </a:rPr>
              <a:t>to the accord will work </a:t>
            </a:r>
            <a:r>
              <a:rPr lang="en-US" dirty="0" smtClean="0">
                <a:latin typeface="Bookman Old Style" pitchFamily="18" charset="0"/>
              </a:rPr>
              <a:t>to keep </a:t>
            </a:r>
            <a:r>
              <a:rPr lang="en-US" dirty="0">
                <a:latin typeface="Bookman Old Style" pitchFamily="18" charset="0"/>
              </a:rPr>
              <a:t>global temperature increases less than 2 </a:t>
            </a:r>
            <a:r>
              <a:rPr lang="en-US" dirty="0" smtClean="0">
                <a:latin typeface="Bookman Old Style" pitchFamily="18" charset="0"/>
              </a:rPr>
              <a:t>degrees Celsius </a:t>
            </a:r>
            <a:r>
              <a:rPr lang="en-US" dirty="0">
                <a:latin typeface="Bookman Old Style" pitchFamily="18" charset="0"/>
              </a:rPr>
              <a:t>above preindustrial </a:t>
            </a:r>
            <a:r>
              <a:rPr lang="en-US" dirty="0" smtClean="0">
                <a:latin typeface="Bookman Old Style" pitchFamily="18" charset="0"/>
              </a:rPr>
              <a:t>levels.</a:t>
            </a:r>
          </a:p>
          <a:p>
            <a:pPr eaLnBrk="1" hangingPunct="1">
              <a:defRPr/>
            </a:pPr>
            <a:endParaRPr lang="en-US" dirty="0" smtClean="0"/>
          </a:p>
          <a:p>
            <a:pPr eaLnBrk="1" hangingPunct="1">
              <a:defRPr/>
            </a:pPr>
            <a:endParaRPr lang="en-US" dirty="0"/>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itle 1"/>
          <p:cNvSpPr>
            <a:spLocks noGrp="1"/>
          </p:cNvSpPr>
          <p:nvPr>
            <p:ph type="title"/>
          </p:nvPr>
        </p:nvSpPr>
        <p:spPr>
          <a:xfrm>
            <a:off x="533400" y="152400"/>
            <a:ext cx="8229600" cy="1143000"/>
          </a:xfrm>
        </p:spPr>
        <p:txBody>
          <a:bodyPr/>
          <a:lstStyle/>
          <a:p>
            <a:pPr algn="l" eaLnBrk="1" hangingPunct="1"/>
            <a:r>
              <a:rPr lang="en-US" sz="3200" b="1" dirty="0" smtClean="0">
                <a:latin typeface="Bookman Old Style" pitchFamily="18" charset="0"/>
              </a:rPr>
              <a:t>Global Climate Change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eaLnBrk="1" hangingPunct="1"/>
            <a:r>
              <a:rPr lang="en-US" dirty="0" smtClean="0">
                <a:latin typeface="Bookman Old Style" pitchFamily="18" charset="0"/>
              </a:rPr>
              <a:t>Additional Resources</a:t>
            </a:r>
          </a:p>
        </p:txBody>
      </p:sp>
      <p:sp>
        <p:nvSpPr>
          <p:cNvPr id="3" name="Content Placeholder 2"/>
          <p:cNvSpPr>
            <a:spLocks noGrp="1"/>
          </p:cNvSpPr>
          <p:nvPr>
            <p:ph idx="1"/>
          </p:nvPr>
        </p:nvSpPr>
        <p:spPr/>
        <p:txBody>
          <a:bodyPr/>
          <a:lstStyle/>
          <a:p>
            <a:pPr marL="0" indent="0" algn="ctr" eaLnBrk="1" hangingPunct="1">
              <a:buNone/>
            </a:pPr>
            <a:r>
              <a:rPr lang="en-US" dirty="0" smtClean="0">
                <a:latin typeface="Bookman Old Style"/>
                <a:cs typeface="Bookman Old Style"/>
              </a:rPr>
              <a:t>Geography and environmental hazards</a:t>
            </a:r>
          </a:p>
          <a:p>
            <a:pPr marL="0" indent="0" algn="ctr" eaLnBrk="1" hangingPunct="1">
              <a:buNone/>
            </a:pPr>
            <a:r>
              <a:rPr lang="en-US" dirty="0" smtClean="0">
                <a:latin typeface="Bookman Old Style"/>
                <a:cs typeface="Bookman Old Style"/>
                <a:hlinkClick r:id="rId3"/>
              </a:rPr>
              <a:t>http://www.bbc.co.uk/scotland/education/int/geog/envhaz/index.shtml</a:t>
            </a:r>
            <a:endParaRPr lang="en-US" dirty="0" smtClean="0">
              <a:latin typeface="Bookman Old Style"/>
              <a:cs typeface="Bookman Old Style"/>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09600" y="274638"/>
            <a:ext cx="8229600" cy="1143000"/>
          </a:xfrm>
        </p:spPr>
        <p:txBody>
          <a:bodyPr/>
          <a:lstStyle/>
          <a:p>
            <a:pPr algn="l" eaLnBrk="1" hangingPunct="1"/>
            <a:r>
              <a:rPr lang="en-US" sz="3200" b="1" dirty="0" smtClean="0">
                <a:latin typeface="Bookman Old Style" pitchFamily="18" charset="0"/>
              </a:rPr>
              <a:t>Tectonic Plates</a:t>
            </a:r>
          </a:p>
        </p:txBody>
      </p:sp>
      <p:sp>
        <p:nvSpPr>
          <p:cNvPr id="23554" name="Content Placeholder 2"/>
          <p:cNvSpPr>
            <a:spLocks noGrp="1"/>
          </p:cNvSpPr>
          <p:nvPr>
            <p:ph idx="1"/>
          </p:nvPr>
        </p:nvSpPr>
        <p:spPr>
          <a:xfrm>
            <a:off x="609600" y="1447800"/>
            <a:ext cx="8229600" cy="5181600"/>
          </a:xfrm>
        </p:spPr>
        <p:txBody>
          <a:bodyPr/>
          <a:lstStyle/>
          <a:p>
            <a:pPr eaLnBrk="1" hangingPunct="1">
              <a:spcBef>
                <a:spcPts val="0"/>
              </a:spcBef>
              <a:spcAft>
                <a:spcPts val="1200"/>
              </a:spcAft>
            </a:pPr>
            <a:r>
              <a:rPr lang="en-US" sz="2400" dirty="0" smtClean="0">
                <a:latin typeface="Bookman Old Style" pitchFamily="18" charset="0"/>
              </a:rPr>
              <a:t>Alfred Wegener’s continental drift hypothesis.</a:t>
            </a:r>
          </a:p>
          <a:p>
            <a:pPr eaLnBrk="1" hangingPunct="1">
              <a:spcBef>
                <a:spcPts val="0"/>
              </a:spcBef>
              <a:spcAft>
                <a:spcPts val="1200"/>
              </a:spcAft>
            </a:pPr>
            <a:r>
              <a:rPr lang="en-US" sz="2400" dirty="0" smtClean="0">
                <a:latin typeface="Bookman Old Style" pitchFamily="18" charset="0"/>
              </a:rPr>
              <a:t>Pangaea: supercontinent that broke apart into what we now know as Africa, the Americas, Eurasia, and Australia.</a:t>
            </a:r>
          </a:p>
          <a:p>
            <a:pPr eaLnBrk="1" hangingPunct="1">
              <a:spcBef>
                <a:spcPts val="0"/>
              </a:spcBef>
              <a:spcAft>
                <a:spcPts val="1200"/>
              </a:spcAft>
            </a:pPr>
            <a:r>
              <a:rPr lang="en-US" sz="2400" dirty="0" smtClean="0">
                <a:latin typeface="Bookman Old Style" pitchFamily="18" charset="0"/>
              </a:rPr>
              <a:t>At plate boundaries, </a:t>
            </a:r>
            <a:r>
              <a:rPr lang="en-US" sz="2400" b="1" dirty="0" smtClean="0">
                <a:latin typeface="Bookman Old Style" pitchFamily="18" charset="0"/>
              </a:rPr>
              <a:t>tectonic plates </a:t>
            </a:r>
            <a:r>
              <a:rPr lang="en-US" sz="2400" dirty="0" smtClean="0">
                <a:latin typeface="Bookman Old Style" pitchFamily="18" charset="0"/>
              </a:rPr>
              <a:t>either </a:t>
            </a:r>
            <a:r>
              <a:rPr lang="en-US" sz="2400" i="1" dirty="0" smtClean="0">
                <a:latin typeface="Bookman Old Style" pitchFamily="18" charset="0"/>
              </a:rPr>
              <a:t>diverge </a:t>
            </a:r>
            <a:r>
              <a:rPr lang="en-US" sz="2400" dirty="0" smtClean="0">
                <a:latin typeface="Bookman Old Style" pitchFamily="18" charset="0"/>
              </a:rPr>
              <a:t>(spread apart), </a:t>
            </a:r>
            <a:r>
              <a:rPr lang="en-US" sz="2400" i="1" dirty="0" smtClean="0">
                <a:latin typeface="Bookman Old Style" pitchFamily="18" charset="0"/>
              </a:rPr>
              <a:t>converge </a:t>
            </a:r>
            <a:r>
              <a:rPr lang="en-US" sz="2400" dirty="0" smtClean="0">
                <a:latin typeface="Bookman Old Style" pitchFamily="18" charset="0"/>
              </a:rPr>
              <a:t>(come together) or </a:t>
            </a:r>
            <a:r>
              <a:rPr lang="en-US" sz="2400" i="1" dirty="0" smtClean="0">
                <a:latin typeface="Bookman Old Style" pitchFamily="18" charset="0"/>
              </a:rPr>
              <a:t>transform </a:t>
            </a:r>
            <a:r>
              <a:rPr lang="en-US" sz="2400" dirty="0" smtClean="0">
                <a:latin typeface="Bookman Old Style" pitchFamily="18" charset="0"/>
              </a:rPr>
              <a:t>(slide past one another).</a:t>
            </a:r>
          </a:p>
          <a:p>
            <a:pPr eaLnBrk="1" hangingPunct="1">
              <a:spcBef>
                <a:spcPts val="0"/>
              </a:spcBef>
              <a:spcAft>
                <a:spcPts val="1200"/>
              </a:spcAft>
            </a:pPr>
            <a:r>
              <a:rPr lang="en-US" sz="2400" dirty="0" err="1" smtClean="0">
                <a:latin typeface="Bookman Old Style" pitchFamily="18" charset="0"/>
              </a:rPr>
              <a:t>Subduction</a:t>
            </a:r>
            <a:r>
              <a:rPr lang="en-US" sz="2400" dirty="0" smtClean="0">
                <a:latin typeface="Bookman Old Style" pitchFamily="18" charset="0"/>
              </a:rPr>
              <a:t> zone: When an oceanic plate converges with a continental plate; earthquakes are common.</a:t>
            </a:r>
          </a:p>
          <a:p>
            <a:pPr eaLnBrk="1" hangingPunct="1">
              <a:spcBef>
                <a:spcPts val="0"/>
              </a:spcBef>
              <a:spcAft>
                <a:spcPts val="1200"/>
              </a:spcAft>
            </a:pPr>
            <a:r>
              <a:rPr lang="en-US" sz="2400" dirty="0" smtClean="0">
                <a:latin typeface="Bookman Old Style" pitchFamily="18" charset="0"/>
              </a:rPr>
              <a:t>Transform plate boundary: two tectonic plates are moving past each other; earthquakes are common.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13_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835152"/>
            <a:ext cx="8534400" cy="5187696"/>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3"/>
          <p:cNvSpPr txBox="1">
            <a:spLocks noChangeArrowheads="1"/>
          </p:cNvSpPr>
          <p:nvPr/>
        </p:nvSpPr>
        <p:spPr bwMode="auto">
          <a:xfrm>
            <a:off x="609600" y="609600"/>
            <a:ext cx="3124200" cy="646113"/>
          </a:xfrm>
          <a:prstGeom prst="rect">
            <a:avLst/>
          </a:prstGeom>
          <a:noFill/>
          <a:ln w="9525">
            <a:noFill/>
            <a:miter lim="800000"/>
            <a:headEnd/>
            <a:tailEnd/>
          </a:ln>
        </p:spPr>
        <p:txBody>
          <a:bodyPr>
            <a:spAutoFit/>
          </a:bodyPr>
          <a:lstStyle/>
          <a:p>
            <a:r>
              <a:rPr lang="en-US" i="1">
                <a:solidFill>
                  <a:schemeClr val="bg1"/>
                </a:solidFill>
              </a:rPr>
              <a:t>Concept Caching:</a:t>
            </a:r>
          </a:p>
          <a:p>
            <a:r>
              <a:rPr lang="en-US" i="1">
                <a:solidFill>
                  <a:schemeClr val="bg1"/>
                </a:solidFill>
              </a:rPr>
              <a:t>Fenway Park, Boston, MA</a:t>
            </a:r>
          </a:p>
        </p:txBody>
      </p:sp>
      <p:sp>
        <p:nvSpPr>
          <p:cNvPr id="26626" name="Title 1"/>
          <p:cNvSpPr>
            <a:spLocks noGrp="1"/>
          </p:cNvSpPr>
          <p:nvPr>
            <p:ph type="title"/>
          </p:nvPr>
        </p:nvSpPr>
        <p:spPr>
          <a:xfrm>
            <a:off x="609600" y="381000"/>
            <a:ext cx="6705600" cy="731838"/>
          </a:xfrm>
        </p:spPr>
        <p:txBody>
          <a:bodyPr/>
          <a:lstStyle/>
          <a:p>
            <a:pPr algn="l" eaLnBrk="1" hangingPunct="1"/>
            <a:r>
              <a:rPr lang="en-US" sz="3600" b="1" dirty="0" smtClean="0">
                <a:latin typeface="Bookman Old Style" pitchFamily="18" charset="0"/>
              </a:rPr>
              <a:t>Ocean and Atmosphere</a:t>
            </a:r>
          </a:p>
        </p:txBody>
      </p:sp>
      <p:sp>
        <p:nvSpPr>
          <p:cNvPr id="26627" name="Content Placeholder 2"/>
          <p:cNvSpPr>
            <a:spLocks noGrp="1"/>
          </p:cNvSpPr>
          <p:nvPr>
            <p:ph idx="1"/>
          </p:nvPr>
        </p:nvSpPr>
        <p:spPr>
          <a:xfrm>
            <a:off x="571500" y="1274763"/>
            <a:ext cx="8229600" cy="5029200"/>
          </a:xfrm>
        </p:spPr>
        <p:txBody>
          <a:bodyPr/>
          <a:lstStyle/>
          <a:p>
            <a:pPr eaLnBrk="1" hangingPunct="1"/>
            <a:r>
              <a:rPr lang="en-US" sz="2800" dirty="0" smtClean="0">
                <a:latin typeface="Bookman Old Style" pitchFamily="18" charset="0"/>
              </a:rPr>
              <a:t>Earth = the Blue Planet</a:t>
            </a:r>
          </a:p>
          <a:p>
            <a:pPr eaLnBrk="1" hangingPunct="1"/>
            <a:r>
              <a:rPr lang="en-US" sz="2800" dirty="0" smtClean="0">
                <a:latin typeface="Bookman Old Style" pitchFamily="18" charset="0"/>
              </a:rPr>
              <a:t>Several hypotheses exist about the Earth’s acquisition of so much water, including the comet hypothesis.</a:t>
            </a:r>
          </a:p>
          <a:p>
            <a:pPr eaLnBrk="1" hangingPunct="1"/>
            <a:r>
              <a:rPr lang="en-US" sz="2800" dirty="0" smtClean="0">
                <a:latin typeface="Bookman Old Style" pitchFamily="18" charset="0"/>
              </a:rPr>
              <a:t>Uncertainty about how the atmosphere formed.</a:t>
            </a:r>
          </a:p>
          <a:p>
            <a:pPr eaLnBrk="1" hangingPunct="1"/>
            <a:r>
              <a:rPr lang="en-US" sz="2800" b="1" dirty="0" smtClean="0">
                <a:latin typeface="Bookman Old Style" pitchFamily="18" charset="0"/>
              </a:rPr>
              <a:t>Photosynthesis</a:t>
            </a:r>
            <a:r>
              <a:rPr lang="en-US" sz="2800" dirty="0" smtClean="0">
                <a:latin typeface="Bookman Old Style" pitchFamily="18" charset="0"/>
              </a:rPr>
              <a:t>: The conversion of carbon dioxide and water into carbohydrates and oxygen through the absorption of sunlight.</a:t>
            </a:r>
          </a:p>
          <a:p>
            <a:pPr eaLnBrk="1" hangingPunct="1"/>
            <a:r>
              <a:rPr lang="en-US" sz="2800" dirty="0" smtClean="0">
                <a:latin typeface="Bookman Old Style" pitchFamily="18" charset="0"/>
              </a:rPr>
              <a:t>The protozoa: the first single celled animals.</a:t>
            </a:r>
          </a:p>
          <a:p>
            <a:pPr eaLnBrk="1" hangingPunct="1"/>
            <a:endParaRPr lang="en-US" dirty="0" smtClean="0"/>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381000"/>
            <a:ext cx="6019800" cy="781050"/>
          </a:xfrm>
        </p:spPr>
        <p:txBody>
          <a:bodyPr/>
          <a:lstStyle/>
          <a:p>
            <a:pPr algn="l" eaLnBrk="1" hangingPunct="1"/>
            <a:r>
              <a:rPr lang="en-US" sz="3200" b="1" dirty="0" smtClean="0">
                <a:latin typeface="Bookman Old Style" pitchFamily="18" charset="0"/>
              </a:rPr>
              <a:t>Fire and Ice</a:t>
            </a:r>
          </a:p>
        </p:txBody>
      </p:sp>
      <p:sp>
        <p:nvSpPr>
          <p:cNvPr id="4" name="Content Placeholder 3"/>
          <p:cNvSpPr>
            <a:spLocks noGrp="1"/>
          </p:cNvSpPr>
          <p:nvPr>
            <p:ph idx="1"/>
          </p:nvPr>
        </p:nvSpPr>
        <p:spPr>
          <a:xfrm>
            <a:off x="457200" y="990600"/>
            <a:ext cx="8229600" cy="5867400"/>
          </a:xfrm>
        </p:spPr>
        <p:txBody>
          <a:bodyPr/>
          <a:lstStyle/>
          <a:p>
            <a:pPr eaLnBrk="1" hangingPunct="1">
              <a:defRPr/>
            </a:pPr>
            <a:r>
              <a:rPr lang="en-US" sz="2800" dirty="0" smtClean="0">
                <a:latin typeface="Bookman Old Style" pitchFamily="18" charset="0"/>
              </a:rPr>
              <a:t>Volcanic activity has led to </a:t>
            </a:r>
            <a:r>
              <a:rPr lang="en-US" sz="2800" b="1" dirty="0">
                <a:latin typeface="Bookman Old Style" pitchFamily="18" charset="0"/>
              </a:rPr>
              <a:t>mass depletions </a:t>
            </a:r>
            <a:r>
              <a:rPr lang="en-US" sz="2800" dirty="0">
                <a:latin typeface="Bookman Old Style" pitchFamily="18" charset="0"/>
              </a:rPr>
              <a:t>(</a:t>
            </a:r>
            <a:r>
              <a:rPr lang="en-US" sz="2800" dirty="0" smtClean="0">
                <a:latin typeface="Bookman Old Style" pitchFamily="18" charset="0"/>
              </a:rPr>
              <a:t>loss of </a:t>
            </a:r>
            <a:r>
              <a:rPr lang="en-US" sz="2800" dirty="0">
                <a:latin typeface="Bookman Old Style" pitchFamily="18" charset="0"/>
              </a:rPr>
              <a:t>diversity through a failure to produce new species</a:t>
            </a:r>
            <a:r>
              <a:rPr lang="en-US" sz="2800" dirty="0" smtClean="0">
                <a:latin typeface="Bookman Old Style" pitchFamily="18" charset="0"/>
              </a:rPr>
              <a:t>).</a:t>
            </a:r>
          </a:p>
          <a:p>
            <a:pPr eaLnBrk="1" hangingPunct="1">
              <a:defRPr/>
            </a:pPr>
            <a:r>
              <a:rPr lang="en-US" sz="2800" dirty="0" smtClean="0">
                <a:latin typeface="Bookman Old Style" pitchFamily="18" charset="0"/>
              </a:rPr>
              <a:t>Volcanic activity has contributed to </a:t>
            </a:r>
            <a:r>
              <a:rPr lang="en-US" sz="2800" dirty="0">
                <a:latin typeface="Bookman Old Style" pitchFamily="18" charset="0"/>
              </a:rPr>
              <a:t>the three </a:t>
            </a:r>
            <a:r>
              <a:rPr lang="en-US" sz="2800" b="1" dirty="0">
                <a:latin typeface="Bookman Old Style" pitchFamily="18" charset="0"/>
              </a:rPr>
              <a:t>mass extinctions </a:t>
            </a:r>
            <a:r>
              <a:rPr lang="en-US" sz="2800" dirty="0">
                <a:latin typeface="Bookman Old Style" pitchFamily="18" charset="0"/>
              </a:rPr>
              <a:t>(</a:t>
            </a:r>
            <a:r>
              <a:rPr lang="en-US" sz="2800" dirty="0" smtClean="0">
                <a:latin typeface="Bookman Old Style" pitchFamily="18" charset="0"/>
              </a:rPr>
              <a:t>mass destruction </a:t>
            </a:r>
            <a:r>
              <a:rPr lang="en-US" sz="2800" dirty="0">
                <a:latin typeface="Bookman Old Style" pitchFamily="18" charset="0"/>
              </a:rPr>
              <a:t>of most </a:t>
            </a:r>
            <a:r>
              <a:rPr lang="en-US" sz="2800" dirty="0" smtClean="0">
                <a:latin typeface="Bookman Old Style" pitchFamily="18" charset="0"/>
              </a:rPr>
              <a:t>species</a:t>
            </a:r>
            <a:r>
              <a:rPr lang="en-US" sz="2800" dirty="0">
                <a:latin typeface="Bookman Old Style" pitchFamily="18" charset="0"/>
              </a:rPr>
              <a:t>) known to have occurred </a:t>
            </a:r>
            <a:r>
              <a:rPr lang="en-US" sz="2800" dirty="0" smtClean="0">
                <a:latin typeface="Bookman Old Style" pitchFamily="18" charset="0"/>
              </a:rPr>
              <a:t>over the </a:t>
            </a:r>
            <a:r>
              <a:rPr lang="en-US" sz="2800" dirty="0">
                <a:latin typeface="Bookman Old Style" pitchFamily="18" charset="0"/>
              </a:rPr>
              <a:t>past 500 million years</a:t>
            </a:r>
            <a:r>
              <a:rPr lang="en-US" sz="2800" dirty="0" smtClean="0">
                <a:latin typeface="Bookman Old Style" pitchFamily="18" charset="0"/>
              </a:rPr>
              <a:t>.</a:t>
            </a:r>
          </a:p>
          <a:p>
            <a:pPr eaLnBrk="1" hangingPunct="1">
              <a:defRPr/>
            </a:pPr>
            <a:r>
              <a:rPr lang="en-US" sz="2800" b="1" dirty="0" smtClean="0">
                <a:latin typeface="Bookman Old Style" pitchFamily="18" charset="0"/>
              </a:rPr>
              <a:t>Pacific </a:t>
            </a:r>
            <a:r>
              <a:rPr lang="en-US" sz="2800" b="1" dirty="0">
                <a:latin typeface="Bookman Old Style" pitchFamily="18" charset="0"/>
              </a:rPr>
              <a:t>Ring of </a:t>
            </a:r>
            <a:r>
              <a:rPr lang="en-US" sz="2800" b="1" dirty="0" smtClean="0">
                <a:latin typeface="Bookman Old Style" pitchFamily="18" charset="0"/>
              </a:rPr>
              <a:t>Fire</a:t>
            </a:r>
            <a:r>
              <a:rPr lang="en-US" sz="2800" dirty="0" smtClean="0">
                <a:latin typeface="Bookman Old Style" pitchFamily="18" charset="0"/>
              </a:rPr>
              <a:t>: an </a:t>
            </a:r>
            <a:r>
              <a:rPr lang="en-US" sz="2800" dirty="0">
                <a:latin typeface="Bookman Old Style" pitchFamily="18" charset="0"/>
              </a:rPr>
              <a:t>ocean-girdling </a:t>
            </a:r>
            <a:r>
              <a:rPr lang="en-US" sz="2800" dirty="0" smtClean="0">
                <a:latin typeface="Bookman Old Style" pitchFamily="18" charset="0"/>
              </a:rPr>
              <a:t>zone of </a:t>
            </a:r>
            <a:r>
              <a:rPr lang="en-US" sz="2800" dirty="0">
                <a:latin typeface="Bookman Old Style" pitchFamily="18" charset="0"/>
              </a:rPr>
              <a:t>crustal instability, volcanism, and </a:t>
            </a:r>
            <a:r>
              <a:rPr lang="en-US" sz="2800" dirty="0" smtClean="0">
                <a:latin typeface="Bookman Old Style" pitchFamily="18" charset="0"/>
              </a:rPr>
              <a:t>earthquakes.</a:t>
            </a:r>
          </a:p>
          <a:p>
            <a:pPr eaLnBrk="1" hangingPunct="1">
              <a:defRPr/>
            </a:pPr>
            <a:endParaRPr lang="en-US" sz="2800" dirty="0" smtClean="0">
              <a:latin typeface="Bookman Old Style" pitchFamily="18" charset="0"/>
            </a:endParaRPr>
          </a:p>
        </p:txBody>
      </p:sp>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a:xfrm>
            <a:off x="457200" y="1219200"/>
            <a:ext cx="8305800" cy="5181600"/>
          </a:xfrm>
        </p:spPr>
        <p:txBody>
          <a:bodyPr/>
          <a:lstStyle/>
          <a:p>
            <a:pPr eaLnBrk="1" hangingPunct="1"/>
            <a:r>
              <a:rPr lang="en-US" sz="2400" dirty="0" smtClean="0">
                <a:latin typeface="Bookman Old Style" pitchFamily="18" charset="0"/>
              </a:rPr>
              <a:t>When Pangaea still was a supercontinent, an Ice Age cooled the Earth and may have contributed to, if not caused, the greatest known extinction crisis in the history of life on Earth.</a:t>
            </a:r>
          </a:p>
          <a:p>
            <a:pPr eaLnBrk="1" hangingPunct="1"/>
            <a:r>
              <a:rPr lang="en-US" sz="2400" dirty="0" smtClean="0">
                <a:latin typeface="Bookman Old Style" pitchFamily="18" charset="0"/>
              </a:rPr>
              <a:t>The </a:t>
            </a:r>
            <a:r>
              <a:rPr lang="en-US" sz="2400" b="1" dirty="0" smtClean="0">
                <a:latin typeface="Bookman Old Style" pitchFamily="18" charset="0"/>
              </a:rPr>
              <a:t>Pleistocene</a:t>
            </a:r>
            <a:r>
              <a:rPr lang="en-US" sz="2400" dirty="0" smtClean="0">
                <a:latin typeface="Bookman Old Style" pitchFamily="18" charset="0"/>
              </a:rPr>
              <a:t> epoch was marked by long </a:t>
            </a:r>
            <a:r>
              <a:rPr lang="en-US" sz="2400" b="1" dirty="0" smtClean="0">
                <a:latin typeface="Bookman Old Style" pitchFamily="18" charset="0"/>
              </a:rPr>
              <a:t>glaciations </a:t>
            </a:r>
            <a:r>
              <a:rPr lang="en-US" sz="2400" dirty="0" smtClean="0">
                <a:latin typeface="Bookman Old Style" pitchFamily="18" charset="0"/>
              </a:rPr>
              <a:t>and short, warm </a:t>
            </a:r>
            <a:r>
              <a:rPr lang="en-US" sz="2400" b="1" dirty="0" err="1" smtClean="0">
                <a:latin typeface="Bookman Old Style" pitchFamily="18" charset="0"/>
              </a:rPr>
              <a:t>interglacials</a:t>
            </a:r>
            <a:r>
              <a:rPr lang="en-US" sz="2400" b="1" dirty="0" smtClean="0">
                <a:latin typeface="Bookman Old Style" pitchFamily="18" charset="0"/>
              </a:rPr>
              <a:t>.</a:t>
            </a:r>
          </a:p>
          <a:p>
            <a:pPr eaLnBrk="1" hangingPunct="1"/>
            <a:r>
              <a:rPr lang="en-US" sz="2400" dirty="0" smtClean="0">
                <a:latin typeface="Bookman Old Style" pitchFamily="18" charset="0"/>
              </a:rPr>
              <a:t>The</a:t>
            </a:r>
            <a:r>
              <a:rPr lang="en-US" sz="2400" b="1" dirty="0" smtClean="0">
                <a:latin typeface="Bookman Old Style" pitchFamily="18" charset="0"/>
              </a:rPr>
              <a:t> </a:t>
            </a:r>
            <a:r>
              <a:rPr lang="en-US" sz="2400" b="1" dirty="0" err="1" smtClean="0">
                <a:latin typeface="Bookman Old Style" pitchFamily="18" charset="0"/>
              </a:rPr>
              <a:t>Wisconsinan</a:t>
            </a:r>
            <a:r>
              <a:rPr lang="en-US" sz="2400" b="1" dirty="0" smtClean="0">
                <a:latin typeface="Bookman Old Style" pitchFamily="18" charset="0"/>
              </a:rPr>
              <a:t> Glaciation </a:t>
            </a:r>
            <a:r>
              <a:rPr lang="en-US" sz="2400" dirty="0" smtClean="0">
                <a:latin typeface="Bookman Old Style" pitchFamily="18" charset="0"/>
              </a:rPr>
              <a:t>left its mark on much of the Northern Hemisphere.</a:t>
            </a:r>
          </a:p>
          <a:p>
            <a:pPr eaLnBrk="1" hangingPunct="1"/>
            <a:r>
              <a:rPr lang="en-US" sz="2400" dirty="0" smtClean="0">
                <a:latin typeface="Bookman Old Style" pitchFamily="18" charset="0"/>
              </a:rPr>
              <a:t>Human communities—fishing, hunting and gathering, and using increasingly sophisticated tools exploited the milder times to expand their frontiers, then hunkered down when it got cold again.</a:t>
            </a: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Title 1"/>
          <p:cNvSpPr>
            <a:spLocks noGrp="1"/>
          </p:cNvSpPr>
          <p:nvPr>
            <p:ph type="title"/>
          </p:nvPr>
        </p:nvSpPr>
        <p:spPr>
          <a:xfrm>
            <a:off x="457200" y="381000"/>
            <a:ext cx="6019800" cy="781050"/>
          </a:xfrm>
        </p:spPr>
        <p:txBody>
          <a:bodyPr/>
          <a:lstStyle/>
          <a:p>
            <a:pPr algn="l" eaLnBrk="1" hangingPunct="1"/>
            <a:r>
              <a:rPr lang="en-US" sz="3200" b="1" dirty="0" smtClean="0">
                <a:latin typeface="Bookman Old Style" pitchFamily="18" charset="0"/>
              </a:rPr>
              <a:t>Fire and Ice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3591</Words>
  <Application>Microsoft Office PowerPoint</Application>
  <PresentationFormat>On-screen Show (4:3)</PresentationFormat>
  <Paragraphs>298</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Chapter 13: The Humanized Environment</vt:lpstr>
      <vt:lpstr>Field Note:  Disaster along Indian Ocean Shores</vt:lpstr>
      <vt:lpstr>Key Question</vt:lpstr>
      <vt:lpstr>PowerPoint Presentation</vt:lpstr>
      <vt:lpstr>Tectonic Plates</vt:lpstr>
      <vt:lpstr>PowerPoint Presentation</vt:lpstr>
      <vt:lpstr>Ocean and Atmosphere</vt:lpstr>
      <vt:lpstr>Fire and Ice</vt:lpstr>
      <vt:lpstr>Fire and Ice</vt:lpstr>
      <vt:lpstr>PowerPoint Presentation</vt:lpstr>
      <vt:lpstr>Fire and Ice</vt:lpstr>
      <vt:lpstr>The Little Ice Age in the Modern Era</vt:lpstr>
      <vt:lpstr>The Little Ice Age in the Modern Era</vt:lpstr>
      <vt:lpstr>Key Question</vt:lpstr>
      <vt:lpstr>PowerPoint Presentation</vt:lpstr>
      <vt:lpstr>Water</vt:lpstr>
      <vt:lpstr>Water</vt:lpstr>
      <vt:lpstr>Field Note</vt:lpstr>
      <vt:lpstr>Water</vt:lpstr>
      <vt:lpstr>PowerPoint Presentation</vt:lpstr>
      <vt:lpstr>Climate Change</vt:lpstr>
      <vt:lpstr>PowerPoint Presentation</vt:lpstr>
      <vt:lpstr>The Land</vt:lpstr>
      <vt:lpstr>PowerPoint Presentation</vt:lpstr>
      <vt:lpstr>The Land</vt:lpstr>
      <vt:lpstr>Biodiversity</vt:lpstr>
      <vt:lpstr>PowerPoint Presentation</vt:lpstr>
      <vt:lpstr>Key Question</vt:lpstr>
      <vt:lpstr>Political Ecology</vt:lpstr>
      <vt:lpstr>PowerPoint Presentation</vt:lpstr>
      <vt:lpstr>Population</vt:lpstr>
      <vt:lpstr>PowerPoint Presentation</vt:lpstr>
      <vt:lpstr>Patterns of Consumption</vt:lpstr>
      <vt:lpstr>Industrial Technology</vt:lpstr>
      <vt:lpstr>Transportation</vt:lpstr>
      <vt:lpstr>Energy</vt:lpstr>
      <vt:lpstr>Alternative Energy</vt:lpstr>
      <vt:lpstr>PowerPoint Presentation</vt:lpstr>
      <vt:lpstr>Key Question</vt:lpstr>
      <vt:lpstr>PowerPoint Presentation</vt:lpstr>
      <vt:lpstr>PowerPoint Presentation</vt:lpstr>
      <vt:lpstr>Biological Diversity</vt:lpstr>
      <vt:lpstr>Protection of the Ozone Layer</vt:lpstr>
      <vt:lpstr>Global Climate Change</vt:lpstr>
      <vt:lpstr>Global Climate Change</vt:lpstr>
      <vt:lpstr>Additional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Population</dc:title>
  <dc:creator>Carolyn Coulter</dc:creator>
  <cp:lastModifiedBy>Artis Cumings</cp:lastModifiedBy>
  <cp:revision>213</cp:revision>
  <dcterms:created xsi:type="dcterms:W3CDTF">2012-02-06T19:20:48Z</dcterms:created>
  <dcterms:modified xsi:type="dcterms:W3CDTF">2015-03-05T21:32:52Z</dcterms:modified>
</cp:coreProperties>
</file>