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9"/>
  </p:notesMasterIdLst>
  <p:handoutMasterIdLst>
    <p:handoutMasterId r:id="rId30"/>
  </p:handoutMasterIdLst>
  <p:sldIdLst>
    <p:sldId id="257" r:id="rId2"/>
    <p:sldId id="258" r:id="rId3"/>
    <p:sldId id="260" r:id="rId4"/>
    <p:sldId id="263" r:id="rId5"/>
    <p:sldId id="367" r:id="rId6"/>
    <p:sldId id="288" r:id="rId7"/>
    <p:sldId id="275" r:id="rId8"/>
    <p:sldId id="340" r:id="rId9"/>
    <p:sldId id="369" r:id="rId10"/>
    <p:sldId id="387" r:id="rId11"/>
    <p:sldId id="380" r:id="rId12"/>
    <p:sldId id="370" r:id="rId13"/>
    <p:sldId id="381" r:id="rId14"/>
    <p:sldId id="382" r:id="rId15"/>
    <p:sldId id="383" r:id="rId16"/>
    <p:sldId id="371" r:id="rId17"/>
    <p:sldId id="276" r:id="rId18"/>
    <p:sldId id="372" r:id="rId19"/>
    <p:sldId id="374" r:id="rId20"/>
    <p:sldId id="373" r:id="rId21"/>
    <p:sldId id="375" r:id="rId22"/>
    <p:sldId id="376" r:id="rId23"/>
    <p:sldId id="377" r:id="rId24"/>
    <p:sldId id="379" r:id="rId25"/>
    <p:sldId id="384" r:id="rId26"/>
    <p:sldId id="386" r:id="rId27"/>
    <p:sldId id="38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2" clrIdx="0"/>
  <p:cmAuthor id="1" name="William/Cheryl Ferguson" initials="C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175" autoAdjust="0"/>
  </p:normalViewPr>
  <p:slideViewPr>
    <p:cSldViewPr>
      <p:cViewPr>
        <p:scale>
          <a:sx n="100" d="100"/>
          <a:sy n="100"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ACB8A3-9EC9-9340-B89D-1942257DEB2E}" type="datetimeFigureOut">
              <a:rPr lang="en-US" smtClean="0"/>
              <a:pPr/>
              <a:t>3/5/2015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068DE8-0FB2-DD44-A7AB-BC660B74D8AD}" type="slidenum">
              <a:rPr lang="en-US" smtClean="0"/>
              <a:pPr/>
              <a:t>‹#›</a:t>
            </a:fld>
            <a:endParaRPr lang="en-US"/>
          </a:p>
        </p:txBody>
      </p:sp>
    </p:spTree>
    <p:extLst>
      <p:ext uri="{BB962C8B-B14F-4D97-AF65-F5344CB8AC3E}">
        <p14:creationId xmlns:p14="http://schemas.microsoft.com/office/powerpoint/2010/main" val="10862054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251B1EE-906C-475A-AD02-1791F6268C78}" type="slidenum">
              <a:rPr lang="en-US"/>
              <a:pPr>
                <a:defRPr/>
              </a:pPr>
              <a:t>‹#›</a:t>
            </a:fld>
            <a:endParaRPr lang="en-US"/>
          </a:p>
        </p:txBody>
      </p:sp>
    </p:spTree>
    <p:extLst>
      <p:ext uri="{BB962C8B-B14F-4D97-AF65-F5344CB8AC3E}">
        <p14:creationId xmlns:p14="http://schemas.microsoft.com/office/powerpoint/2010/main" val="3350606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2028BDFA-7376-481E-B27E-6AC3ECCB8A76}"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smtClean="0"/>
              <a:t>*Could be an audio file.</a:t>
            </a:r>
          </a:p>
          <a:p>
            <a:r>
              <a:rPr lang="en-US" b="1" smtClean="0"/>
              <a:t>Figure 14.5</a:t>
            </a:r>
          </a:p>
          <a:p>
            <a:r>
              <a:rPr lang="it-IT" b="1" smtClean="0"/>
              <a:t>Porto Alegre , Brazil. </a:t>
            </a:r>
            <a:r>
              <a:rPr lang="it-IT" smtClean="0"/>
              <a:t>© Lima Agliberto/Gamma-Presse/Zuma Press.</a:t>
            </a:r>
            <a:endParaRPr lang="en-US" smtClean="0"/>
          </a:p>
        </p:txBody>
      </p:sp>
      <p:sp>
        <p:nvSpPr>
          <p:cNvPr id="35843" name="Slide Number Placeholder 3"/>
          <p:cNvSpPr>
            <a:spLocks noGrp="1"/>
          </p:cNvSpPr>
          <p:nvPr>
            <p:ph type="sldNum" sz="quarter" idx="5"/>
          </p:nvPr>
        </p:nvSpPr>
        <p:spPr>
          <a:noFill/>
        </p:spPr>
        <p:txBody>
          <a:bodyPr/>
          <a:lstStyle/>
          <a:p>
            <a:fld id="{48D17A71-E316-457F-B165-53D75568D4E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b="1" smtClean="0"/>
              <a:t>Figure 14.6</a:t>
            </a:r>
          </a:p>
          <a:p>
            <a:r>
              <a:rPr lang="en-US" b="1" smtClean="0"/>
              <a:t>World Cities Most Connected to New York City. </a:t>
            </a:r>
            <a:r>
              <a:rPr lang="en-US" smtClean="0"/>
              <a:t>This map shows the 30 world cities that</a:t>
            </a:r>
          </a:p>
          <a:p>
            <a:r>
              <a:rPr lang="en-US" smtClean="0"/>
              <a:t>are the most connected to New York City, as measured by fl ows in the service economy. </a:t>
            </a:r>
            <a:r>
              <a:rPr lang="en-US" i="1" smtClean="0"/>
              <a:t>Data</a:t>
            </a:r>
          </a:p>
          <a:p>
            <a:r>
              <a:rPr lang="en-US" i="1" smtClean="0"/>
              <a:t>from </a:t>
            </a:r>
            <a:r>
              <a:rPr lang="en-US" smtClean="0"/>
              <a:t>: P. J. Taylor and R. E. Lang, “U.S. Cities in the ‘World City Network,’” The Brookings</a:t>
            </a:r>
          </a:p>
          <a:p>
            <a:r>
              <a:rPr lang="en-US" smtClean="0"/>
              <a:t>Institution, Survey Series, February 2005. http://wwwe.brookings.edu/dybdocroot/metro/pubs </a:t>
            </a:r>
            <a:r>
              <a:rPr lang="en-US" i="1" smtClean="0"/>
              <a:t>/</a:t>
            </a:r>
          </a:p>
          <a:p>
            <a:r>
              <a:rPr lang="en-US" smtClean="0"/>
              <a:t>20050222_worldcities.pdf , last accessed September 2005.</a:t>
            </a:r>
          </a:p>
        </p:txBody>
      </p:sp>
      <p:sp>
        <p:nvSpPr>
          <p:cNvPr id="39939" name="Slide Number Placeholder 3"/>
          <p:cNvSpPr>
            <a:spLocks noGrp="1"/>
          </p:cNvSpPr>
          <p:nvPr>
            <p:ph type="sldNum" sz="quarter" idx="5"/>
          </p:nvPr>
        </p:nvSpPr>
        <p:spPr>
          <a:noFill/>
        </p:spPr>
        <p:txBody>
          <a:bodyPr/>
          <a:lstStyle/>
          <a:p>
            <a:fld id="{3ED9397E-B1C3-4C37-A375-77724DFED7F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8197C09-8AE8-4914-A75D-AA32178CCBAE}" type="slidenum">
              <a:rPr lang="en-US" smtClean="0"/>
              <a:pPr/>
              <a:t>17</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b="1" smtClean="0"/>
              <a:t>Figure 8.6</a:t>
            </a:r>
          </a:p>
          <a:p>
            <a:r>
              <a:rPr lang="en-US" b="1" smtClean="0"/>
              <a:t>Kurdish Region of the Middle East. </a:t>
            </a:r>
            <a:r>
              <a:rPr lang="en-US" smtClean="0"/>
              <a:t>© H. J.</a:t>
            </a:r>
          </a:p>
          <a:p>
            <a:r>
              <a:rPr lang="en-US" smtClean="0"/>
              <a:t>de Blij , P. O. Muller, and John W i ley &amp; Sons.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6083" name="Slide Number Placeholder 3"/>
          <p:cNvSpPr>
            <a:spLocks noGrp="1"/>
          </p:cNvSpPr>
          <p:nvPr>
            <p:ph type="sldNum" sz="quarter" idx="5"/>
          </p:nvPr>
        </p:nvSpPr>
        <p:spPr>
          <a:noFill/>
        </p:spPr>
        <p:txBody>
          <a:bodyPr/>
          <a:lstStyle/>
          <a:p>
            <a:fld id="{77F1E0D5-8B4C-49A3-854F-8A321239D9D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F40E1097-205E-4245-9D0C-018C7A9798F4}" type="slidenum">
              <a:rPr lang="en-US" smtClean="0"/>
              <a:pPr/>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smtClean="0"/>
              <a:t>*Could be an audio file. </a:t>
            </a:r>
          </a:p>
          <a:p>
            <a:r>
              <a:rPr lang="en-US" b="1" smtClean="0"/>
              <a:t>Figure 14.1</a:t>
            </a:r>
          </a:p>
          <a:p>
            <a:r>
              <a:rPr lang="en-US" b="1" smtClean="0"/>
              <a:t>Andhra Pradesh, India. </a:t>
            </a:r>
            <a:r>
              <a:rPr lang="en-US" smtClean="0"/>
              <a:t>A member of a scheduled tribe in</a:t>
            </a:r>
          </a:p>
          <a:p>
            <a:r>
              <a:rPr lang="en-US" smtClean="0"/>
              <a:t>India. © Erin H. Fouberg.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E114F60-DE59-4E82-AC93-87ED80797395}"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4C5616EC-41A7-4957-BB7E-81A3B1AA4112}"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smtClean="0"/>
              <a:t>*Could be an audio file.</a:t>
            </a:r>
          </a:p>
          <a:p>
            <a:r>
              <a:rPr lang="en-US" b="1" smtClean="0"/>
              <a:t>Figure 14.3</a:t>
            </a:r>
          </a:p>
        </p:txBody>
      </p:sp>
      <p:sp>
        <p:nvSpPr>
          <p:cNvPr id="24579" name="Slide Number Placeholder 3"/>
          <p:cNvSpPr>
            <a:spLocks noGrp="1"/>
          </p:cNvSpPr>
          <p:nvPr>
            <p:ph type="sldNum" sz="quarter" idx="5"/>
          </p:nvPr>
        </p:nvSpPr>
        <p:spPr>
          <a:noFill/>
        </p:spPr>
        <p:txBody>
          <a:bodyPr/>
          <a:lstStyle/>
          <a:p>
            <a:fld id="{8CA44438-A66B-4FE7-98FA-B09E856E8F4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2D589543-3E54-4226-923A-081572F85C63}" type="slidenum">
              <a:rPr lang="en-US" smtClean="0"/>
              <a:pPr/>
              <a:t>7</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b="1" smtClean="0"/>
              <a:t>Figure 14.4</a:t>
            </a:r>
          </a:p>
          <a:p>
            <a:r>
              <a:rPr lang="en-US" b="1" smtClean="0"/>
              <a:t>Global Shipping Lanes. </a:t>
            </a:r>
            <a:r>
              <a:rPr lang="en-US" smtClean="0"/>
              <a:t>The map traces over 3000 shipping routes used by commercial</a:t>
            </a:r>
          </a:p>
          <a:p>
            <a:r>
              <a:rPr lang="en-US" smtClean="0"/>
              <a:t>and government vessels during 2006. The red lines mark the most frequently used shipping</a:t>
            </a:r>
          </a:p>
          <a:p>
            <a:r>
              <a:rPr lang="en-US" smtClean="0"/>
              <a:t>lanes. </a:t>
            </a:r>
            <a:r>
              <a:rPr lang="en-US" i="1" smtClean="0"/>
              <a:t>Courtesy of: </a:t>
            </a:r>
            <a:r>
              <a:rPr lang="en-US" smtClean="0"/>
              <a:t>National Center for Ecological Analysis and Synthesis, http://ebm.nceas.</a:t>
            </a:r>
          </a:p>
          <a:p>
            <a:r>
              <a:rPr lang="en-US" smtClean="0"/>
              <a:t>ucsb.edu/GlobalMarine/impacts/transformed/jpg/shipping.jpg, last accessed August 2008.</a:t>
            </a:r>
          </a:p>
        </p:txBody>
      </p:sp>
      <p:sp>
        <p:nvSpPr>
          <p:cNvPr id="31747" name="Slide Number Placeholder 3"/>
          <p:cNvSpPr>
            <a:spLocks noGrp="1"/>
          </p:cNvSpPr>
          <p:nvPr>
            <p:ph type="sldNum" sz="quarter" idx="5"/>
          </p:nvPr>
        </p:nvSpPr>
        <p:spPr>
          <a:noFill/>
        </p:spPr>
        <p:txBody>
          <a:bodyPr/>
          <a:lstStyle/>
          <a:p>
            <a:fld id="{D00FA34C-6464-4BF9-9AE7-0291D9B4EA0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036EFBB-479A-4852-A5D9-AB911C8E0A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F837083-7101-4E22-BC32-913E9D3F8B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97E634F-16AC-4406-8BF5-907CC4FA59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FCD6AB-78EE-4673-9E8E-11ADCE63CC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6F01F9C-22B2-442A-96AA-EA7120072F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E64EDFF-23B5-48F5-AFC2-3007712659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D9362E1-27FB-4763-B372-C152411FF2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91661EF-0FE6-4268-A545-D4891D17C4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1C584E1-832D-4114-AC52-992B82201A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A9A0DBE-797C-411A-AED9-DE7445F8A2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F386E2B-2CFD-4788-9353-B78081CFD7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019300" y="6492875"/>
            <a:ext cx="51054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smtClean="0"/>
              <a:t>© 2012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ceptcaching.com/view_a_cache.php?cid=26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onceptcaching.com/view_a_cache.php?cid=26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jr.org/tools/owne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forumsocialmundial.org.br/" TargetMode="External"/><Relationship Id="rId4" Type="http://schemas.openxmlformats.org/officeDocument/2006/relationships/hyperlink" Target="http://www.brook.edu/metro/pubs/20050222_worldcitie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07988" y="198437"/>
            <a:ext cx="8229600" cy="1477963"/>
          </a:xfrm>
        </p:spPr>
        <p:txBody>
          <a:bodyPr/>
          <a:lstStyle/>
          <a:p>
            <a:pPr eaLnBrk="1" hangingPunct="1"/>
            <a:r>
              <a:rPr lang="en-US" sz="4000" dirty="0" smtClean="0">
                <a:latin typeface="Bookman Old Style" pitchFamily="18" charset="0"/>
              </a:rPr>
              <a:t>Chapter 14: </a:t>
            </a:r>
            <a:br>
              <a:rPr lang="en-US" sz="4000" dirty="0" smtClean="0">
                <a:latin typeface="Bookman Old Style" pitchFamily="18" charset="0"/>
              </a:rPr>
            </a:br>
            <a:r>
              <a:rPr lang="en-US" sz="4000" dirty="0" smtClean="0">
                <a:latin typeface="Bookman Old Style" pitchFamily="18" charset="0"/>
              </a:rPr>
              <a:t>Globalization and the Geography of Networks</a:t>
            </a:r>
          </a:p>
        </p:txBody>
      </p:sp>
      <p:sp>
        <p:nvSpPr>
          <p:cNvPr id="5" name="Footer Placeholder 4"/>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grpSp>
        <p:nvGrpSpPr>
          <p:cNvPr id="8" name="Group 7"/>
          <p:cNvGrpSpPr/>
          <p:nvPr/>
        </p:nvGrpSpPr>
        <p:grpSpPr>
          <a:xfrm>
            <a:off x="1524000" y="1905000"/>
            <a:ext cx="5638800" cy="4467999"/>
            <a:chOff x="1524000" y="1905000"/>
            <a:chExt cx="5638800" cy="4467999"/>
          </a:xfrm>
        </p:grpSpPr>
        <p:pic>
          <p:nvPicPr>
            <p:cNvPr id="14338" name="Picture 2" descr="http://www.conceptcaching.com/ccache_img/0412531_0412531-R1-E007.jpg">
              <a:hlinkClick r:id="rId3"/>
            </p:cNvPr>
            <p:cNvPicPr>
              <a:picLocks noChangeAspect="1" noChangeArrowheads="1"/>
            </p:cNvPicPr>
            <p:nvPr/>
          </p:nvPicPr>
          <p:blipFill>
            <a:blip r:embed="rId4" cstate="print"/>
            <a:srcRect l="1223" b="2505"/>
            <a:stretch>
              <a:fillRect/>
            </a:stretch>
          </p:blipFill>
          <p:spPr bwMode="auto">
            <a:xfrm>
              <a:off x="1524000" y="1905000"/>
              <a:ext cx="5638800" cy="4188739"/>
            </a:xfrm>
            <a:prstGeom prst="rect">
              <a:avLst/>
            </a:prstGeom>
            <a:noFill/>
            <a:ln w="9525">
              <a:noFill/>
              <a:miter lim="800000"/>
              <a:headEnd/>
              <a:tailEnd/>
            </a:ln>
          </p:spPr>
        </p:pic>
        <p:sp>
          <p:nvSpPr>
            <p:cNvPr id="14339" name="TextBox 4"/>
            <p:cNvSpPr txBox="1">
              <a:spLocks noChangeArrowheads="1"/>
            </p:cNvSpPr>
            <p:nvPr/>
          </p:nvSpPr>
          <p:spPr bwMode="auto">
            <a:xfrm>
              <a:off x="1531937" y="1905000"/>
              <a:ext cx="2887663" cy="646113"/>
            </a:xfrm>
            <a:prstGeom prst="rect">
              <a:avLst/>
            </a:prstGeom>
            <a:noFill/>
            <a:ln w="9525">
              <a:noFill/>
              <a:miter lim="800000"/>
              <a:headEnd/>
              <a:tailEnd/>
            </a:ln>
          </p:spPr>
          <p:txBody>
            <a:bodyPr>
              <a:spAutoFit/>
            </a:bodyPr>
            <a:lstStyle/>
            <a:p>
              <a:r>
                <a:rPr lang="en-US" b="1" i="1" dirty="0">
                  <a:solidFill>
                    <a:schemeClr val="bg1"/>
                  </a:solidFill>
                </a:rPr>
                <a:t>Concept Caching:</a:t>
              </a:r>
            </a:p>
            <a:p>
              <a:r>
                <a:rPr lang="en-US" b="1" i="1" dirty="0">
                  <a:solidFill>
                    <a:schemeClr val="bg1"/>
                  </a:solidFill>
                </a:rPr>
                <a:t>Malacca, Malaysia</a:t>
              </a:r>
            </a:p>
          </p:txBody>
        </p:sp>
        <p:sp>
          <p:nvSpPr>
            <p:cNvPr id="6" name="TextBox 5"/>
            <p:cNvSpPr txBox="1"/>
            <p:nvPr/>
          </p:nvSpPr>
          <p:spPr>
            <a:xfrm>
              <a:off x="3276600" y="6096000"/>
              <a:ext cx="3886200" cy="276999"/>
            </a:xfrm>
            <a:prstGeom prst="rect">
              <a:avLst/>
            </a:prstGeom>
            <a:noFill/>
          </p:spPr>
          <p:txBody>
            <a:bodyPr wrap="square" rtlCol="0">
              <a:spAutoFit/>
            </a:bodyPr>
            <a:lstStyle/>
            <a:p>
              <a:pPr algn="r"/>
              <a:r>
                <a:rPr lang="en-US" sz="1200" dirty="0" smtClean="0"/>
                <a:t>© Barbara Weightman</a:t>
              </a:r>
              <a:endParaRPr lang="en-US" sz="12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533400" y="2438400"/>
            <a:ext cx="8229600" cy="2743200"/>
          </a:xfrm>
        </p:spPr>
        <p:txBody>
          <a:bodyPr/>
          <a:lstStyle/>
          <a:p>
            <a:pPr eaLnBrk="1" hangingPunct="1"/>
            <a:r>
              <a:rPr lang="en-US" sz="2400" b="1" dirty="0" smtClean="0">
                <a:latin typeface="Bookman Old Style" pitchFamily="18" charset="0"/>
              </a:rPr>
              <a:t>Washington Consensus: </a:t>
            </a:r>
            <a:r>
              <a:rPr lang="en-US" sz="2400" dirty="0" smtClean="0">
                <a:latin typeface="Bookman Old Style" pitchFamily="18" charset="0"/>
              </a:rPr>
              <a:t>World Bank, the International Monetary Fund, and the World Trade Organization.</a:t>
            </a:r>
          </a:p>
          <a:p>
            <a:pPr eaLnBrk="1" hangingPunct="1"/>
            <a:r>
              <a:rPr lang="en-US" sz="2400" dirty="0" smtClean="0">
                <a:latin typeface="Bookman Old Style" pitchFamily="18" charset="0"/>
              </a:rPr>
              <a:t>The globalizing trends of the last few decades mean that we are, in many respects, living on an unprecedented scale.</a:t>
            </a:r>
          </a:p>
          <a:p>
            <a:pPr eaLnBrk="1" hangingPunct="1"/>
            <a:endParaRPr lang="en-US" sz="24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extBox 5"/>
          <p:cNvSpPr txBox="1"/>
          <p:nvPr/>
        </p:nvSpPr>
        <p:spPr>
          <a:xfrm>
            <a:off x="609600" y="381000"/>
            <a:ext cx="7924800" cy="2031325"/>
          </a:xfrm>
          <a:prstGeom prst="rect">
            <a:avLst/>
          </a:prstGeom>
          <a:noFill/>
        </p:spPr>
        <p:txBody>
          <a:bodyPr wrap="square" rtlCol="0">
            <a:spAutoFit/>
          </a:bodyPr>
          <a:lstStyle/>
          <a:p>
            <a:pPr algn="ctr"/>
            <a:r>
              <a:rPr lang="en-US" sz="3600" b="1" dirty="0" smtClean="0">
                <a:latin typeface="Bookman Old Style" pitchFamily="18" charset="0"/>
              </a:rPr>
              <a:t>What Is Globalization, and What Role Do Networks Play in Globalization?</a:t>
            </a:r>
          </a:p>
          <a:p>
            <a:endParaRPr lang="en-US" dirty="0"/>
          </a:p>
        </p:txBody>
      </p:sp>
    </p:spTree>
    <p:extLst>
      <p:ext uri="{BB962C8B-B14F-4D97-AF65-F5344CB8AC3E}">
        <p14:creationId xmlns:p14="http://schemas.microsoft.com/office/powerpoint/2010/main" val="303757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381000"/>
            <a:ext cx="3886200" cy="1036638"/>
          </a:xfrm>
        </p:spPr>
        <p:txBody>
          <a:bodyPr/>
          <a:lstStyle/>
          <a:p>
            <a:pPr algn="l" eaLnBrk="1" hangingPunct="1"/>
            <a:r>
              <a:rPr lang="en-US" sz="3200" b="1" dirty="0" smtClean="0">
                <a:latin typeface="Bookman Old Style" pitchFamily="18" charset="0"/>
              </a:rPr>
              <a:t>Networks</a:t>
            </a:r>
          </a:p>
        </p:txBody>
      </p:sp>
      <p:sp>
        <p:nvSpPr>
          <p:cNvPr id="33794" name="Content Placeholder 2"/>
          <p:cNvSpPr>
            <a:spLocks noGrp="1"/>
          </p:cNvSpPr>
          <p:nvPr>
            <p:ph idx="1"/>
          </p:nvPr>
        </p:nvSpPr>
        <p:spPr/>
        <p:txBody>
          <a:bodyPr/>
          <a:lstStyle/>
          <a:p>
            <a:pPr eaLnBrk="1" hangingPunct="1"/>
            <a:r>
              <a:rPr lang="en-US" sz="2800" dirty="0" smtClean="0">
                <a:latin typeface="Bookman Old Style" pitchFamily="18" charset="0"/>
              </a:rPr>
              <a:t>Manuel Castells defines </a:t>
            </a:r>
            <a:r>
              <a:rPr lang="en-US" sz="2800" b="1" dirty="0" smtClean="0">
                <a:latin typeface="Bookman Old Style" pitchFamily="18" charset="0"/>
              </a:rPr>
              <a:t>networks </a:t>
            </a:r>
            <a:r>
              <a:rPr lang="en-US" sz="2800" dirty="0" smtClean="0">
                <a:latin typeface="Bookman Old Style" pitchFamily="18" charset="0"/>
              </a:rPr>
              <a:t>as “a set of interconnected nodes” without a center.</a:t>
            </a:r>
          </a:p>
          <a:p>
            <a:pPr eaLnBrk="1" hangingPunct="1"/>
            <a:r>
              <a:rPr lang="en-US" sz="2800" dirty="0" smtClean="0">
                <a:latin typeface="Bookman Old Style" pitchFamily="18" charset="0"/>
              </a:rPr>
              <a:t>A nonhierarchical network is horizontally structured, with power shared among all participants and ideas flowing in all directions.</a:t>
            </a:r>
          </a:p>
          <a:p>
            <a:pPr eaLnBrk="1" hangingPunct="1"/>
            <a:r>
              <a:rPr lang="en-US" sz="2800" dirty="0" smtClean="0">
                <a:latin typeface="Bookman Old Style" pitchFamily="18" charset="0"/>
              </a:rPr>
              <a:t>There are deeply entrenched hierarchies in the networks that knit together the contemporary world.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2400"/>
            <a:ext cx="8153400" cy="762000"/>
          </a:xfrm>
        </p:spPr>
        <p:txBody>
          <a:bodyPr/>
          <a:lstStyle/>
          <a:p>
            <a:pPr eaLnBrk="1" hangingPunct="1"/>
            <a:r>
              <a:rPr lang="en-US" sz="3600" dirty="0" smtClean="0">
                <a:latin typeface="Bookman Old Style" pitchFamily="18" charset="0"/>
              </a:rPr>
              <a:t>Field Note</a:t>
            </a:r>
            <a:r>
              <a:rPr lang="en-US" sz="4000" dirty="0" smtClean="0">
                <a:latin typeface="Bookman Old Style" pitchFamily="18" charset="0"/>
              </a:rPr>
              <a:t/>
            </a:r>
            <a:br>
              <a:rPr lang="en-US" sz="4000" dirty="0" smtClean="0">
                <a:latin typeface="Bookman Old Style" pitchFamily="18" charset="0"/>
              </a:rPr>
            </a:br>
            <a:endParaRPr lang="en-US" sz="2800" dirty="0" smtClean="0">
              <a:latin typeface="Bookman Old Style" pitchFamily="18" charset="0"/>
            </a:endParaRPr>
          </a:p>
        </p:txBody>
      </p:sp>
      <p:sp>
        <p:nvSpPr>
          <p:cNvPr id="34818" name="Content Placeholder 2"/>
          <p:cNvSpPr>
            <a:spLocks noGrp="1"/>
          </p:cNvSpPr>
          <p:nvPr>
            <p:ph idx="1"/>
          </p:nvPr>
        </p:nvSpPr>
        <p:spPr>
          <a:xfrm>
            <a:off x="457200" y="838200"/>
            <a:ext cx="3276600" cy="5486400"/>
          </a:xfrm>
        </p:spPr>
        <p:txBody>
          <a:bodyPr/>
          <a:lstStyle/>
          <a:p>
            <a:pPr marL="0" indent="0" eaLnBrk="1" hangingPunct="1">
              <a:buFont typeface="Arial" charset="0"/>
              <a:buNone/>
            </a:pPr>
            <a:r>
              <a:rPr lang="en-US" sz="1600" dirty="0" smtClean="0">
                <a:latin typeface="Bookman Old Style"/>
                <a:cs typeface="Bookman Old Style"/>
              </a:rPr>
              <a:t>“You cannot come to southern Brazil without seeing our biggest city,’ said the vintner who was showing me around the </a:t>
            </a:r>
            <a:r>
              <a:rPr lang="en-US" sz="1600" dirty="0" err="1" smtClean="0">
                <a:latin typeface="Bookman Old Style"/>
                <a:cs typeface="Bookman Old Style"/>
              </a:rPr>
              <a:t>Cooperativa</a:t>
            </a:r>
            <a:r>
              <a:rPr lang="en-US" sz="1600" dirty="0" smtClean="0">
                <a:latin typeface="Bookman Old Style"/>
                <a:cs typeface="Bookman Old Style"/>
              </a:rPr>
              <a:t> Aurora, the huge winery in Bento </a:t>
            </a:r>
            <a:r>
              <a:rPr lang="en-US" sz="1600" dirty="0" err="1" smtClean="0">
                <a:latin typeface="Bookman Old Style"/>
                <a:cs typeface="Bookman Old Style"/>
              </a:rPr>
              <a:t>Gonçalves</a:t>
            </a:r>
            <a:r>
              <a:rPr lang="en-US" sz="1600" dirty="0" smtClean="0">
                <a:latin typeface="Bookman Old Style"/>
                <a:cs typeface="Bookman Old Style"/>
              </a:rPr>
              <a:t> , in the State of Rio Grande do </a:t>
            </a:r>
            <a:r>
              <a:rPr lang="en-US" sz="1600" dirty="0" err="1" smtClean="0">
                <a:latin typeface="Bookman Old Style"/>
                <a:cs typeface="Bookman Old Style"/>
              </a:rPr>
              <a:t>Sul</a:t>
            </a:r>
            <a:r>
              <a:rPr lang="en-US" sz="1600" dirty="0" smtClean="0">
                <a:latin typeface="Bookman Old Style"/>
                <a:cs typeface="Bookman Old Style"/>
              </a:rPr>
              <a:t> . ‘Besides, it’s January, so they’ll be having the big marches, it’s almost like carnival time in Rio!’ So I headed for Porto </a:t>
            </a:r>
            <a:r>
              <a:rPr lang="en-US" sz="1600" dirty="0" err="1" smtClean="0">
                <a:latin typeface="Bookman Old Style"/>
                <a:cs typeface="Bookman Old Style"/>
              </a:rPr>
              <a:t>Alegre</a:t>
            </a:r>
            <a:r>
              <a:rPr lang="en-US" sz="1600" dirty="0" smtClean="0">
                <a:latin typeface="Bookman Old Style"/>
                <a:cs typeface="Bookman Old Style"/>
              </a:rPr>
              <a:t> , only to find that a hotel room was not to be had. Tens of thousands of demonstrators had converged on the State’s capital, largest port, and leading industrial city—and what united them was opposition to globalization.”</a:t>
            </a:r>
          </a:p>
        </p:txBody>
      </p:sp>
      <p:cxnSp>
        <p:nvCxnSpPr>
          <p:cNvPr id="5" name="Straight Connector 4"/>
          <p:cNvCxnSpPr/>
          <p:nvPr/>
        </p:nvCxnSpPr>
        <p:spPr>
          <a:xfrm>
            <a:off x="990600" y="685800"/>
            <a:ext cx="739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4_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447800"/>
            <a:ext cx="4919870" cy="339471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457200" y="381000"/>
            <a:ext cx="7391400" cy="808038"/>
          </a:xfrm>
        </p:spPr>
        <p:txBody>
          <a:bodyPr/>
          <a:lstStyle/>
          <a:p>
            <a:pPr algn="l" eaLnBrk="1" hangingPunct="1"/>
            <a:r>
              <a:rPr lang="en-US" sz="3200" b="1" dirty="0" smtClean="0">
                <a:latin typeface="Bookman Old Style" pitchFamily="18" charset="0"/>
              </a:rPr>
              <a:t>Time-Space Compression</a:t>
            </a:r>
          </a:p>
        </p:txBody>
      </p:sp>
      <p:sp>
        <p:nvSpPr>
          <p:cNvPr id="36866" name="Content Placeholder 4"/>
          <p:cNvSpPr>
            <a:spLocks noGrp="1"/>
          </p:cNvSpPr>
          <p:nvPr>
            <p:ph idx="1"/>
          </p:nvPr>
        </p:nvSpPr>
        <p:spPr>
          <a:xfrm>
            <a:off x="457200" y="1219200"/>
            <a:ext cx="8229600" cy="5410200"/>
          </a:xfrm>
        </p:spPr>
        <p:txBody>
          <a:bodyPr/>
          <a:lstStyle/>
          <a:p>
            <a:pPr eaLnBrk="1" hangingPunct="1"/>
            <a:r>
              <a:rPr lang="en-US" sz="2400" dirty="0" smtClean="0">
                <a:latin typeface="Bookman Old Style" pitchFamily="18" charset="0"/>
              </a:rPr>
              <a:t>Time–space compression means that certain places, such as global cities (especially in the core), are more interconnected than ever through communication and transportation networks, even as other places, such as those in the periphery, are farther removed than ever.</a:t>
            </a:r>
          </a:p>
          <a:p>
            <a:pPr eaLnBrk="1" hangingPunct="1"/>
            <a:r>
              <a:rPr lang="en-US" sz="2400" dirty="0" smtClean="0">
                <a:latin typeface="Bookman Old Style" pitchFamily="18" charset="0"/>
              </a:rPr>
              <a:t>A major divide in access to information technology—sometimes called the </a:t>
            </a:r>
            <a:r>
              <a:rPr lang="en-US" sz="2400" b="1" dirty="0" smtClean="0">
                <a:latin typeface="Bookman Old Style" pitchFamily="18" charset="0"/>
              </a:rPr>
              <a:t>Digital Divide</a:t>
            </a:r>
            <a:r>
              <a:rPr lang="en-US" sz="2400" dirty="0" smtClean="0">
                <a:latin typeface="Bookman Old Style" pitchFamily="18" charset="0"/>
              </a:rPr>
              <a:t>—is both a hallmark of the current world and an example of the uneven outcomes of globalization.</a:t>
            </a:r>
          </a:p>
          <a:p>
            <a:pPr eaLnBrk="1" hangingPunct="1"/>
            <a:r>
              <a:rPr lang="en-US" sz="2400" dirty="0" smtClean="0">
                <a:latin typeface="Bookman Old Style" pitchFamily="18" charset="0"/>
              </a:rPr>
              <a:t>The quickening pace of technological change is another hallmark of globalization and magnifies the global technological divide.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1295400"/>
            <a:ext cx="4724400" cy="731838"/>
          </a:xfrm>
        </p:spPr>
        <p:txBody>
          <a:bodyPr/>
          <a:lstStyle/>
          <a:p>
            <a:pPr algn="l" eaLnBrk="1" hangingPunct="1"/>
            <a:r>
              <a:rPr lang="en-US" sz="2800" b="1" dirty="0" smtClean="0">
                <a:latin typeface="Bookman Old Style" pitchFamily="18" charset="0"/>
              </a:rPr>
              <a:t>Global Cities</a:t>
            </a:r>
          </a:p>
        </p:txBody>
      </p:sp>
      <p:sp>
        <p:nvSpPr>
          <p:cNvPr id="3" name="Content Placeholder 2"/>
          <p:cNvSpPr>
            <a:spLocks noGrp="1"/>
          </p:cNvSpPr>
          <p:nvPr>
            <p:ph idx="1"/>
          </p:nvPr>
        </p:nvSpPr>
        <p:spPr>
          <a:xfrm>
            <a:off x="457200" y="2133600"/>
            <a:ext cx="8229600" cy="3810000"/>
          </a:xfrm>
        </p:spPr>
        <p:txBody>
          <a:bodyPr/>
          <a:lstStyle/>
          <a:p>
            <a:pPr eaLnBrk="1" hangingPunct="1">
              <a:defRPr/>
            </a:pPr>
            <a:r>
              <a:rPr lang="en-US" sz="2800" dirty="0">
                <a:latin typeface="Bookman Old Style" pitchFamily="18" charset="0"/>
              </a:rPr>
              <a:t>Time–space compression has helped to create and </a:t>
            </a:r>
            <a:r>
              <a:rPr lang="en-US" sz="2800" dirty="0" smtClean="0">
                <a:latin typeface="Bookman Old Style" pitchFamily="18" charset="0"/>
              </a:rPr>
              <a:t>reinforce a </a:t>
            </a:r>
            <a:r>
              <a:rPr lang="en-US" sz="2800" dirty="0">
                <a:latin typeface="Bookman Old Style" pitchFamily="18" charset="0"/>
              </a:rPr>
              <a:t>network of highly linked global </a:t>
            </a:r>
            <a:r>
              <a:rPr lang="en-US" sz="2800" dirty="0" smtClean="0">
                <a:latin typeface="Bookman Old Style" pitchFamily="18" charset="0"/>
              </a:rPr>
              <a:t>cities.</a:t>
            </a:r>
          </a:p>
          <a:p>
            <a:pPr eaLnBrk="1" hangingPunct="1">
              <a:defRPr/>
            </a:pPr>
            <a:r>
              <a:rPr lang="en-US" sz="2800" dirty="0">
                <a:latin typeface="Bookman Old Style" pitchFamily="18" charset="0"/>
              </a:rPr>
              <a:t>The linkages among global cities provide insights </a:t>
            </a:r>
            <a:r>
              <a:rPr lang="en-US" sz="2800" dirty="0" smtClean="0">
                <a:latin typeface="Bookman Old Style" pitchFamily="18" charset="0"/>
              </a:rPr>
              <a:t>into the </a:t>
            </a:r>
            <a:r>
              <a:rPr lang="en-US" sz="2800" dirty="0">
                <a:latin typeface="Bookman Old Style" pitchFamily="18" charset="0"/>
              </a:rPr>
              <a:t>spatial character of the networks that underlie </a:t>
            </a:r>
            <a:r>
              <a:rPr lang="en-US" sz="2800" dirty="0" smtClean="0">
                <a:latin typeface="Bookman Old Style" pitchFamily="18" charset="0"/>
              </a:rPr>
              <a:t>globalized</a:t>
            </a:r>
            <a:r>
              <a:rPr lang="en-US" sz="2800" dirty="0">
                <a:latin typeface="Bookman Old Style" pitchFamily="18" charset="0"/>
              </a:rPr>
              <a:t> </a:t>
            </a:r>
            <a:r>
              <a:rPr lang="en-US" sz="2800" dirty="0" smtClean="0">
                <a:latin typeface="Bookman Old Style" pitchFamily="18" charset="0"/>
              </a:rPr>
              <a:t>processes</a:t>
            </a:r>
            <a:r>
              <a:rPr lang="en-US" sz="2800" dirty="0">
                <a:latin typeface="Bookman Old Style" pitchFamily="18" charset="0"/>
              </a:rPr>
              <a:t>.</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3"/>
          <p:cNvSpPr txBox="1">
            <a:spLocks/>
          </p:cNvSpPr>
          <p:nvPr/>
        </p:nvSpPr>
        <p:spPr bwMode="auto">
          <a:xfrm>
            <a:off x="457200" y="381000"/>
            <a:ext cx="73914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Time-Space Compression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4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62000"/>
            <a:ext cx="8534400" cy="5114544"/>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p:txBody>
          <a:bodyPr/>
          <a:lstStyle/>
          <a:p>
            <a:pPr marL="0" indent="0" eaLnBrk="1" hangingPunct="1">
              <a:buFont typeface="Arial" charset="0"/>
              <a:buNone/>
            </a:pPr>
            <a:endParaRPr lang="en-US" sz="2800" dirty="0" smtClean="0">
              <a:latin typeface="Bookman Old Style" pitchFamily="18" charset="0"/>
            </a:endParaRPr>
          </a:p>
          <a:p>
            <a:pPr marL="0" indent="0" eaLnBrk="1" hangingPunct="1">
              <a:buFont typeface="Arial" charset="0"/>
              <a:buNone/>
            </a:pPr>
            <a:r>
              <a:rPr lang="en-US" sz="2800" dirty="0" err="1" smtClean="0">
                <a:latin typeface="Bookman Old Style" pitchFamily="18" charset="0"/>
              </a:rPr>
              <a:t>Castells</a:t>
            </a:r>
            <a:r>
              <a:rPr lang="en-US" sz="2800" dirty="0" smtClean="0">
                <a:latin typeface="Bookman Old Style" pitchFamily="18" charset="0"/>
              </a:rPr>
              <a:t> claims that the age of information technology is more revolutionary than either the advent of the printing press or the Industrial Revolution. Do you agree with him? Write an argument in support of your position, drawing on your understanding of the role of changing geographical circumstances over the past several hundred years.</a:t>
            </a:r>
          </a:p>
        </p:txBody>
      </p:sp>
      <p:pic>
        <p:nvPicPr>
          <p:cNvPr id="40962" name="Picture 2"/>
          <p:cNvPicPr>
            <a:picLocks noChangeAspect="1" noChangeArrowheads="1"/>
          </p:cNvPicPr>
          <p:nvPr/>
        </p:nvPicPr>
        <p:blipFill>
          <a:blip r:embed="rId3" cstate="print"/>
          <a:srcRect/>
          <a:stretch>
            <a:fillRect/>
          </a:stretch>
        </p:blipFill>
        <p:spPr bwMode="auto">
          <a:xfrm>
            <a:off x="230505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2133600"/>
            <a:ext cx="8229600" cy="1371600"/>
          </a:xfrm>
        </p:spPr>
        <p:txBody>
          <a:bodyPr/>
          <a:lstStyle/>
          <a:p>
            <a:pPr marL="0" indent="0" algn="ctr" eaLnBrk="1" hangingPunct="1">
              <a:buFont typeface="Arial" charset="0"/>
              <a:buNone/>
            </a:pPr>
            <a:r>
              <a:rPr lang="en-US" sz="4000" dirty="0" smtClean="0">
                <a:latin typeface="Bookman Old Style" pitchFamily="18" charset="0"/>
              </a:rPr>
              <a:t>How do networks operate in a globalized world?</a:t>
            </a:r>
          </a:p>
        </p:txBody>
      </p:sp>
      <p:sp>
        <p:nvSpPr>
          <p:cNvPr id="41986" name="TextBox 1"/>
          <p:cNvSpPr txBox="1">
            <a:spLocks noChangeArrowheads="1"/>
          </p:cNvSpPr>
          <p:nvPr/>
        </p:nvSpPr>
        <p:spPr bwMode="auto">
          <a:xfrm>
            <a:off x="990600" y="381000"/>
            <a:ext cx="7239000" cy="769938"/>
          </a:xfrm>
          <a:prstGeom prst="rect">
            <a:avLst/>
          </a:prstGeom>
          <a:noFill/>
          <a:ln w="9525">
            <a:noFill/>
            <a:miter lim="800000"/>
            <a:headEnd/>
            <a:tailEnd/>
          </a:ln>
        </p:spPr>
        <p:txBody>
          <a:bodyPr>
            <a:spAutoFit/>
          </a:bodyPr>
          <a:lstStyle/>
          <a:p>
            <a:pPr algn="ctr"/>
            <a:r>
              <a:rPr lang="en-US" sz="4400" dirty="0">
                <a:latin typeface="Bookman Old Style" pitchFamily="18" charset="0"/>
              </a:rPr>
              <a:t>Key Question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534400" cy="4191000"/>
          </a:xfrm>
        </p:spPr>
        <p:txBody>
          <a:bodyPr/>
          <a:lstStyle/>
          <a:p>
            <a:pPr eaLnBrk="1" hangingPunct="1">
              <a:spcBef>
                <a:spcPts val="0"/>
              </a:spcBef>
              <a:spcAft>
                <a:spcPts val="2400"/>
              </a:spcAft>
              <a:buNone/>
              <a:defRPr/>
            </a:pPr>
            <a:endParaRPr lang="en-US" sz="2800" dirty="0" smtClean="0"/>
          </a:p>
          <a:p>
            <a:pPr eaLnBrk="1" hangingPunct="1">
              <a:spcBef>
                <a:spcPts val="0"/>
              </a:spcBef>
              <a:spcAft>
                <a:spcPts val="2400"/>
              </a:spcAft>
              <a:defRPr/>
            </a:pPr>
            <a:r>
              <a:rPr lang="en-US" sz="2800" dirty="0" smtClean="0">
                <a:latin typeface="Bookman Old Style" pitchFamily="18" charset="0"/>
              </a:rPr>
              <a:t>The </a:t>
            </a:r>
            <a:r>
              <a:rPr lang="en-US" sz="2800" dirty="0">
                <a:latin typeface="Bookman Old Style" pitchFamily="18" charset="0"/>
              </a:rPr>
              <a:t>term </a:t>
            </a:r>
            <a:r>
              <a:rPr lang="en-US" sz="2800" i="1" dirty="0">
                <a:latin typeface="Bookman Old Style" pitchFamily="18" charset="0"/>
              </a:rPr>
              <a:t>network </a:t>
            </a:r>
            <a:r>
              <a:rPr lang="en-US" sz="2800" dirty="0" smtClean="0">
                <a:latin typeface="Bookman Old Style" pitchFamily="18" charset="0"/>
              </a:rPr>
              <a:t>defines </a:t>
            </a:r>
            <a:r>
              <a:rPr lang="en-US" sz="2800" dirty="0">
                <a:latin typeface="Bookman Old Style" pitchFamily="18" charset="0"/>
              </a:rPr>
              <a:t>any number of </a:t>
            </a:r>
            <a:r>
              <a:rPr lang="en-US" sz="2800" dirty="0" smtClean="0">
                <a:latin typeface="Bookman Old Style" pitchFamily="18" charset="0"/>
              </a:rPr>
              <a:t>interlinkages across </a:t>
            </a:r>
            <a:r>
              <a:rPr lang="en-US" sz="2800" dirty="0">
                <a:latin typeface="Bookman Old Style" pitchFamily="18" charset="0"/>
              </a:rPr>
              <a:t>the globe, whether transportation, </a:t>
            </a:r>
            <a:r>
              <a:rPr lang="en-US" sz="2800" dirty="0" smtClean="0">
                <a:latin typeface="Bookman Old Style" pitchFamily="18" charset="0"/>
              </a:rPr>
              <a:t>educational, financial</a:t>
            </a:r>
            <a:r>
              <a:rPr lang="en-US" sz="2800" dirty="0">
                <a:latin typeface="Bookman Old Style" pitchFamily="18" charset="0"/>
              </a:rPr>
              <a:t>, or </a:t>
            </a:r>
            <a:r>
              <a:rPr lang="en-US" sz="2800" dirty="0" smtClean="0">
                <a:latin typeface="Bookman Old Style" pitchFamily="18" charset="0"/>
              </a:rPr>
              <a:t>social.</a:t>
            </a:r>
          </a:p>
          <a:p>
            <a:pPr eaLnBrk="1" hangingPunct="1">
              <a:spcBef>
                <a:spcPts val="0"/>
              </a:spcBef>
              <a:spcAft>
                <a:spcPts val="2400"/>
              </a:spcAft>
              <a:defRPr/>
            </a:pPr>
            <a:r>
              <a:rPr lang="en-US" sz="2800" b="1" dirty="0">
                <a:latin typeface="Bookman Old Style" pitchFamily="18" charset="0"/>
              </a:rPr>
              <a:t>Social </a:t>
            </a:r>
            <a:r>
              <a:rPr lang="en-US" sz="2800" b="1" dirty="0" smtClean="0">
                <a:latin typeface="Bookman Old Style" pitchFamily="18" charset="0"/>
              </a:rPr>
              <a:t>networks, </a:t>
            </a:r>
            <a:r>
              <a:rPr lang="en-US" sz="2800" dirty="0" smtClean="0">
                <a:latin typeface="Bookman Old Style" pitchFamily="18" charset="0"/>
              </a:rPr>
              <a:t>such as Facebook </a:t>
            </a:r>
            <a:r>
              <a:rPr lang="en-US" sz="2800" dirty="0">
                <a:latin typeface="Bookman Old Style" pitchFamily="18" charset="0"/>
              </a:rPr>
              <a:t>and </a:t>
            </a:r>
            <a:r>
              <a:rPr lang="en-US" sz="2800" dirty="0" smtClean="0">
                <a:latin typeface="Bookman Old Style" pitchFamily="18" charset="0"/>
              </a:rPr>
              <a:t>Twitter are credited with </a:t>
            </a:r>
            <a:r>
              <a:rPr lang="en-US" sz="2800" dirty="0">
                <a:latin typeface="Bookman Old Style" pitchFamily="18" charset="0"/>
              </a:rPr>
              <a:t>making revolutions in Tunisia </a:t>
            </a:r>
            <a:r>
              <a:rPr lang="en-US" sz="2800" dirty="0" smtClean="0">
                <a:latin typeface="Bookman Old Style" pitchFamily="18" charset="0"/>
              </a:rPr>
              <a:t>and Egypt possible.</a:t>
            </a:r>
            <a:endParaRPr lang="en-US" sz="2800" dirty="0">
              <a:latin typeface="Bookman Old Style" pitchFamily="18" charset="0"/>
            </a:endParaRPr>
          </a:p>
        </p:txBody>
      </p:sp>
      <p:sp>
        <p:nvSpPr>
          <p:cNvPr id="44034" name="Title 3"/>
          <p:cNvSpPr>
            <a:spLocks noGrp="1"/>
          </p:cNvSpPr>
          <p:nvPr>
            <p:ph type="title"/>
          </p:nvPr>
        </p:nvSpPr>
        <p:spPr>
          <a:xfrm>
            <a:off x="457200" y="1752600"/>
            <a:ext cx="8229600" cy="1143000"/>
          </a:xfrm>
        </p:spPr>
        <p:txBody>
          <a:bodyPr/>
          <a:lstStyle/>
          <a:p>
            <a:pPr algn="l" eaLnBrk="1" hangingPunct="1"/>
            <a:r>
              <a:rPr lang="en-US" sz="3200" b="1" dirty="0" smtClean="0">
                <a:latin typeface="Bookman Old Style" pitchFamily="18" charset="0"/>
              </a:rPr>
              <a:t>Networks with a Social Focus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3"/>
          <p:cNvSpPr txBox="1">
            <a:spLocks/>
          </p:cNvSpPr>
          <p:nvPr/>
        </p:nvSpPr>
        <p:spPr bwMode="auto">
          <a:xfrm>
            <a:off x="457200" y="381000"/>
            <a:ext cx="8229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How Do Networks Operate in a Globalized World?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371600"/>
            <a:ext cx="8153400" cy="762000"/>
          </a:xfrm>
        </p:spPr>
        <p:txBody>
          <a:bodyPr/>
          <a:lstStyle/>
          <a:p>
            <a:pPr algn="l" eaLnBrk="1" hangingPunct="1"/>
            <a:r>
              <a:rPr lang="en-US" sz="2800" b="1" dirty="0" smtClean="0">
                <a:latin typeface="Bookman Old Style" pitchFamily="18" charset="0"/>
              </a:rPr>
              <a:t>Participatory Development</a:t>
            </a:r>
          </a:p>
        </p:txBody>
      </p:sp>
      <p:sp>
        <p:nvSpPr>
          <p:cNvPr id="3" name="Content Placeholder 2"/>
          <p:cNvSpPr>
            <a:spLocks noGrp="1"/>
          </p:cNvSpPr>
          <p:nvPr>
            <p:ph idx="1"/>
          </p:nvPr>
        </p:nvSpPr>
        <p:spPr>
          <a:xfrm>
            <a:off x="457200" y="1981200"/>
            <a:ext cx="8229600" cy="4419600"/>
          </a:xfrm>
        </p:spPr>
        <p:txBody>
          <a:bodyPr/>
          <a:lstStyle/>
          <a:p>
            <a:pPr eaLnBrk="1" hangingPunct="1">
              <a:spcBef>
                <a:spcPts val="0"/>
              </a:spcBef>
              <a:spcAft>
                <a:spcPts val="1800"/>
              </a:spcAft>
              <a:defRPr/>
            </a:pPr>
            <a:r>
              <a:rPr lang="en-US" sz="2800" dirty="0">
                <a:latin typeface="Bookman Old Style" pitchFamily="18" charset="0"/>
              </a:rPr>
              <a:t>Nongovernmental organizations (NGOs) are </a:t>
            </a:r>
            <a:r>
              <a:rPr lang="en-US" sz="2800" dirty="0" smtClean="0">
                <a:latin typeface="Bookman Old Style" pitchFamily="18" charset="0"/>
              </a:rPr>
              <a:t>nonprofit</a:t>
            </a:r>
            <a:r>
              <a:rPr lang="en-US" sz="2800" dirty="0">
                <a:latin typeface="Bookman Old Style" pitchFamily="18" charset="0"/>
              </a:rPr>
              <a:t> </a:t>
            </a:r>
            <a:r>
              <a:rPr lang="en-US" sz="2800" dirty="0" smtClean="0">
                <a:latin typeface="Bookman Old Style" pitchFamily="18" charset="0"/>
              </a:rPr>
              <a:t>institutions </a:t>
            </a:r>
            <a:r>
              <a:rPr lang="en-US" sz="2800" dirty="0">
                <a:latin typeface="Bookman Old Style" pitchFamily="18" charset="0"/>
              </a:rPr>
              <a:t>outside of formal governance structures </a:t>
            </a:r>
            <a:r>
              <a:rPr lang="en-US" sz="2800" dirty="0" smtClean="0">
                <a:latin typeface="Bookman Old Style" pitchFamily="18" charset="0"/>
              </a:rPr>
              <a:t>that are </a:t>
            </a:r>
            <a:r>
              <a:rPr lang="en-US" sz="2800" dirty="0">
                <a:latin typeface="Bookman Old Style" pitchFamily="18" charset="0"/>
              </a:rPr>
              <a:t>established to promote particular social or </a:t>
            </a:r>
            <a:r>
              <a:rPr lang="en-US" sz="2800" dirty="0" smtClean="0">
                <a:latin typeface="Bookman Old Style" pitchFamily="18" charset="0"/>
              </a:rPr>
              <a:t>humanitarian ends.</a:t>
            </a:r>
          </a:p>
          <a:p>
            <a:pPr eaLnBrk="1" hangingPunct="1">
              <a:spcBef>
                <a:spcPts val="0"/>
              </a:spcBef>
              <a:spcAft>
                <a:spcPts val="1800"/>
              </a:spcAft>
              <a:defRPr/>
            </a:pPr>
            <a:r>
              <a:rPr lang="en-US" sz="2800" dirty="0" smtClean="0">
                <a:latin typeface="Bookman Old Style" pitchFamily="18" charset="0"/>
              </a:rPr>
              <a:t>Each NGO is a social network.</a:t>
            </a:r>
          </a:p>
          <a:p>
            <a:pPr eaLnBrk="1" hangingPunct="1">
              <a:spcBef>
                <a:spcPts val="0"/>
              </a:spcBef>
              <a:spcAft>
                <a:spcPts val="1800"/>
              </a:spcAft>
              <a:defRPr/>
            </a:pPr>
            <a:r>
              <a:rPr lang="en-US" sz="2800" dirty="0">
                <a:latin typeface="Bookman Old Style" pitchFamily="18" charset="0"/>
              </a:rPr>
              <a:t>NGO development networks serve </a:t>
            </a:r>
            <a:r>
              <a:rPr lang="en-US" sz="2800" dirty="0" smtClean="0">
                <a:latin typeface="Bookman Old Style" pitchFamily="18" charset="0"/>
              </a:rPr>
              <a:t>as a counterbalance</a:t>
            </a:r>
            <a:r>
              <a:rPr lang="en-US" sz="2800" dirty="0">
                <a:latin typeface="Bookman Old Style" pitchFamily="18" charset="0"/>
              </a:rPr>
              <a:t> </a:t>
            </a:r>
            <a:r>
              <a:rPr lang="en-US" sz="2800" dirty="0" smtClean="0">
                <a:latin typeface="Bookman Old Style" pitchFamily="18" charset="0"/>
              </a:rPr>
              <a:t>to </a:t>
            </a:r>
            <a:r>
              <a:rPr lang="en-US" sz="2800" dirty="0">
                <a:latin typeface="Bookman Old Style" pitchFamily="18" charset="0"/>
              </a:rPr>
              <a:t>the power of the major decision makers in </a:t>
            </a:r>
            <a:r>
              <a:rPr lang="en-US" sz="2800" dirty="0" smtClean="0">
                <a:latin typeface="Bookman Old Style" pitchFamily="18" charset="0"/>
              </a:rPr>
              <a:t>the world.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3"/>
          <p:cNvSpPr txBox="1">
            <a:spLocks/>
          </p:cNvSpPr>
          <p:nvPr/>
        </p:nvSpPr>
        <p:spPr bwMode="auto">
          <a:xfrm>
            <a:off x="4572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Networks with a Social Focus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br>
              <a:rPr lang="en-US" sz="4000" dirty="0" smtClean="0">
                <a:latin typeface="Bookman Old Style" pitchFamily="18" charset="0"/>
              </a:rPr>
            </a:br>
            <a:r>
              <a:rPr lang="en-US" sz="3600" dirty="0" smtClean="0">
                <a:latin typeface="Bookman Old Style" pitchFamily="18" charset="0"/>
              </a:rPr>
              <a:t>Happiness Is in the Eye of the Beholder</a:t>
            </a:r>
            <a:endParaRPr lang="en-US" sz="4000" dirty="0">
              <a:latin typeface="Bookman Old Style" pitchFamily="18" charset="0"/>
            </a:endParaRPr>
          </a:p>
        </p:txBody>
      </p:sp>
      <p:cxnSp>
        <p:nvCxnSpPr>
          <p:cNvPr id="10" name="Straight Connector 9"/>
          <p:cNvCxnSpPr/>
          <p:nvPr/>
        </p:nvCxnSpPr>
        <p:spPr>
          <a:xfrm>
            <a:off x="990600" y="13716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387" name="Rectangle 1"/>
          <p:cNvSpPr>
            <a:spLocks noChangeArrowheads="1"/>
          </p:cNvSpPr>
          <p:nvPr/>
        </p:nvSpPr>
        <p:spPr bwMode="auto">
          <a:xfrm>
            <a:off x="3513138" y="1752600"/>
            <a:ext cx="5630862" cy="369888"/>
          </a:xfrm>
          <a:prstGeom prst="rect">
            <a:avLst/>
          </a:prstGeom>
          <a:noFill/>
          <a:ln w="9525">
            <a:noFill/>
            <a:miter lim="800000"/>
            <a:headEnd/>
            <a:tailEnd/>
          </a:ln>
        </p:spPr>
        <p:txBody>
          <a:bodyPr>
            <a:spAutoFit/>
          </a:bodyPr>
          <a:lstStyle/>
          <a:p>
            <a:r>
              <a:rPr lang="en-US">
                <a:latin typeface="Arial" charset="0"/>
              </a:rPr>
              <a:t>“</a:t>
            </a:r>
          </a:p>
        </p:txBody>
      </p:sp>
      <p:sp>
        <p:nvSpPr>
          <p:cNvPr id="16388" name="Rectangle 3"/>
          <p:cNvSpPr>
            <a:spLocks noChangeArrowheads="1"/>
          </p:cNvSpPr>
          <p:nvPr/>
        </p:nvSpPr>
        <p:spPr bwMode="auto">
          <a:xfrm>
            <a:off x="285750" y="1524001"/>
            <a:ext cx="5200650" cy="4801315"/>
          </a:xfrm>
          <a:prstGeom prst="rect">
            <a:avLst/>
          </a:prstGeom>
          <a:noFill/>
          <a:ln w="9525">
            <a:noFill/>
            <a:miter lim="800000"/>
            <a:headEnd/>
            <a:tailEnd/>
          </a:ln>
        </p:spPr>
        <p:txBody>
          <a:bodyPr wrap="square">
            <a:spAutoFit/>
          </a:bodyPr>
          <a:lstStyle/>
          <a:p>
            <a:r>
              <a:rPr lang="en-US" dirty="0" smtClean="0">
                <a:latin typeface="Bookman Old Style"/>
                <a:cs typeface="Bookman Old Style"/>
              </a:rPr>
              <a:t>“Traveling through a rural village in Andhra Pradesh, India, we stopped to take in a weekend morning market. Women sold spices stored in heaps of colored flakes; a man had a chair set up and was cutting a little boy’s hair; a group of men sold rebar from shops behind vegetable stands. I was used to seeing the colorful </a:t>
            </a:r>
            <a:r>
              <a:rPr lang="en-US" dirty="0" err="1" smtClean="0">
                <a:latin typeface="Bookman Old Style"/>
                <a:cs typeface="Bookman Old Style"/>
              </a:rPr>
              <a:t>sarees</a:t>
            </a:r>
            <a:r>
              <a:rPr lang="en-US" dirty="0" smtClean="0">
                <a:latin typeface="Bookman Old Style"/>
                <a:cs typeface="Bookman Old Style"/>
              </a:rPr>
              <a:t> and </a:t>
            </a:r>
            <a:r>
              <a:rPr lang="en-US" dirty="0" err="1" smtClean="0">
                <a:latin typeface="Bookman Old Style"/>
                <a:cs typeface="Bookman Old Style"/>
              </a:rPr>
              <a:t>salwar</a:t>
            </a:r>
            <a:r>
              <a:rPr lang="en-US" dirty="0" smtClean="0">
                <a:latin typeface="Bookman Old Style"/>
                <a:cs typeface="Bookman Old Style"/>
              </a:rPr>
              <a:t> </a:t>
            </a:r>
            <a:r>
              <a:rPr lang="en-US" dirty="0" err="1" smtClean="0">
                <a:latin typeface="Bookman Old Style"/>
                <a:cs typeface="Bookman Old Style"/>
              </a:rPr>
              <a:t>kameez</a:t>
            </a:r>
            <a:r>
              <a:rPr lang="en-US" dirty="0" smtClean="0">
                <a:latin typeface="Bookman Old Style"/>
                <a:cs typeface="Bookman Old Style"/>
              </a:rPr>
              <a:t> worn by Indian women. Then, an older woman from one of India’s scheduled tribes caught my eye. I first noticed her clothing. The colors were as bright as any </a:t>
            </a:r>
            <a:r>
              <a:rPr lang="en-US" dirty="0" err="1" smtClean="0">
                <a:latin typeface="Bookman Old Style"/>
                <a:cs typeface="Bookman Old Style"/>
              </a:rPr>
              <a:t>saree</a:t>
            </a:r>
            <a:r>
              <a:rPr lang="en-US" dirty="0" smtClean="0">
                <a:latin typeface="Bookman Old Style"/>
                <a:cs typeface="Bookman Old Style"/>
              </a:rPr>
              <a:t>, but the silver, mirrors, and beads adorning her dress stood out. I looked up at her, our eyes connected, and then she smiled. I asked if I could take her picture, and she nodded yes.”</a:t>
            </a:r>
            <a:endParaRPr lang="en-US" dirty="0">
              <a:latin typeface="Bookman Old Style"/>
              <a:cs typeface="Bookman Old Style"/>
            </a:endParaRPr>
          </a:p>
        </p:txBody>
      </p:sp>
      <p:pic>
        <p:nvPicPr>
          <p:cNvPr id="2" name="Picture 1" descr="fou10e_fig_14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333" y="1752600"/>
            <a:ext cx="2953993" cy="4301144"/>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5029200"/>
          </a:xfrm>
        </p:spPr>
        <p:txBody>
          <a:bodyPr/>
          <a:lstStyle/>
          <a:p>
            <a:pPr eaLnBrk="1" hangingPunct="1">
              <a:defRPr/>
            </a:pPr>
            <a:r>
              <a:rPr lang="en-US" sz="2700" b="1" dirty="0">
                <a:latin typeface="Bookman Old Style" pitchFamily="18" charset="0"/>
              </a:rPr>
              <a:t>Participatory </a:t>
            </a:r>
            <a:r>
              <a:rPr lang="en-US" sz="2700" b="1" dirty="0" smtClean="0">
                <a:latin typeface="Bookman Old Style" pitchFamily="18" charset="0"/>
              </a:rPr>
              <a:t>development</a:t>
            </a:r>
            <a:r>
              <a:rPr lang="en-US" sz="2700" dirty="0" smtClean="0">
                <a:latin typeface="Bookman Old Style" pitchFamily="18" charset="0"/>
              </a:rPr>
              <a:t>—the idea that locals </a:t>
            </a:r>
            <a:r>
              <a:rPr lang="en-US" sz="2700" dirty="0">
                <a:latin typeface="Bookman Old Style" pitchFamily="18" charset="0"/>
              </a:rPr>
              <a:t>should </a:t>
            </a:r>
            <a:r>
              <a:rPr lang="en-US" sz="2700" dirty="0" smtClean="0">
                <a:latin typeface="Bookman Old Style" pitchFamily="18" charset="0"/>
              </a:rPr>
              <a:t>decide </a:t>
            </a:r>
            <a:r>
              <a:rPr lang="en-US" sz="2700" dirty="0">
                <a:latin typeface="Bookman Old Style" pitchFamily="18" charset="0"/>
              </a:rPr>
              <a:t>what development means for them and how to achieve </a:t>
            </a:r>
            <a:r>
              <a:rPr lang="en-US" sz="2700" dirty="0" smtClean="0">
                <a:latin typeface="Bookman Old Style" pitchFamily="18" charset="0"/>
              </a:rPr>
              <a:t>it—is another </a:t>
            </a:r>
            <a:r>
              <a:rPr lang="en-US" sz="2700" dirty="0">
                <a:latin typeface="Bookman Old Style" pitchFamily="18" charset="0"/>
              </a:rPr>
              <a:t>response to top-down decision </a:t>
            </a:r>
            <a:r>
              <a:rPr lang="en-US" sz="2700" dirty="0" smtClean="0">
                <a:latin typeface="Bookman Old Style" pitchFamily="18" charset="0"/>
              </a:rPr>
              <a:t>making.</a:t>
            </a:r>
          </a:p>
          <a:p>
            <a:pPr eaLnBrk="1" hangingPunct="1">
              <a:defRPr/>
            </a:pPr>
            <a:r>
              <a:rPr lang="en-US" sz="2700" dirty="0">
                <a:latin typeface="Bookman Old Style" pitchFamily="18" charset="0"/>
              </a:rPr>
              <a:t>The World Bank, the International Monetary </a:t>
            </a:r>
            <a:r>
              <a:rPr lang="en-US" sz="2700" dirty="0" smtClean="0">
                <a:latin typeface="Bookman Old Style" pitchFamily="18" charset="0"/>
              </a:rPr>
              <a:t>Fund, and state </a:t>
            </a:r>
            <a:r>
              <a:rPr lang="en-US" sz="2700" dirty="0">
                <a:latin typeface="Bookman Old Style" pitchFamily="18" charset="0"/>
              </a:rPr>
              <a:t>governments are increasingly </a:t>
            </a:r>
            <a:r>
              <a:rPr lang="en-US" sz="2700" dirty="0" smtClean="0">
                <a:latin typeface="Bookman Old Style" pitchFamily="18" charset="0"/>
              </a:rPr>
              <a:t>embracing the </a:t>
            </a:r>
            <a:r>
              <a:rPr lang="en-US" sz="2700" dirty="0">
                <a:latin typeface="Bookman Old Style" pitchFamily="18" charset="0"/>
              </a:rPr>
              <a:t>ideal of participatory development, </a:t>
            </a:r>
            <a:r>
              <a:rPr lang="en-US" sz="2700" dirty="0" smtClean="0">
                <a:latin typeface="Bookman Old Style" pitchFamily="18" charset="0"/>
              </a:rPr>
              <a:t>loosening demands </a:t>
            </a:r>
            <a:r>
              <a:rPr lang="en-US" sz="2700" dirty="0">
                <a:latin typeface="Bookman Old Style" pitchFamily="18" charset="0"/>
              </a:rPr>
              <a:t>for trade liberalization in the periphery </a:t>
            </a:r>
            <a:r>
              <a:rPr lang="en-US" sz="2700" dirty="0" smtClean="0">
                <a:latin typeface="Bookman Old Style" pitchFamily="18" charset="0"/>
              </a:rPr>
              <a:t>and </a:t>
            </a:r>
            <a:r>
              <a:rPr lang="en-US" sz="2700" dirty="0" err="1" smtClean="0">
                <a:latin typeface="Bookman Old Style" pitchFamily="18" charset="0"/>
              </a:rPr>
              <a:t>semiperiphery</a:t>
            </a:r>
            <a:r>
              <a:rPr lang="en-US" sz="2700" dirty="0">
                <a:latin typeface="Bookman Old Style" pitchFamily="18" charset="0"/>
              </a:rPr>
              <a:t>.</a:t>
            </a:r>
            <a:endParaRPr lang="en-US" sz="27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Title 1"/>
          <p:cNvSpPr>
            <a:spLocks noGrp="1"/>
          </p:cNvSpPr>
          <p:nvPr>
            <p:ph type="title"/>
          </p:nvPr>
        </p:nvSpPr>
        <p:spPr>
          <a:xfrm>
            <a:off x="381000" y="1219200"/>
            <a:ext cx="8153400" cy="762000"/>
          </a:xfrm>
        </p:spPr>
        <p:txBody>
          <a:bodyPr/>
          <a:lstStyle/>
          <a:p>
            <a:pPr algn="l" eaLnBrk="1" hangingPunct="1"/>
            <a:r>
              <a:rPr lang="en-US" sz="2800" b="1" dirty="0" smtClean="0">
                <a:latin typeface="Bookman Old Style" pitchFamily="18" charset="0"/>
              </a:rPr>
              <a:t>Participatory Development</a:t>
            </a:r>
          </a:p>
        </p:txBody>
      </p:sp>
      <p:sp>
        <p:nvSpPr>
          <p:cNvPr id="6" name="Title 3"/>
          <p:cNvSpPr txBox="1">
            <a:spLocks/>
          </p:cNvSpPr>
          <p:nvPr/>
        </p:nvSpPr>
        <p:spPr bwMode="auto">
          <a:xfrm>
            <a:off x="381000" y="457200"/>
            <a:ext cx="7239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Networks with a Social Focus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381000" y="457200"/>
            <a:ext cx="8229600" cy="1143000"/>
          </a:xfrm>
        </p:spPr>
        <p:txBody>
          <a:bodyPr/>
          <a:lstStyle/>
          <a:p>
            <a:pPr algn="l" eaLnBrk="1" hangingPunct="1"/>
            <a:r>
              <a:rPr lang="en-US" sz="3200" b="1" dirty="0" smtClean="0">
                <a:latin typeface="Bookman Old Style" pitchFamily="18" charset="0"/>
              </a:rPr>
              <a:t>Networks and Information</a:t>
            </a:r>
          </a:p>
        </p:txBody>
      </p:sp>
      <p:sp>
        <p:nvSpPr>
          <p:cNvPr id="3" name="Content Placeholder 2"/>
          <p:cNvSpPr>
            <a:spLocks noGrp="1"/>
          </p:cNvSpPr>
          <p:nvPr>
            <p:ph idx="1"/>
          </p:nvPr>
        </p:nvSpPr>
        <p:spPr>
          <a:xfrm>
            <a:off x="381000" y="1600200"/>
            <a:ext cx="8229600" cy="4525963"/>
          </a:xfrm>
        </p:spPr>
        <p:txBody>
          <a:bodyPr/>
          <a:lstStyle/>
          <a:p>
            <a:pPr eaLnBrk="1" hangingPunct="1">
              <a:defRPr/>
            </a:pPr>
            <a:r>
              <a:rPr lang="en-US" sz="2400" dirty="0">
                <a:latin typeface="Bookman Old Style" pitchFamily="18" charset="0"/>
              </a:rPr>
              <a:t>Through a series of mergers and </a:t>
            </a:r>
            <a:r>
              <a:rPr lang="en-US" sz="2400" dirty="0" smtClean="0">
                <a:latin typeface="Bookman Old Style" pitchFamily="18" charset="0"/>
              </a:rPr>
              <a:t>consolidations occurring </a:t>
            </a:r>
            <a:r>
              <a:rPr lang="en-US" sz="2400" dirty="0">
                <a:latin typeface="Bookman Old Style" pitchFamily="18" charset="0"/>
              </a:rPr>
              <a:t>mostly in the post–Cold War era, global </a:t>
            </a:r>
            <a:r>
              <a:rPr lang="en-US" sz="2400" dirty="0" smtClean="0">
                <a:latin typeface="Bookman Old Style" pitchFamily="18" charset="0"/>
              </a:rPr>
              <a:t>media are </a:t>
            </a:r>
            <a:r>
              <a:rPr lang="en-US" sz="2400" dirty="0">
                <a:latin typeface="Bookman Old Style" pitchFamily="18" charset="0"/>
              </a:rPr>
              <a:t>controlled largely by six globe-spanning corporations</a:t>
            </a:r>
            <a:r>
              <a:rPr lang="en-US" sz="2400" dirty="0" smtClean="0">
                <a:latin typeface="Bookman Old Style" pitchFamily="18" charset="0"/>
              </a:rPr>
              <a:t>:</a:t>
            </a:r>
          </a:p>
          <a:p>
            <a:pPr lvl="1" eaLnBrk="1" hangingPunct="1">
              <a:defRPr/>
            </a:pPr>
            <a:r>
              <a:rPr lang="en-US" sz="2400" dirty="0" smtClean="0">
                <a:latin typeface="Bookman Old Style" pitchFamily="18" charset="0"/>
              </a:rPr>
              <a:t>Time-Warner</a:t>
            </a:r>
          </a:p>
          <a:p>
            <a:pPr lvl="1" eaLnBrk="1" hangingPunct="1">
              <a:defRPr/>
            </a:pPr>
            <a:r>
              <a:rPr lang="en-US" sz="2400" dirty="0" smtClean="0">
                <a:latin typeface="Bookman Old Style" pitchFamily="18" charset="0"/>
              </a:rPr>
              <a:t>Disney</a:t>
            </a:r>
          </a:p>
          <a:p>
            <a:pPr lvl="1" eaLnBrk="1" hangingPunct="1">
              <a:defRPr/>
            </a:pPr>
            <a:r>
              <a:rPr lang="en-US" sz="2400" dirty="0" smtClean="0">
                <a:latin typeface="Bookman Old Style" pitchFamily="18" charset="0"/>
              </a:rPr>
              <a:t>Bertelsmann</a:t>
            </a:r>
          </a:p>
          <a:p>
            <a:pPr lvl="1" eaLnBrk="1" hangingPunct="1">
              <a:defRPr/>
            </a:pPr>
            <a:r>
              <a:rPr lang="en-US" sz="2400" dirty="0" smtClean="0">
                <a:latin typeface="Bookman Old Style" pitchFamily="18" charset="0"/>
              </a:rPr>
              <a:t>Viacom</a:t>
            </a:r>
          </a:p>
          <a:p>
            <a:pPr lvl="1" eaLnBrk="1" hangingPunct="1">
              <a:defRPr/>
            </a:pPr>
            <a:r>
              <a:rPr lang="en-US" sz="2400" dirty="0" smtClean="0">
                <a:latin typeface="Bookman Old Style" pitchFamily="18" charset="0"/>
              </a:rPr>
              <a:t>News Corporation</a:t>
            </a:r>
          </a:p>
          <a:p>
            <a:pPr lvl="1" eaLnBrk="1" hangingPunct="1">
              <a:defRPr/>
            </a:pPr>
            <a:r>
              <a:rPr lang="en-US" sz="2400" dirty="0" smtClean="0">
                <a:latin typeface="Bookman Old Style" pitchFamily="18" charset="0"/>
              </a:rPr>
              <a:t>Vivendi Universal</a:t>
            </a:r>
          </a:p>
          <a:p>
            <a:pPr marL="0" indent="0" eaLnBrk="1" hangingPunct="1">
              <a:buFont typeface="Arial" charset="0"/>
              <a:buNone/>
              <a:defRPr/>
            </a:pPr>
            <a:endParaRPr lang="en-US" sz="2800" dirty="0">
              <a:latin typeface="Bookman Old Style" pitchFamily="18" charset="0"/>
            </a:endParaRPr>
          </a:p>
          <a:p>
            <a:pPr marL="0" indent="0" eaLnBrk="1" hangingPunct="1">
              <a:buFont typeface="Arial" charset="0"/>
              <a:buNone/>
              <a:defRPr/>
            </a:pPr>
            <a:endParaRPr lang="en-US" sz="2800" dirty="0" smtClean="0">
              <a:latin typeface="Bookman Old Style" pitchFamily="18" charset="0"/>
            </a:endParaRPr>
          </a:p>
          <a:p>
            <a:pPr marL="0" indent="0" eaLnBrk="1" hangingPunct="1">
              <a:buFont typeface="Arial" charset="0"/>
              <a:buNone/>
              <a:defRPr/>
            </a:pPr>
            <a:endParaRPr lang="en-US" sz="2800" dirty="0">
              <a:latin typeface="Bookman Old Style" pitchFamily="18" charset="0"/>
            </a:endParaRPr>
          </a:p>
          <a:p>
            <a:pPr marL="0" indent="0" eaLnBrk="1" hangingPunct="1">
              <a:buFont typeface="Arial" charset="0"/>
              <a:buNone/>
              <a:defRPr/>
            </a:pPr>
            <a:r>
              <a:rPr lang="en-US" sz="2800" dirty="0" smtClean="0">
                <a:latin typeface="Bookman Old Style" pitchFamily="18" charset="0"/>
              </a:rPr>
              <a:t>		</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419600"/>
          </a:xfrm>
        </p:spPr>
        <p:txBody>
          <a:bodyPr/>
          <a:lstStyle/>
          <a:p>
            <a:pPr eaLnBrk="1" hangingPunct="1">
              <a:defRPr/>
            </a:pPr>
            <a:r>
              <a:rPr lang="en-US" sz="2800" dirty="0">
                <a:latin typeface="Bookman Old Style" pitchFamily="18" charset="0"/>
              </a:rPr>
              <a:t>These six </a:t>
            </a:r>
            <a:r>
              <a:rPr lang="en-US" sz="2800" dirty="0" smtClean="0">
                <a:latin typeface="Bookman Old Style" pitchFamily="18" charset="0"/>
              </a:rPr>
              <a:t>media</a:t>
            </a:r>
            <a:r>
              <a:rPr lang="en-US" sz="2800" dirty="0">
                <a:latin typeface="Bookman Old Style" pitchFamily="18" charset="0"/>
              </a:rPr>
              <a:t> </a:t>
            </a:r>
            <a:r>
              <a:rPr lang="en-US" sz="2800" dirty="0" smtClean="0">
                <a:latin typeface="Bookman Old Style" pitchFamily="18" charset="0"/>
              </a:rPr>
              <a:t>corporations </a:t>
            </a:r>
            <a:r>
              <a:rPr lang="en-US" sz="2800" dirty="0">
                <a:latin typeface="Bookman Old Style" pitchFamily="18" charset="0"/>
              </a:rPr>
              <a:t>(along with other media corporations) </a:t>
            </a:r>
            <a:r>
              <a:rPr lang="en-US" sz="2800" dirty="0" smtClean="0">
                <a:latin typeface="Bookman Old Style" pitchFamily="18" charset="0"/>
              </a:rPr>
              <a:t>are corporations </a:t>
            </a:r>
            <a:r>
              <a:rPr lang="en-US" sz="2800" dirty="0">
                <a:latin typeface="Bookman Old Style" pitchFamily="18" charset="0"/>
              </a:rPr>
              <a:t>of </a:t>
            </a:r>
            <a:r>
              <a:rPr lang="en-US" sz="2800" b="1" dirty="0">
                <a:latin typeface="Bookman Old Style" pitchFamily="18" charset="0"/>
              </a:rPr>
              <a:t>vertical </a:t>
            </a:r>
            <a:r>
              <a:rPr lang="en-US" sz="2800" b="1" dirty="0" smtClean="0">
                <a:latin typeface="Bookman Old Style" pitchFamily="18" charset="0"/>
              </a:rPr>
              <a:t>integration: </a:t>
            </a:r>
            <a:r>
              <a:rPr lang="en-US" sz="2800" dirty="0" smtClean="0">
                <a:latin typeface="Bookman Old Style" pitchFamily="18" charset="0"/>
              </a:rPr>
              <a:t> those that have ownership </a:t>
            </a:r>
            <a:r>
              <a:rPr lang="en-US" sz="2800" dirty="0">
                <a:latin typeface="Bookman Old Style" pitchFamily="18" charset="0"/>
              </a:rPr>
              <a:t>in all or most of </a:t>
            </a:r>
            <a:r>
              <a:rPr lang="en-US" sz="2800" dirty="0" smtClean="0">
                <a:latin typeface="Bookman Old Style" pitchFamily="18" charset="0"/>
              </a:rPr>
              <a:t>the points </a:t>
            </a:r>
            <a:r>
              <a:rPr lang="en-US" sz="2800" dirty="0">
                <a:latin typeface="Bookman Old Style" pitchFamily="18" charset="0"/>
              </a:rPr>
              <a:t>along the production and consumption of a </a:t>
            </a:r>
            <a:r>
              <a:rPr lang="en-US" sz="2800" dirty="0" smtClean="0">
                <a:latin typeface="Bookman Old Style" pitchFamily="18" charset="0"/>
              </a:rPr>
              <a:t>commodity chain.</a:t>
            </a:r>
          </a:p>
          <a:p>
            <a:pPr eaLnBrk="1" hangingPunct="1">
              <a:defRPr/>
            </a:pPr>
            <a:r>
              <a:rPr lang="en-US" sz="2800" dirty="0">
                <a:latin typeface="Bookman Old Style" pitchFamily="18" charset="0"/>
              </a:rPr>
              <a:t>Miguel Mendes Pereira </a:t>
            </a:r>
            <a:r>
              <a:rPr lang="en-US" sz="2800" dirty="0" smtClean="0">
                <a:latin typeface="Bookman Old Style" pitchFamily="18" charset="0"/>
              </a:rPr>
              <a:t>noted that </a:t>
            </a:r>
            <a:r>
              <a:rPr lang="en-US" sz="2800" dirty="0">
                <a:latin typeface="Bookman Old Style" pitchFamily="18" charset="0"/>
              </a:rPr>
              <a:t>media companies compete for three things: </a:t>
            </a:r>
            <a:r>
              <a:rPr lang="en-US" sz="2800" i="1" dirty="0" smtClean="0">
                <a:latin typeface="Bookman Old Style" pitchFamily="18" charset="0"/>
              </a:rPr>
              <a:t>content, deli very</a:t>
            </a:r>
            <a:r>
              <a:rPr lang="en-US" sz="2800" dirty="0" smtClean="0">
                <a:latin typeface="Bookman Old Style" pitchFamily="18" charset="0"/>
              </a:rPr>
              <a:t>, </a:t>
            </a:r>
            <a:r>
              <a:rPr lang="en-US" sz="2800" dirty="0">
                <a:latin typeface="Bookman Old Style" pitchFamily="18" charset="0"/>
              </a:rPr>
              <a:t>and </a:t>
            </a:r>
            <a:r>
              <a:rPr lang="en-US" sz="2800" i="1" dirty="0" smtClean="0">
                <a:latin typeface="Bookman Old Style" pitchFamily="18" charset="0"/>
              </a:rPr>
              <a:t>consumers.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a:spLocks noGrp="1"/>
          </p:cNvSpPr>
          <p:nvPr>
            <p:ph type="title"/>
          </p:nvPr>
        </p:nvSpPr>
        <p:spPr>
          <a:xfrm>
            <a:off x="381000" y="457200"/>
            <a:ext cx="8229600" cy="1143000"/>
          </a:xfrm>
        </p:spPr>
        <p:txBody>
          <a:bodyPr/>
          <a:lstStyle/>
          <a:p>
            <a:pPr algn="l" eaLnBrk="1" hangingPunct="1"/>
            <a:r>
              <a:rPr lang="en-US" sz="3200" b="1" dirty="0" smtClean="0">
                <a:latin typeface="Bookman Old Style" pitchFamily="18" charset="0"/>
              </a:rPr>
              <a:t>Networks and 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381000" y="1524000"/>
            <a:ext cx="8229600" cy="4724400"/>
          </a:xfrm>
        </p:spPr>
        <p:txBody>
          <a:bodyPr/>
          <a:lstStyle/>
          <a:p>
            <a:pPr marL="0" indent="0" eaLnBrk="1" hangingPunct="1">
              <a:buNone/>
            </a:pPr>
            <a:endParaRPr lang="en-US" sz="2800" dirty="0" smtClean="0">
              <a:latin typeface="Bookman Old Style" pitchFamily="18" charset="0"/>
            </a:endParaRPr>
          </a:p>
          <a:p>
            <a:pPr eaLnBrk="1" hangingPunct="1"/>
            <a:r>
              <a:rPr lang="en-US" sz="2800" dirty="0" smtClean="0">
                <a:latin typeface="Bookman Old Style" pitchFamily="18" charset="0"/>
              </a:rPr>
              <a:t>Vertical integration also helps media giants attract and maintain customers through </a:t>
            </a:r>
            <a:r>
              <a:rPr lang="en-US" sz="2800" b="1" dirty="0" smtClean="0">
                <a:latin typeface="Bookman Old Style" pitchFamily="18" charset="0"/>
              </a:rPr>
              <a:t>synergy</a:t>
            </a:r>
            <a:r>
              <a:rPr lang="en-US" sz="2800" dirty="0" smtClean="0">
                <a:latin typeface="Bookman Old Style" pitchFamily="18" charset="0"/>
              </a:rPr>
              <a:t>, or the cross promotion of vertically integrated goods.</a:t>
            </a:r>
          </a:p>
          <a:p>
            <a:pPr eaLnBrk="1" hangingPunct="1"/>
            <a:r>
              <a:rPr lang="en-US" sz="2800" dirty="0" smtClean="0">
                <a:latin typeface="Bookman Old Style" pitchFamily="18" charset="0"/>
              </a:rPr>
              <a:t>Vertical integration of media changes the geography of the flow of ideas around the globe by limiting the ultimate number of </a:t>
            </a:r>
            <a:r>
              <a:rPr lang="en-US" sz="2800" b="1" dirty="0" smtClean="0">
                <a:latin typeface="Bookman Old Style" pitchFamily="18" charset="0"/>
              </a:rPr>
              <a:t>gatekeepers</a:t>
            </a:r>
            <a:r>
              <a:rPr lang="en-US" sz="2800" dirty="0" smtClean="0">
                <a:latin typeface="Bookman Old Style" pitchFamily="18" charset="0"/>
              </a:rPr>
              <a:t>, that is, people or corporations with control over access to information</a:t>
            </a:r>
            <a:r>
              <a:rPr lang="en-US" sz="2800" dirty="0"/>
              <a:t>.</a:t>
            </a:r>
            <a:endParaRPr lang="en-US" sz="28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a:spLocks noGrp="1"/>
          </p:cNvSpPr>
          <p:nvPr>
            <p:ph type="title"/>
          </p:nvPr>
        </p:nvSpPr>
        <p:spPr>
          <a:xfrm>
            <a:off x="381000" y="457200"/>
            <a:ext cx="8229600" cy="1143000"/>
          </a:xfrm>
        </p:spPr>
        <p:txBody>
          <a:bodyPr/>
          <a:lstStyle/>
          <a:p>
            <a:pPr algn="l" eaLnBrk="1" hangingPunct="1"/>
            <a:r>
              <a:rPr lang="en-US" sz="3200" b="1" dirty="0" smtClean="0">
                <a:latin typeface="Bookman Old Style" pitchFamily="18" charset="0"/>
              </a:rPr>
              <a:t>Networks and Information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81000" y="381000"/>
            <a:ext cx="8229600" cy="1143000"/>
          </a:xfrm>
        </p:spPr>
        <p:txBody>
          <a:bodyPr/>
          <a:lstStyle/>
          <a:p>
            <a:pPr algn="l" eaLnBrk="1" hangingPunct="1"/>
            <a:r>
              <a:rPr lang="en-US" sz="3200" b="1" dirty="0" smtClean="0">
                <a:latin typeface="Bookman Old Style" pitchFamily="18" charset="0"/>
              </a:rPr>
              <a:t>Networks and Economic Exchange</a:t>
            </a:r>
          </a:p>
        </p:txBody>
      </p:sp>
      <p:sp>
        <p:nvSpPr>
          <p:cNvPr id="3" name="Content Placeholder 2"/>
          <p:cNvSpPr>
            <a:spLocks noGrp="1"/>
          </p:cNvSpPr>
          <p:nvPr>
            <p:ph idx="1"/>
          </p:nvPr>
        </p:nvSpPr>
        <p:spPr>
          <a:xfrm>
            <a:off x="381000" y="1371600"/>
            <a:ext cx="8229600" cy="4525963"/>
          </a:xfrm>
        </p:spPr>
        <p:txBody>
          <a:bodyPr/>
          <a:lstStyle/>
          <a:p>
            <a:pPr eaLnBrk="1" hangingPunct="1">
              <a:defRPr/>
            </a:pPr>
            <a:r>
              <a:rPr lang="en-US" sz="2400" dirty="0">
                <a:latin typeface="Bookman Old Style" pitchFamily="18" charset="0"/>
              </a:rPr>
              <a:t>Unlike major media corporations that are </a:t>
            </a:r>
            <a:r>
              <a:rPr lang="en-US" sz="2400" dirty="0" smtClean="0">
                <a:latin typeface="Bookman Old Style" pitchFamily="18" charset="0"/>
              </a:rPr>
              <a:t>vertically integrated—with </a:t>
            </a:r>
            <a:r>
              <a:rPr lang="en-US" sz="2400" dirty="0">
                <a:latin typeface="Bookman Old Style" pitchFamily="18" charset="0"/>
              </a:rPr>
              <a:t>ownership of relevant suppliers </a:t>
            </a:r>
            <a:r>
              <a:rPr lang="en-US" sz="2400" dirty="0" smtClean="0">
                <a:latin typeface="Bookman Old Style" pitchFamily="18" charset="0"/>
              </a:rPr>
              <a:t>and producers—major </a:t>
            </a:r>
            <a:r>
              <a:rPr lang="en-US" sz="2400" dirty="0">
                <a:latin typeface="Bookman Old Style" pitchFamily="18" charset="0"/>
              </a:rPr>
              <a:t>retail corporations are typically </a:t>
            </a:r>
            <a:r>
              <a:rPr lang="en-US" sz="2400" dirty="0" smtClean="0">
                <a:latin typeface="Bookman Old Style" pitchFamily="18" charset="0"/>
              </a:rPr>
              <a:t>horizontally integrated</a:t>
            </a:r>
            <a:r>
              <a:rPr lang="en-US" sz="2400" dirty="0" smtClean="0">
                <a:solidFill>
                  <a:srgbClr val="4BACC6"/>
                </a:solidFill>
                <a:latin typeface="Bookman Old Style" pitchFamily="18" charset="0"/>
              </a:rPr>
              <a:t>.</a:t>
            </a:r>
          </a:p>
          <a:p>
            <a:pPr eaLnBrk="1" hangingPunct="1">
              <a:defRPr/>
            </a:pPr>
            <a:r>
              <a:rPr lang="en-US" sz="2400" b="1" dirty="0">
                <a:latin typeface="Bookman Old Style" pitchFamily="18" charset="0"/>
              </a:rPr>
              <a:t>Horizontal integration </a:t>
            </a:r>
            <a:r>
              <a:rPr lang="en-US" sz="2400" dirty="0">
                <a:latin typeface="Bookman Old Style" pitchFamily="18" charset="0"/>
              </a:rPr>
              <a:t>means that when you </a:t>
            </a:r>
            <a:r>
              <a:rPr lang="en-US" sz="2400" dirty="0" smtClean="0">
                <a:latin typeface="Bookman Old Style" pitchFamily="18" charset="0"/>
              </a:rPr>
              <a:t>shop for </a:t>
            </a:r>
            <a:r>
              <a:rPr lang="en-US" sz="2400" dirty="0">
                <a:latin typeface="Bookman Old Style" pitchFamily="18" charset="0"/>
              </a:rPr>
              <a:t>similar products in different places or across a </a:t>
            </a:r>
            <a:r>
              <a:rPr lang="en-US" sz="2400" dirty="0" smtClean="0">
                <a:latin typeface="Bookman Old Style" pitchFamily="18" charset="0"/>
              </a:rPr>
              <a:t>mall, your </a:t>
            </a:r>
            <a:r>
              <a:rPr lang="en-US" sz="2400" dirty="0">
                <a:latin typeface="Bookman Old Style" pitchFamily="18" charset="0"/>
              </a:rPr>
              <a:t>dollars often support the same parent </a:t>
            </a:r>
            <a:r>
              <a:rPr lang="en-US" sz="2400" dirty="0" smtClean="0">
                <a:latin typeface="Bookman Old Style" pitchFamily="18" charset="0"/>
              </a:rPr>
              <a:t>corporation</a:t>
            </a:r>
            <a:r>
              <a:rPr lang="en-US" sz="2400" dirty="0" smtClean="0">
                <a:solidFill>
                  <a:srgbClr val="4BACC6"/>
                </a:solidFill>
                <a:latin typeface="Bookman Old Style" pitchFamily="18" charset="0"/>
              </a:rPr>
              <a:t>.</a:t>
            </a: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grpSp>
        <p:nvGrpSpPr>
          <p:cNvPr id="6" name="Group 5"/>
          <p:cNvGrpSpPr/>
          <p:nvPr/>
        </p:nvGrpSpPr>
        <p:grpSpPr>
          <a:xfrm>
            <a:off x="5715000" y="4191000"/>
            <a:ext cx="3048000" cy="2410599"/>
            <a:chOff x="1524000" y="1905000"/>
            <a:chExt cx="5638800" cy="4467999"/>
          </a:xfrm>
        </p:grpSpPr>
        <p:pic>
          <p:nvPicPr>
            <p:cNvPr id="7" name="Picture 2" descr="http://www.conceptcaching.com/ccache_img/0412531_0412531-R1-E007.jpg">
              <a:hlinkClick r:id="rId3"/>
            </p:cNvPr>
            <p:cNvPicPr>
              <a:picLocks noChangeAspect="1" noChangeArrowheads="1"/>
            </p:cNvPicPr>
            <p:nvPr/>
          </p:nvPicPr>
          <p:blipFill>
            <a:blip r:embed="rId4" cstate="print"/>
            <a:srcRect l="1223" b="2505"/>
            <a:stretch>
              <a:fillRect/>
            </a:stretch>
          </p:blipFill>
          <p:spPr bwMode="auto">
            <a:xfrm>
              <a:off x="1524000" y="1905000"/>
              <a:ext cx="5638800" cy="4188739"/>
            </a:xfrm>
            <a:prstGeom prst="rect">
              <a:avLst/>
            </a:prstGeom>
            <a:noFill/>
            <a:ln w="9525">
              <a:noFill/>
              <a:miter lim="800000"/>
              <a:headEnd/>
              <a:tailEnd/>
            </a:ln>
          </p:spPr>
        </p:pic>
        <p:sp>
          <p:nvSpPr>
            <p:cNvPr id="8" name="TextBox 4"/>
            <p:cNvSpPr txBox="1">
              <a:spLocks noChangeArrowheads="1"/>
            </p:cNvSpPr>
            <p:nvPr/>
          </p:nvSpPr>
          <p:spPr bwMode="auto">
            <a:xfrm>
              <a:off x="1531936" y="1905000"/>
              <a:ext cx="5326062" cy="1001434"/>
            </a:xfrm>
            <a:prstGeom prst="rect">
              <a:avLst/>
            </a:prstGeom>
            <a:noFill/>
            <a:ln w="9525">
              <a:noFill/>
              <a:miter lim="800000"/>
              <a:headEnd/>
              <a:tailEnd/>
            </a:ln>
          </p:spPr>
          <p:txBody>
            <a:bodyPr wrap="square">
              <a:spAutoFit/>
            </a:bodyPr>
            <a:lstStyle/>
            <a:p>
              <a:r>
                <a:rPr lang="en-US" sz="1400" b="1" i="1" dirty="0">
                  <a:solidFill>
                    <a:schemeClr val="bg1"/>
                  </a:solidFill>
                </a:rPr>
                <a:t>Concept Caching:</a:t>
              </a:r>
            </a:p>
            <a:p>
              <a:r>
                <a:rPr lang="en-US" sz="1400" b="1" i="1" dirty="0">
                  <a:solidFill>
                    <a:schemeClr val="bg1"/>
                  </a:solidFill>
                </a:rPr>
                <a:t>Malacca, Malaysia</a:t>
              </a:r>
            </a:p>
          </p:txBody>
        </p:sp>
        <p:sp>
          <p:nvSpPr>
            <p:cNvPr id="9" name="TextBox 8"/>
            <p:cNvSpPr txBox="1"/>
            <p:nvPr/>
          </p:nvSpPr>
          <p:spPr>
            <a:xfrm>
              <a:off x="3276600" y="6096000"/>
              <a:ext cx="3886200" cy="276999"/>
            </a:xfrm>
            <a:prstGeom prst="rect">
              <a:avLst/>
            </a:prstGeom>
            <a:noFill/>
          </p:spPr>
          <p:txBody>
            <a:bodyPr wrap="square" rtlCol="0">
              <a:spAutoFit/>
            </a:bodyPr>
            <a:lstStyle/>
            <a:p>
              <a:pPr algn="r"/>
              <a:r>
                <a:rPr lang="en-US" sz="1200" dirty="0" smtClean="0"/>
                <a:t>© Barbara Weightman</a:t>
              </a:r>
              <a:endParaRPr lang="en-US" sz="1200"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381000" y="2362200"/>
            <a:ext cx="8229600" cy="4114800"/>
          </a:xfrm>
        </p:spPr>
        <p:txBody>
          <a:bodyPr/>
          <a:lstStyle/>
          <a:p>
            <a:pPr eaLnBrk="1" hangingPunct="1"/>
            <a:r>
              <a:rPr lang="en-US" sz="2800" dirty="0" smtClean="0">
                <a:latin typeface="Bookman Old Style" pitchFamily="18" charset="0"/>
              </a:rPr>
              <a:t>With the industrialization of agriculture, the distance between farmers and consumers has increased, figuratively and literally.</a:t>
            </a:r>
          </a:p>
          <a:p>
            <a:pPr eaLnBrk="1" hangingPunct="1"/>
            <a:r>
              <a:rPr lang="en-US" sz="2800" dirty="0" smtClean="0">
                <a:latin typeface="Bookman Old Style" pitchFamily="18" charset="0"/>
              </a:rPr>
              <a:t>According to geographer Steven Schnell, one of the reasons the number of farmers in the United States has increased is the growth in the number of </a:t>
            </a:r>
            <a:r>
              <a:rPr lang="en-US" sz="2800" b="1" dirty="0" smtClean="0">
                <a:latin typeface="Bookman Old Style" pitchFamily="18" charset="0"/>
              </a:rPr>
              <a:t>community-supported agriculture </a:t>
            </a:r>
            <a:r>
              <a:rPr lang="en-US" sz="2800" dirty="0" smtClean="0">
                <a:latin typeface="Bookman Old Style" pitchFamily="18" charset="0"/>
              </a:rPr>
              <a:t>groups, known as CSAs.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1"/>
          <p:cNvSpPr>
            <a:spLocks noGrp="1"/>
          </p:cNvSpPr>
          <p:nvPr>
            <p:ph type="title"/>
          </p:nvPr>
        </p:nvSpPr>
        <p:spPr>
          <a:xfrm>
            <a:off x="381000" y="1371600"/>
            <a:ext cx="6781800" cy="762000"/>
          </a:xfrm>
        </p:spPr>
        <p:txBody>
          <a:bodyPr/>
          <a:lstStyle/>
          <a:p>
            <a:pPr algn="l" eaLnBrk="1" hangingPunct="1"/>
            <a:r>
              <a:rPr lang="en-US" sz="2800" b="1" dirty="0" smtClean="0">
                <a:latin typeface="Bookman Old Style" pitchFamily="18" charset="0"/>
              </a:rPr>
              <a:t>Community-Supported Agriculture</a:t>
            </a:r>
          </a:p>
        </p:txBody>
      </p:sp>
      <p:sp>
        <p:nvSpPr>
          <p:cNvPr id="7" name="Title 1"/>
          <p:cNvSpPr txBox="1">
            <a:spLocks/>
          </p:cNvSpPr>
          <p:nvPr/>
        </p:nvSpPr>
        <p:spPr bwMode="auto">
          <a:xfrm>
            <a:off x="3810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Networks and Economic Exchange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81000" y="1371600"/>
            <a:ext cx="6781800" cy="762000"/>
          </a:xfrm>
        </p:spPr>
        <p:txBody>
          <a:bodyPr/>
          <a:lstStyle/>
          <a:p>
            <a:pPr algn="l" eaLnBrk="1" hangingPunct="1"/>
            <a:r>
              <a:rPr lang="en-US" sz="2800" b="1" dirty="0" smtClean="0">
                <a:latin typeface="Bookman Old Style" pitchFamily="18" charset="0"/>
              </a:rPr>
              <a:t>Community-Supported Agriculture</a:t>
            </a:r>
          </a:p>
        </p:txBody>
      </p:sp>
      <p:sp>
        <p:nvSpPr>
          <p:cNvPr id="52226" name="Content Placeholder 2"/>
          <p:cNvSpPr>
            <a:spLocks noGrp="1"/>
          </p:cNvSpPr>
          <p:nvPr>
            <p:ph idx="1"/>
          </p:nvPr>
        </p:nvSpPr>
        <p:spPr>
          <a:xfrm>
            <a:off x="381000" y="2209800"/>
            <a:ext cx="8229600" cy="3124200"/>
          </a:xfrm>
        </p:spPr>
        <p:txBody>
          <a:bodyPr/>
          <a:lstStyle/>
          <a:p>
            <a:pPr eaLnBrk="1" hangingPunct="1"/>
            <a:r>
              <a:rPr lang="en-US" sz="2800" dirty="0" smtClean="0">
                <a:latin typeface="Bookman Old Style" pitchFamily="18" charset="0"/>
              </a:rPr>
              <a:t>CSAs began in Japan in the 1960s when a group of women “dissatisfied with imported, processed, and pesticide-laden food, made arrangements directly with farmers to provide natural, organic, local food for their tables.”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bwMode="auto">
          <a:xfrm>
            <a:off x="3810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Networks and Economic Exchange</a:t>
            </a:r>
          </a:p>
        </p:txBody>
      </p:sp>
    </p:spTree>
    <p:extLst>
      <p:ext uri="{BB962C8B-B14F-4D97-AF65-F5344CB8AC3E}">
        <p14:creationId xmlns:p14="http://schemas.microsoft.com/office/powerpoint/2010/main" val="24680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a:xfrm>
            <a:off x="457200" y="1371600"/>
            <a:ext cx="8229600" cy="5029200"/>
          </a:xfrm>
        </p:spPr>
        <p:txBody>
          <a:bodyPr/>
          <a:lstStyle/>
          <a:p>
            <a:pPr marL="0" indent="0" algn="ctr" eaLnBrk="1" hangingPunct="1">
              <a:buNone/>
            </a:pPr>
            <a:r>
              <a:rPr lang="en-US" sz="2800" dirty="0" smtClean="0">
                <a:latin typeface="Bookman Old Style"/>
                <a:cs typeface="Bookman Old Style"/>
              </a:rPr>
              <a:t>Media ownership</a:t>
            </a:r>
          </a:p>
          <a:p>
            <a:pPr marL="0" indent="0" algn="ctr" eaLnBrk="1" hangingPunct="1">
              <a:buNone/>
            </a:pPr>
            <a:r>
              <a:rPr lang="en-US" sz="2800" i="1" dirty="0" smtClean="0">
                <a:latin typeface="Bookman Old Style"/>
                <a:cs typeface="Bookman Old Style"/>
              </a:rPr>
              <a:t>	Columbia Journalism Review’s </a:t>
            </a:r>
            <a:r>
              <a:rPr lang="en-US" sz="2800" dirty="0" smtClean="0">
                <a:latin typeface="Bookman Old Style"/>
                <a:cs typeface="Bookman Old Style"/>
              </a:rPr>
              <a:t>Who Owns What Website</a:t>
            </a:r>
          </a:p>
          <a:p>
            <a:pPr marL="0" indent="0" algn="ctr" eaLnBrk="1" hangingPunct="1">
              <a:buNone/>
            </a:pPr>
            <a:r>
              <a:rPr lang="en-US" sz="2800" dirty="0" smtClean="0">
                <a:latin typeface="Bookman Old Style"/>
                <a:cs typeface="Bookman Old Style"/>
                <a:hlinkClick r:id="rId3"/>
              </a:rPr>
              <a:t>www.cjr.org/tools/owners/</a:t>
            </a:r>
            <a:endParaRPr lang="en-US" sz="2800" dirty="0" smtClean="0">
              <a:latin typeface="Bookman Old Style"/>
              <a:cs typeface="Bookman Old Style"/>
            </a:endParaRPr>
          </a:p>
          <a:p>
            <a:pPr marL="0" indent="0" algn="ctr" eaLnBrk="1" hangingPunct="1">
              <a:buNone/>
            </a:pPr>
            <a:r>
              <a:rPr lang="en-US" sz="2800" dirty="0" smtClean="0">
                <a:latin typeface="Bookman Old Style"/>
                <a:cs typeface="Bookman Old Style"/>
              </a:rPr>
              <a:t>The Network of World Cities</a:t>
            </a:r>
          </a:p>
          <a:p>
            <a:pPr marL="0" indent="0" algn="ctr" eaLnBrk="1" hangingPunct="1">
              <a:buNone/>
            </a:pPr>
            <a:r>
              <a:rPr lang="en-US" sz="2800" dirty="0" smtClean="0">
                <a:latin typeface="Bookman Old Style"/>
                <a:cs typeface="Bookman Old Style"/>
                <a:hlinkClick r:id="rId4"/>
              </a:rPr>
              <a:t>http://www.brook.edu/metro/pubs/20050222_worldcities.pdf</a:t>
            </a:r>
            <a:endParaRPr lang="en-US" sz="2800" dirty="0" smtClean="0">
              <a:latin typeface="Bookman Old Style"/>
              <a:cs typeface="Bookman Old Style"/>
            </a:endParaRPr>
          </a:p>
          <a:p>
            <a:pPr marL="0" indent="0" algn="ctr" eaLnBrk="1" hangingPunct="1">
              <a:buNone/>
            </a:pPr>
            <a:r>
              <a:rPr lang="en-US" sz="2800" dirty="0" smtClean="0">
                <a:latin typeface="Bookman Old Style"/>
                <a:cs typeface="Bookman Old Style"/>
              </a:rPr>
              <a:t>World Social Forum</a:t>
            </a:r>
          </a:p>
          <a:p>
            <a:pPr marL="0" indent="0" algn="ctr" eaLnBrk="1" hangingPunct="1">
              <a:buNone/>
            </a:pPr>
            <a:r>
              <a:rPr lang="en-US" sz="2800" dirty="0" smtClean="0">
                <a:latin typeface="Bookman Old Style"/>
                <a:cs typeface="Bookman Old Style"/>
                <a:hlinkClick r:id="rId5"/>
              </a:rPr>
              <a:t>www.forumsocialmundial.org.br/</a:t>
            </a:r>
            <a:endParaRPr lang="en-US" sz="2800" dirty="0" smtClean="0">
              <a:latin typeface="Bookman Old Style"/>
              <a:cs typeface="Bookman Old Style"/>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8434" name="Rectangle 3"/>
          <p:cNvSpPr>
            <a:spLocks noGrp="1" noChangeArrowheads="1"/>
          </p:cNvSpPr>
          <p:nvPr>
            <p:ph idx="1"/>
          </p:nvPr>
        </p:nvSpPr>
        <p:spPr/>
        <p:txBody>
          <a:bodyPr/>
          <a:lstStyle/>
          <a:p>
            <a:pPr marL="0" indent="0" eaLnBrk="1" hangingPunct="1">
              <a:buFont typeface="Arial" charset="0"/>
              <a:buNone/>
            </a:pPr>
            <a:endParaRPr lang="en-US" sz="4400" dirty="0" smtClean="0"/>
          </a:p>
          <a:p>
            <a:pPr marL="0" indent="0" algn="ctr" eaLnBrk="1" hangingPunct="1">
              <a:buFont typeface="Arial" charset="0"/>
              <a:buNone/>
            </a:pPr>
            <a:r>
              <a:rPr lang="en-US" sz="4000" dirty="0" smtClean="0">
                <a:latin typeface="Bookman Old Style" pitchFamily="18" charset="0"/>
              </a:rPr>
              <a:t>How have identities changed in a globalized world?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609600" y="1828800"/>
            <a:ext cx="8153400" cy="4724400"/>
          </a:xfrm>
        </p:spPr>
        <p:txBody>
          <a:bodyPr/>
          <a:lstStyle/>
          <a:p>
            <a:pPr eaLnBrk="1" hangingPunct="1">
              <a:spcBef>
                <a:spcPts val="0"/>
              </a:spcBef>
              <a:spcAft>
                <a:spcPts val="1200"/>
              </a:spcAft>
              <a:defRPr/>
            </a:pPr>
            <a:r>
              <a:rPr lang="en-US" sz="2800" dirty="0">
                <a:latin typeface="Bookman Old Style" pitchFamily="18" charset="0"/>
              </a:rPr>
              <a:t>Globalization networks link us with other people </a:t>
            </a:r>
            <a:r>
              <a:rPr lang="en-US" sz="2800" dirty="0" smtClean="0">
                <a:latin typeface="Bookman Old Style" pitchFamily="18" charset="0"/>
              </a:rPr>
              <a:t>and places</a:t>
            </a:r>
            <a:r>
              <a:rPr lang="en-US" sz="2800" dirty="0">
                <a:latin typeface="Bookman Old Style" pitchFamily="18" charset="0"/>
              </a:rPr>
              <a:t>, and the </a:t>
            </a:r>
            <a:r>
              <a:rPr lang="en-US" sz="2800" dirty="0" smtClean="0">
                <a:latin typeface="Bookman Old Style" pitchFamily="18" charset="0"/>
              </a:rPr>
              <a:t>flow </a:t>
            </a:r>
            <a:r>
              <a:rPr lang="en-US" sz="2800" dirty="0">
                <a:latin typeface="Bookman Old Style" pitchFamily="18" charset="0"/>
              </a:rPr>
              <a:t>of information technology is a </a:t>
            </a:r>
            <a:r>
              <a:rPr lang="en-US" sz="2800" dirty="0" smtClean="0">
                <a:latin typeface="Bookman Old Style" pitchFamily="18" charset="0"/>
              </a:rPr>
              <a:t>daily way </a:t>
            </a:r>
            <a:r>
              <a:rPr lang="en-US" sz="2800" dirty="0">
                <a:latin typeface="Bookman Old Style" pitchFamily="18" charset="0"/>
              </a:rPr>
              <a:t>in which we are interlinked with the </a:t>
            </a:r>
            <a:r>
              <a:rPr lang="en-US" sz="2800" dirty="0" smtClean="0">
                <a:latin typeface="Bookman Old Style" pitchFamily="18" charset="0"/>
              </a:rPr>
              <a:t>globe.</a:t>
            </a:r>
          </a:p>
          <a:p>
            <a:pPr eaLnBrk="1" hangingPunct="1">
              <a:spcBef>
                <a:spcPts val="0"/>
              </a:spcBef>
              <a:spcAft>
                <a:spcPts val="1200"/>
              </a:spcAft>
              <a:defRPr/>
            </a:pPr>
            <a:r>
              <a:rPr lang="en-US" sz="2800" dirty="0">
                <a:latin typeface="Bookman Old Style" pitchFamily="18" charset="0"/>
              </a:rPr>
              <a:t>People identify themselves by identifying with or </a:t>
            </a:r>
            <a:r>
              <a:rPr lang="en-US" sz="2800" dirty="0" smtClean="0">
                <a:latin typeface="Bookman Old Style" pitchFamily="18" charset="0"/>
              </a:rPr>
              <a:t>against others </a:t>
            </a:r>
            <a:r>
              <a:rPr lang="en-US" sz="2800" dirty="0">
                <a:latin typeface="Bookman Old Style" pitchFamily="18" charset="0"/>
              </a:rPr>
              <a:t>at local, regional, and global </a:t>
            </a:r>
            <a:r>
              <a:rPr lang="en-US" sz="2800" dirty="0" smtClean="0">
                <a:latin typeface="Bookman Old Style" pitchFamily="18" charset="0"/>
              </a:rPr>
              <a:t>scales.</a:t>
            </a:r>
          </a:p>
          <a:p>
            <a:pPr eaLnBrk="1" hangingPunct="1">
              <a:spcBef>
                <a:spcPts val="0"/>
              </a:spcBef>
              <a:spcAft>
                <a:spcPts val="1200"/>
              </a:spcAft>
              <a:defRPr/>
            </a:pPr>
            <a:r>
              <a:rPr lang="en-US" sz="2800" dirty="0">
                <a:latin typeface="Bookman Old Style" pitchFamily="18" charset="0"/>
              </a:rPr>
              <a:t>As the </a:t>
            </a:r>
            <a:r>
              <a:rPr lang="en-US" sz="2800" dirty="0" smtClean="0">
                <a:latin typeface="Bookman Old Style" pitchFamily="18" charset="0"/>
              </a:rPr>
              <a:t>flow of information </a:t>
            </a:r>
            <a:r>
              <a:rPr lang="en-US" sz="2800" dirty="0">
                <a:latin typeface="Bookman Old Style" pitchFamily="18" charset="0"/>
              </a:rPr>
              <a:t>continues, many people feel a need to </a:t>
            </a:r>
            <a:r>
              <a:rPr lang="en-US" sz="2800" dirty="0" smtClean="0">
                <a:latin typeface="Bookman Old Style" pitchFamily="18" charset="0"/>
              </a:rPr>
              <a:t>make </a:t>
            </a:r>
            <a:r>
              <a:rPr lang="en-US" sz="2800" dirty="0">
                <a:latin typeface="Bookman Old Style" pitchFamily="18" charset="0"/>
              </a:rPr>
              <a:t>sense of the world by identifying with people and places</a:t>
            </a:r>
            <a:r>
              <a:rPr lang="en-US" sz="2800" dirty="0" smtClean="0">
                <a:latin typeface="Bookman Old Style" pitchFamily="18" charset="0"/>
              </a:rPr>
              <a:t>.</a:t>
            </a:r>
            <a:endParaRPr lang="en-US" b="1" dirty="0" smtClean="0"/>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Rectangle 1"/>
          <p:cNvSpPr/>
          <p:nvPr/>
        </p:nvSpPr>
        <p:spPr>
          <a:xfrm>
            <a:off x="533400" y="381000"/>
            <a:ext cx="8153400" cy="1200329"/>
          </a:xfrm>
          <a:prstGeom prst="rect">
            <a:avLst/>
          </a:prstGeom>
        </p:spPr>
        <p:txBody>
          <a:bodyPr wrap="squar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Have Identities Changed in </a:t>
            </a:r>
            <a:r>
              <a:rPr lang="en-US" sz="3600" b="1" dirty="0">
                <a:latin typeface="Bookman Old Style" pitchFamily="18" charset="0"/>
              </a:rPr>
              <a:t>a </a:t>
            </a:r>
            <a:r>
              <a:rPr lang="en-US" sz="3600" b="1" dirty="0" smtClean="0">
                <a:latin typeface="Bookman Old Style" pitchFamily="18" charset="0"/>
              </a:rPr>
              <a:t>Globalized World?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Personal Connectedness</a:t>
            </a:r>
          </a:p>
        </p:txBody>
      </p:sp>
      <p:sp>
        <p:nvSpPr>
          <p:cNvPr id="22530" name="Content Placeholder 2"/>
          <p:cNvSpPr>
            <a:spLocks noGrp="1"/>
          </p:cNvSpPr>
          <p:nvPr>
            <p:ph idx="1"/>
          </p:nvPr>
        </p:nvSpPr>
        <p:spPr>
          <a:xfrm>
            <a:off x="457200" y="1493837"/>
            <a:ext cx="8229600" cy="4525963"/>
          </a:xfrm>
        </p:spPr>
        <p:txBody>
          <a:bodyPr/>
          <a:lstStyle/>
          <a:p>
            <a:pPr eaLnBrk="1" hangingPunct="1"/>
            <a:r>
              <a:rPr lang="en-US" sz="2400" dirty="0" smtClean="0">
                <a:latin typeface="Bookman Old Style" pitchFamily="18" charset="0"/>
              </a:rPr>
              <a:t>The idea that people around the world are linked and have shared experiences, such as death, tragedy, sorrow, and even joy, draws from Benedict Anderson’s concept of the nation as an imagined community.</a:t>
            </a:r>
          </a:p>
          <a:p>
            <a:pPr eaLnBrk="1" hangingPunct="1"/>
            <a:r>
              <a:rPr lang="en-US" sz="2400" dirty="0" smtClean="0">
                <a:latin typeface="Bookman Old Style" pitchFamily="18" charset="0"/>
              </a:rPr>
              <a:t>The desire to </a:t>
            </a:r>
            <a:r>
              <a:rPr lang="en-US" sz="2400" i="1" dirty="0" smtClean="0">
                <a:latin typeface="Bookman Old Style" pitchFamily="18" charset="0"/>
              </a:rPr>
              <a:t>personalize </a:t>
            </a:r>
            <a:r>
              <a:rPr lang="en-US" sz="2400" dirty="0" smtClean="0">
                <a:latin typeface="Bookman Old Style" pitchFamily="18" charset="0"/>
              </a:rPr>
              <a:t>, to </a:t>
            </a:r>
            <a:r>
              <a:rPr lang="en-US" sz="2400" i="1" dirty="0" smtClean="0">
                <a:latin typeface="Bookman Old Style" pitchFamily="18" charset="0"/>
              </a:rPr>
              <a:t>localize, </a:t>
            </a:r>
            <a:r>
              <a:rPr lang="en-US" sz="2400" dirty="0" smtClean="0">
                <a:latin typeface="Bookman Old Style" pitchFamily="18" charset="0"/>
              </a:rPr>
              <a:t>a tragedy or even a joyous event feeds off of the imagined global community in which we live.</a:t>
            </a:r>
          </a:p>
          <a:p>
            <a:pPr eaLnBrk="1" hangingPunct="1"/>
            <a:r>
              <a:rPr lang="en-US" sz="2400" dirty="0" smtClean="0">
                <a:latin typeface="Bookman Old Style" pitchFamily="18" charset="0"/>
              </a:rPr>
              <a:t>In the process of personalizing and localizing, events can be </a:t>
            </a:r>
            <a:r>
              <a:rPr lang="en-US" sz="2400" i="1" dirty="0" smtClean="0">
                <a:latin typeface="Bookman Old Style" pitchFamily="18" charset="0"/>
              </a:rPr>
              <a:t>globalized </a:t>
            </a:r>
            <a:r>
              <a:rPr lang="en-US" sz="2400" dirty="0" smtClean="0">
                <a:latin typeface="Bookman Old Style" pitchFamily="18" charset="0"/>
              </a:rPr>
              <a:t>in an effort to appeal to the humanity of all people with the hope that all will feel or experience the loss or joy tangentially.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4_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581400"/>
            <a:ext cx="4114800" cy="2918569"/>
          </a:xfrm>
          <a:prstGeom prst="rect">
            <a:avLst/>
          </a:prstGeom>
        </p:spPr>
      </p:pic>
      <p:sp>
        <p:nvSpPr>
          <p:cNvPr id="23553" name="Title 1"/>
          <p:cNvSpPr>
            <a:spLocks noGrp="1"/>
          </p:cNvSpPr>
          <p:nvPr>
            <p:ph type="title"/>
          </p:nvPr>
        </p:nvSpPr>
        <p:spPr>
          <a:xfrm>
            <a:off x="457200" y="152400"/>
            <a:ext cx="8153400" cy="990600"/>
          </a:xfrm>
        </p:spPr>
        <p:txBody>
          <a:bodyPr/>
          <a:lstStyle/>
          <a:p>
            <a:pPr eaLnBrk="1" hangingPunct="1"/>
            <a:r>
              <a:rPr lang="en-US" sz="3600" dirty="0" smtClean="0">
                <a:latin typeface="Bookman Old Style" pitchFamily="18" charset="0"/>
              </a:rPr>
              <a:t>Guest Field Note:</a:t>
            </a:r>
            <a:r>
              <a:rPr lang="en-US" dirty="0" smtClean="0">
                <a:latin typeface="Bookman Old Style" pitchFamily="18" charset="0"/>
              </a:rPr>
              <a:t/>
            </a:r>
            <a:br>
              <a:rPr lang="en-US" dirty="0" smtClean="0">
                <a:latin typeface="Bookman Old Style" pitchFamily="18" charset="0"/>
              </a:rPr>
            </a:br>
            <a:r>
              <a:rPr lang="en-US" sz="3200" dirty="0" smtClean="0">
                <a:latin typeface="Bookman Old Style" pitchFamily="18" charset="0"/>
              </a:rPr>
              <a:t>Columbine, Colorado</a:t>
            </a:r>
          </a:p>
        </p:txBody>
      </p:sp>
      <p:sp>
        <p:nvSpPr>
          <p:cNvPr id="23554" name="Content Placeholder 3"/>
          <p:cNvSpPr>
            <a:spLocks noGrp="1"/>
          </p:cNvSpPr>
          <p:nvPr>
            <p:ph idx="1"/>
          </p:nvPr>
        </p:nvSpPr>
        <p:spPr>
          <a:xfrm>
            <a:off x="685800" y="1295400"/>
            <a:ext cx="7772400" cy="2286000"/>
          </a:xfrm>
        </p:spPr>
        <p:txBody>
          <a:bodyPr/>
          <a:lstStyle/>
          <a:p>
            <a:pPr marL="0" indent="0" eaLnBrk="1" hangingPunct="1">
              <a:buFont typeface="Arial" charset="0"/>
              <a:buNone/>
            </a:pPr>
            <a:r>
              <a:rPr lang="en-US" sz="1800" dirty="0" smtClean="0">
                <a:latin typeface="Bookman Old Style" pitchFamily="18" charset="0"/>
              </a:rPr>
              <a:t>“I took this photo at the dedication ceremony for the memorial to the victims of the Columbine High School shooting of April 20, 1999. Columbine is located near Littleton, Colorado, in Denver’s southern suburbs. The memorial, dedicated on September 21, 2007, provides a quiet place for meditation and reflection in a public park adjacent to the school. Hundreds came to the ceremony to honor those killed and wounded in the attack, one of the deadliest school shootings in U.S. history.”</a:t>
            </a:r>
          </a:p>
        </p:txBody>
      </p:sp>
      <p:cxnSp>
        <p:nvCxnSpPr>
          <p:cNvPr id="6" name="Straight Connector 5"/>
          <p:cNvCxnSpPr/>
          <p:nvPr/>
        </p:nvCxnSpPr>
        <p:spPr>
          <a:xfrm>
            <a:off x="990600" y="12192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5"/>
          <p:cNvSpPr>
            <a:spLocks noGrp="1"/>
          </p:cNvSpPr>
          <p:nvPr>
            <p:ph idx="1"/>
          </p:nvPr>
        </p:nvSpPr>
        <p:spPr>
          <a:xfrm>
            <a:off x="533400" y="1214437"/>
            <a:ext cx="8229600" cy="5643563"/>
          </a:xfrm>
        </p:spPr>
        <p:txBody>
          <a:bodyPr/>
          <a:lstStyle/>
          <a:p>
            <a:pPr marL="0" indent="0" eaLnBrk="1" hangingPunct="1">
              <a:buFont typeface="Arial" charset="0"/>
              <a:buNone/>
            </a:pPr>
            <a:endParaRPr lang="en-US" sz="2800"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What is globalization, and what role do networks play in globalization?</a:t>
            </a:r>
          </a:p>
        </p:txBody>
      </p:sp>
      <p:sp>
        <p:nvSpPr>
          <p:cNvPr id="28674" name="TextBox 7"/>
          <p:cNvSpPr txBox="1">
            <a:spLocks noChangeArrowheads="1"/>
          </p:cNvSpPr>
          <p:nvPr/>
        </p:nvSpPr>
        <p:spPr bwMode="auto">
          <a:xfrm>
            <a:off x="2133600" y="304800"/>
            <a:ext cx="5029200" cy="646113"/>
          </a:xfrm>
          <a:prstGeom prst="rect">
            <a:avLst/>
          </a:prstGeom>
          <a:noFill/>
          <a:ln w="9525">
            <a:noFill/>
            <a:miter lim="800000"/>
            <a:headEnd/>
            <a:tailEnd/>
          </a:ln>
        </p:spPr>
        <p:txBody>
          <a:bodyPr>
            <a:spAutoFit/>
          </a:bodyPr>
          <a:lstStyle/>
          <a:p>
            <a:pPr algn="ctr"/>
            <a:r>
              <a:rPr lang="en-US" sz="3600">
                <a:latin typeface="Bookman Old Style" pitchFamily="18" charset="0"/>
              </a:rPr>
              <a:t>Key Question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marL="0" indent="0" eaLnBrk="1" hangingPunct="1">
              <a:buFont typeface="Arial" charset="0"/>
              <a:buNone/>
            </a:pPr>
            <a:endParaRPr lang="en-US" smtClean="0"/>
          </a:p>
          <a:p>
            <a:pPr marL="0" indent="0" eaLnBrk="1" hangingPunct="1">
              <a:buFont typeface="Arial" charset="0"/>
              <a:buNone/>
            </a:pPr>
            <a:endParaRPr lang="en-US" smtClean="0"/>
          </a:p>
        </p:txBody>
      </p:sp>
      <p:sp>
        <p:nvSpPr>
          <p:cNvPr id="30722" name="TextBox 4"/>
          <p:cNvSpPr txBox="1">
            <a:spLocks noChangeArrowheads="1"/>
          </p:cNvSpPr>
          <p:nvPr/>
        </p:nvSpPr>
        <p:spPr bwMode="auto">
          <a:xfrm>
            <a:off x="228600" y="379413"/>
            <a:ext cx="8686800" cy="2246312"/>
          </a:xfrm>
          <a:prstGeom prst="rect">
            <a:avLst/>
          </a:prstGeom>
          <a:noFill/>
          <a:ln w="9525">
            <a:noFill/>
            <a:miter lim="800000"/>
            <a:headEnd/>
            <a:tailEnd/>
          </a:ln>
        </p:spPr>
        <p:txBody>
          <a:bodyPr>
            <a:spAutoFit/>
          </a:bodyPr>
          <a:lstStyle/>
          <a:p>
            <a:pPr marL="457200" indent="-457200">
              <a:buFont typeface="Arial" charset="0"/>
              <a:buChar char="•"/>
            </a:pPr>
            <a:r>
              <a:rPr lang="en-US" sz="2800" b="1" dirty="0">
                <a:latin typeface="Bookman Old Style" pitchFamily="18" charset="0"/>
              </a:rPr>
              <a:t>Globalization </a:t>
            </a:r>
            <a:r>
              <a:rPr lang="en-US" sz="2800" dirty="0">
                <a:latin typeface="Bookman Old Style" pitchFamily="18" charset="0"/>
              </a:rPr>
              <a:t>is a “chaotic” set of processes and outcomes created by </a:t>
            </a:r>
            <a:r>
              <a:rPr lang="en-US" sz="2800" dirty="0" smtClean="0">
                <a:latin typeface="Bookman Old Style" pitchFamily="18" charset="0"/>
              </a:rPr>
              <a:t>people</a:t>
            </a:r>
            <a:r>
              <a:rPr lang="en-US" sz="2800" dirty="0" smtClean="0">
                <a:solidFill>
                  <a:srgbClr val="4BACC6"/>
                </a:solidFill>
                <a:latin typeface="Bookman Old Style" pitchFamily="18" charset="0"/>
              </a:rPr>
              <a:t>.</a:t>
            </a:r>
            <a:endParaRPr lang="en-US" sz="2800" dirty="0">
              <a:solidFill>
                <a:srgbClr val="4BACC6"/>
              </a:solidFill>
              <a:latin typeface="Bookman Old Style" pitchFamily="18" charset="0"/>
            </a:endParaRPr>
          </a:p>
          <a:p>
            <a:pPr marL="457200" indent="-457200">
              <a:buFont typeface="Arial" charset="0"/>
              <a:buChar char="•"/>
            </a:pPr>
            <a:r>
              <a:rPr lang="en-US" sz="2800" dirty="0">
                <a:latin typeface="Bookman Old Style" pitchFamily="18" charset="0"/>
              </a:rPr>
              <a:t>The backbone of economic globalization is </a:t>
            </a:r>
            <a:r>
              <a:rPr lang="en-US" sz="2800" dirty="0" smtClean="0">
                <a:latin typeface="Bookman Old Style" pitchFamily="18" charset="0"/>
              </a:rPr>
              <a:t>trade</a:t>
            </a:r>
            <a:r>
              <a:rPr lang="en-US" sz="2800" dirty="0" smtClean="0">
                <a:solidFill>
                  <a:srgbClr val="4BACC6"/>
                </a:solidFill>
                <a:latin typeface="Bookman Old Style" pitchFamily="18" charset="0"/>
              </a:rPr>
              <a:t>.</a:t>
            </a:r>
            <a:endParaRPr lang="en-US" sz="2800" dirty="0">
              <a:solidFill>
                <a:srgbClr val="4BACC6"/>
              </a:solidFill>
              <a:latin typeface="Bookman Old Style" pitchFamily="18" charset="0"/>
            </a:endParaRPr>
          </a:p>
          <a:p>
            <a:pPr marL="457200" indent="-457200">
              <a:buFont typeface="Arial" charset="0"/>
              <a:buChar char="•"/>
            </a:pPr>
            <a:endParaRPr lang="en-US" sz="2800" dirty="0">
              <a:latin typeface="Bookman Old Style" pitchFamily="18" charset="0"/>
            </a:endParaRPr>
          </a:p>
        </p:txBody>
      </p:sp>
      <p:pic>
        <p:nvPicPr>
          <p:cNvPr id="2" name="Picture 1" descr="fou10e_fig_14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210236"/>
            <a:ext cx="7370337" cy="4190564"/>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2438400"/>
            <a:ext cx="8229600" cy="4038600"/>
          </a:xfrm>
        </p:spPr>
        <p:txBody>
          <a:bodyPr/>
          <a:lstStyle/>
          <a:p>
            <a:pPr marL="0" indent="0" eaLnBrk="1" hangingPunct="1">
              <a:buNone/>
            </a:pPr>
            <a:r>
              <a:rPr lang="en-US" sz="2400" dirty="0" smtClean="0">
                <a:latin typeface="Bookman Old Style" pitchFamily="18" charset="0"/>
              </a:rPr>
              <a:t>The arguments in favor of globalization, as explained by economist Keith </a:t>
            </a:r>
            <a:r>
              <a:rPr lang="en-US" sz="2400" dirty="0" err="1" smtClean="0">
                <a:latin typeface="Bookman Old Style" pitchFamily="18" charset="0"/>
              </a:rPr>
              <a:t>Maskus</a:t>
            </a:r>
            <a:r>
              <a:rPr lang="en-US" sz="2400" dirty="0" smtClean="0">
                <a:latin typeface="Bookman Old Style" pitchFamily="18" charset="0"/>
              </a:rPr>
              <a:t>: </a:t>
            </a:r>
          </a:p>
          <a:p>
            <a:pPr eaLnBrk="1" hangingPunct="1"/>
            <a:r>
              <a:rPr lang="en-US" sz="2400" dirty="0" smtClean="0">
                <a:latin typeface="Bookman Old Style" pitchFamily="18" charset="0"/>
              </a:rPr>
              <a:t>“Free trade raises the well-being of all countries by inducing them to specialize their resources in those goods they produce relatively most efficiently” in order to lower production costs.</a:t>
            </a:r>
          </a:p>
          <a:p>
            <a:pPr eaLnBrk="1" hangingPunct="1"/>
            <a:r>
              <a:rPr lang="en-US" sz="2400" dirty="0" smtClean="0">
                <a:latin typeface="Bookman Old Style" pitchFamily="18" charset="0"/>
              </a:rPr>
              <a:t>“Competition through trade raises a country’s long-term growth rate by expanding access to global technologies and promoting innovation.”</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TextBox 1"/>
          <p:cNvSpPr txBox="1"/>
          <p:nvPr/>
        </p:nvSpPr>
        <p:spPr>
          <a:xfrm>
            <a:off x="609600" y="381000"/>
            <a:ext cx="7924800" cy="2031325"/>
          </a:xfrm>
          <a:prstGeom prst="rect">
            <a:avLst/>
          </a:prstGeom>
          <a:noFill/>
        </p:spPr>
        <p:txBody>
          <a:bodyPr wrap="square" rtlCol="0">
            <a:spAutoFit/>
          </a:bodyPr>
          <a:lstStyle/>
          <a:p>
            <a:pPr algn="ctr"/>
            <a:r>
              <a:rPr lang="en-US" sz="3600" b="1" dirty="0" smtClean="0">
                <a:latin typeface="Bookman Old Style" pitchFamily="18" charset="0"/>
              </a:rPr>
              <a:t>What Is Globalization, and What Role Do Networks Play in Globalization?</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2090</Words>
  <Application>Microsoft Office PowerPoint</Application>
  <PresentationFormat>On-screen Show (4:3)</PresentationFormat>
  <Paragraphs>165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Chapter 14:  Globalization and the Geography of Networks</vt:lpstr>
      <vt:lpstr>Field Note:  Happiness Is in the Eye of the Beholder</vt:lpstr>
      <vt:lpstr>Key Question</vt:lpstr>
      <vt:lpstr>PowerPoint Presentation</vt:lpstr>
      <vt:lpstr>Personal Connectedness</vt:lpstr>
      <vt:lpstr>Guest Field Note: Columbine, Colorado</vt:lpstr>
      <vt:lpstr>PowerPoint Presentation</vt:lpstr>
      <vt:lpstr>PowerPoint Presentation</vt:lpstr>
      <vt:lpstr>PowerPoint Presentation</vt:lpstr>
      <vt:lpstr>PowerPoint Presentation</vt:lpstr>
      <vt:lpstr>Networks</vt:lpstr>
      <vt:lpstr>Field Note </vt:lpstr>
      <vt:lpstr>Time-Space Compression</vt:lpstr>
      <vt:lpstr>Global Cities</vt:lpstr>
      <vt:lpstr>PowerPoint Presentation</vt:lpstr>
      <vt:lpstr>PowerPoint Presentation</vt:lpstr>
      <vt:lpstr>PowerPoint Presentation</vt:lpstr>
      <vt:lpstr>Networks with a Social Focus</vt:lpstr>
      <vt:lpstr>Participatory Development</vt:lpstr>
      <vt:lpstr>Participatory Development</vt:lpstr>
      <vt:lpstr>Networks and Information</vt:lpstr>
      <vt:lpstr>Networks and Information</vt:lpstr>
      <vt:lpstr>Networks and Information</vt:lpstr>
      <vt:lpstr>Networks and Economic Exchange</vt:lpstr>
      <vt:lpstr>Community-Supported Agriculture</vt:lpstr>
      <vt:lpstr>Community-Supported Agriculture</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Cumings</cp:lastModifiedBy>
  <cp:revision>255</cp:revision>
  <dcterms:created xsi:type="dcterms:W3CDTF">2012-02-06T19:35:36Z</dcterms:created>
  <dcterms:modified xsi:type="dcterms:W3CDTF">2015-03-05T21:33:24Z</dcterms:modified>
</cp:coreProperties>
</file>