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CDF0-3323-4DBE-AE38-C40BC155856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F2CE-DC70-490F-B5D5-BE6E5FD69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991F-D643-4CFE-9C72-1F061EF12C44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A335-A0C7-4E6C-9FFB-F7A760081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F1E4-5C7D-4B3E-A7D9-89E21761E4F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AB10-F02B-41C2-B436-882B9725E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E982-4542-4415-ABB5-EBE01E3EE97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9B87-4B34-496E-AC5C-F010AA02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B05A-6F64-4468-843F-9421AAAFC3F6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A166-AA7D-42B5-AA42-ACB313A3E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FE01-4DBB-4363-ACBA-055563A4E12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08E1-87B7-41D0-9285-3421AC084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61F5-659C-4C53-BD31-383CC1EC2AB6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BA60-B820-4A5D-909C-6E54D027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2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8AE-A453-447B-A7D3-0BBD217C4F4F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C5A7-57E3-46E2-AB8A-E763D7901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74DA-BA35-45C3-B496-C6BB543B700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96BD-389E-4C81-8115-AED684133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DA28-4F43-4301-8364-D31910428DFC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3E7E-5E1B-4B25-A99A-CE26D8A06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B7A8-235D-41BE-B0AB-FE5C4F72F54B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FDEAB-135D-45AF-97C7-F9C46A2E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41B46-193E-45AD-94F8-26BF381EDC90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F58330-9830-43ED-8B0D-8798F6ED5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ttp://3.bp.blogspot.com/-r785YryOun4/UWRiOkC0ONI/AAAAAAAABWc/IT0lSQH_590/s1600/744px-China_Qing_Dynasty_Flag_18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China </a:t>
            </a:r>
            <a:r>
              <a:rPr lang="en-US" altLang="en-US" dirty="0" smtClean="0"/>
              <a:t>Limits European Contacts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Life in China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267200" cy="6477000"/>
          </a:xfrm>
        </p:spPr>
        <p:txBody>
          <a:bodyPr/>
          <a:lstStyle/>
          <a:p>
            <a:pPr eaLnBrk="1" hangingPunct="1"/>
            <a:r>
              <a:rPr lang="en-US" altLang="en-US" smtClean="0"/>
              <a:t>1600-1700s: </a:t>
            </a:r>
            <a:r>
              <a:rPr lang="en-US" altLang="en-US" u="sng" smtClean="0"/>
              <a:t>Peace</a:t>
            </a:r>
            <a:r>
              <a:rPr lang="en-US" altLang="en-US" smtClean="0"/>
              <a:t> &amp; prosperity</a:t>
            </a:r>
          </a:p>
          <a:p>
            <a:pPr eaLnBrk="1" hangingPunct="1"/>
            <a:r>
              <a:rPr lang="en-US" altLang="en-US" smtClean="0"/>
              <a:t>Irrigation &amp; </a:t>
            </a:r>
            <a:r>
              <a:rPr lang="en-US" altLang="en-US" u="sng" smtClean="0"/>
              <a:t>fertilizer</a:t>
            </a:r>
            <a:r>
              <a:rPr lang="en-US" altLang="en-US" smtClean="0"/>
              <a:t> increases</a:t>
            </a:r>
          </a:p>
          <a:p>
            <a:pPr eaLnBrk="1" hangingPunct="1"/>
            <a:r>
              <a:rPr lang="en-US" altLang="en-US" smtClean="0"/>
              <a:t>Grow more &amp; new crops brought by </a:t>
            </a:r>
            <a:r>
              <a:rPr lang="en-US" altLang="en-US" u="sng" smtClean="0"/>
              <a:t>Europe</a:t>
            </a:r>
            <a:r>
              <a:rPr lang="en-US" altLang="en-US" smtClean="0"/>
              <a:t> = population explosion</a:t>
            </a:r>
          </a:p>
          <a:p>
            <a:pPr lvl="1" eaLnBrk="1" hangingPunct="1"/>
            <a:r>
              <a:rPr lang="en-US" altLang="en-US" u="sng" smtClean="0"/>
              <a:t>Corn</a:t>
            </a:r>
            <a:r>
              <a:rPr lang="en-US" altLang="en-US" smtClean="0"/>
              <a:t>, potatoes, etc.</a:t>
            </a:r>
          </a:p>
          <a:p>
            <a:pPr eaLnBrk="1" hangingPunct="1"/>
            <a:r>
              <a:rPr lang="en-US" altLang="en-US" u="sng" smtClean="0"/>
              <a:t>Females</a:t>
            </a:r>
            <a:r>
              <a:rPr lang="en-US" altLang="en-US" smtClean="0"/>
              <a:t> not valued in China, males favored</a:t>
            </a:r>
          </a:p>
          <a:p>
            <a:pPr lvl="1" eaLnBrk="1" hangingPunct="1"/>
            <a:r>
              <a:rPr lang="en-US" altLang="en-US" smtClean="0"/>
              <a:t>Often infants are killed</a:t>
            </a:r>
          </a:p>
          <a:p>
            <a:pPr eaLnBrk="1" hangingPunct="1"/>
            <a:r>
              <a:rPr lang="en-US" altLang="en-US" smtClean="0"/>
              <a:t>Ming &amp; Qing culture follow </a:t>
            </a:r>
            <a:r>
              <a:rPr lang="en-US" altLang="en-US" u="sng" smtClean="0"/>
              <a:t>old</a:t>
            </a:r>
            <a:r>
              <a:rPr lang="en-US" altLang="en-US" smtClean="0"/>
              <a:t> traditions</a:t>
            </a:r>
          </a:p>
        </p:txBody>
      </p:sp>
      <p:pic>
        <p:nvPicPr>
          <p:cNvPr id="11269" name="Picture 6" descr="File:Chen Hongshou, Appreciating Plums, 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4588"/>
            <a:ext cx="14478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File:Chinese Puddle and Blast Furn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2386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Ming Dynasty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Turn China into a </a:t>
            </a:r>
            <a:r>
              <a:rPr lang="en-US" u="sng" dirty="0" smtClean="0"/>
              <a:t>dominant</a:t>
            </a:r>
            <a:r>
              <a:rPr lang="en-US" dirty="0" smtClean="0"/>
              <a:t> power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Established </a:t>
            </a:r>
            <a:r>
              <a:rPr lang="en-US" u="sng" dirty="0" smtClean="0"/>
              <a:t>vassal</a:t>
            </a:r>
            <a:r>
              <a:rPr lang="en-US" dirty="0" smtClean="0"/>
              <a:t> states in Korea &amp; SE Asia = tributes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1368: </a:t>
            </a:r>
            <a:r>
              <a:rPr lang="en-US" u="sng" dirty="0" err="1" smtClean="0"/>
              <a:t>Hongwu</a:t>
            </a:r>
            <a:r>
              <a:rPr lang="en-US" dirty="0" smtClean="0"/>
              <a:t> drives the Mongols out of China =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u="sng" dirty="0" smtClean="0"/>
              <a:t>Ming</a:t>
            </a:r>
            <a:r>
              <a:rPr lang="en-US" dirty="0" smtClean="0"/>
              <a:t> ruler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Restores agriculture &amp; erases </a:t>
            </a:r>
            <a:r>
              <a:rPr lang="en-US" u="sng" dirty="0" smtClean="0"/>
              <a:t>Mongol</a:t>
            </a:r>
            <a:r>
              <a:rPr lang="en-US" dirty="0" smtClean="0"/>
              <a:t> influences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Promotes irrigation, fish farming, &amp; growth of </a:t>
            </a:r>
            <a:r>
              <a:rPr lang="en-US" u="sng" dirty="0" smtClean="0"/>
              <a:t>commercial</a:t>
            </a:r>
            <a:r>
              <a:rPr lang="en-US" dirty="0" smtClean="0"/>
              <a:t> crops for trade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3077" name="Picture 6" descr="http://www.artsmia.org/art-of-asia/history/images/maps/china-ming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2654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http://3.bp.blogspot.com/_moMkOwNDWyw/R3_PUzXWqpI/AAAAAAAAAz8/eIKMyECWC_Q/s400/Hungwu+empe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5241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Ming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Hongwu</a:t>
            </a:r>
            <a:r>
              <a:rPr lang="en-US" dirty="0" smtClean="0"/>
              <a:t> encouraged return to </a:t>
            </a:r>
            <a:r>
              <a:rPr lang="en-US" u="sng" dirty="0" smtClean="0"/>
              <a:t>Confucian</a:t>
            </a:r>
            <a:r>
              <a:rPr lang="en-US" dirty="0" smtClean="0"/>
              <a:t> standards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Returns government to </a:t>
            </a:r>
            <a:r>
              <a:rPr lang="en-US" u="sng" dirty="0" smtClean="0"/>
              <a:t>merit-based</a:t>
            </a:r>
            <a:r>
              <a:rPr lang="en-US" dirty="0" smtClean="0"/>
              <a:t> civil exam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Becomes a </a:t>
            </a:r>
            <a:r>
              <a:rPr lang="en-US" u="sng" dirty="0" smtClean="0"/>
              <a:t>tyrant</a:t>
            </a:r>
            <a:r>
              <a:rPr lang="en-US" dirty="0" smtClean="0"/>
              <a:t> late in his rule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1398: </a:t>
            </a:r>
            <a:r>
              <a:rPr lang="en-US" u="sng" dirty="0" err="1" smtClean="0"/>
              <a:t>Yonglo</a:t>
            </a:r>
            <a:r>
              <a:rPr lang="en-US" dirty="0" smtClean="0"/>
              <a:t> (son) takes power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Moves  court to </a:t>
            </a:r>
            <a:r>
              <a:rPr lang="en-US" u="sng" dirty="0" smtClean="0"/>
              <a:t>Beijing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Strived to reach the outside world = 7 </a:t>
            </a:r>
            <a:r>
              <a:rPr lang="en-US" u="sng" dirty="0" smtClean="0"/>
              <a:t>voyages</a:t>
            </a:r>
            <a:r>
              <a:rPr lang="en-US" dirty="0" smtClean="0"/>
              <a:t> to show off China’s power</a:t>
            </a:r>
          </a:p>
        </p:txBody>
      </p:sp>
      <p:pic>
        <p:nvPicPr>
          <p:cNvPr id="4101" name="Picture 6" descr="http://upload.wikimedia.org/wikipedia/commons/thumb/9/90/%E6%98%8E%E5%A4%AA%E5%AE%97.jpg/220px-%E6%98%8E%E5%A4%AA%E5%AE%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886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Voyages of Zheng He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906963"/>
          </a:xfrm>
        </p:spPr>
        <p:txBody>
          <a:bodyPr/>
          <a:lstStyle/>
          <a:p>
            <a:pPr eaLnBrk="1" hangingPunct="1"/>
            <a:r>
              <a:rPr lang="en-US" altLang="en-US" smtClean="0"/>
              <a:t>Chinese </a:t>
            </a:r>
            <a:r>
              <a:rPr lang="en-US" altLang="en-US" u="sng" smtClean="0"/>
              <a:t>Muslim</a:t>
            </a:r>
            <a:r>
              <a:rPr lang="en-US" altLang="en-US" smtClean="0"/>
              <a:t> Admiral</a:t>
            </a:r>
          </a:p>
          <a:p>
            <a:pPr eaLnBrk="1" hangingPunct="1"/>
            <a:r>
              <a:rPr lang="en-US" altLang="en-US" smtClean="0"/>
              <a:t>Leads all of Yonglo’s </a:t>
            </a:r>
            <a:r>
              <a:rPr lang="en-US" altLang="en-US" u="sng" smtClean="0"/>
              <a:t>expeditions</a:t>
            </a:r>
          </a:p>
          <a:p>
            <a:pPr lvl="1" eaLnBrk="1" hangingPunct="1"/>
            <a:r>
              <a:rPr lang="en-US" altLang="en-US" smtClean="0"/>
              <a:t>Range from SE Asia to E Africa</a:t>
            </a:r>
          </a:p>
          <a:p>
            <a:pPr lvl="1" eaLnBrk="1" hangingPunct="1"/>
            <a:r>
              <a:rPr lang="en-US" altLang="en-US" smtClean="0"/>
              <a:t>Massive fleets w/ </a:t>
            </a:r>
            <a:r>
              <a:rPr lang="en-US" altLang="en-US" u="sng" smtClean="0"/>
              <a:t>treasure</a:t>
            </a:r>
            <a:r>
              <a:rPr lang="en-US" altLang="en-US" smtClean="0"/>
              <a:t> ships</a:t>
            </a:r>
          </a:p>
          <a:p>
            <a:pPr eaLnBrk="1" hangingPunct="1"/>
            <a:r>
              <a:rPr lang="en-US" altLang="en-US" smtClean="0"/>
              <a:t>Distributes </a:t>
            </a:r>
            <a:r>
              <a:rPr lang="en-US" altLang="en-US" u="sng" smtClean="0"/>
              <a:t>gifts</a:t>
            </a:r>
            <a:r>
              <a:rPr lang="en-US" altLang="en-US" smtClean="0"/>
              <a:t> to peoples = Chinese power</a:t>
            </a:r>
          </a:p>
          <a:p>
            <a:pPr eaLnBrk="1" hangingPunct="1"/>
            <a:r>
              <a:rPr lang="en-US" altLang="en-US" smtClean="0"/>
              <a:t>Gains vast amounts of tribute for </a:t>
            </a:r>
            <a:r>
              <a:rPr lang="en-US" altLang="en-US" u="sng" smtClean="0"/>
              <a:t>China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5" name="Picture 6" descr="http://totallyhistory.com/wp-content/uploads/2013/11/Zheng-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55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http://bhoffert.faculty.noctrl.edu/HST265/Ming.ZhengHe.Sh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3624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9" name="Picture 2" descr="http://www.alrahalah.com/wp-content/uploads/2010/09/voyages-of-zheng-he-map-06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Foreign Relations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altLang="en-US" smtClean="0"/>
              <a:t>China practiced </a:t>
            </a:r>
            <a:r>
              <a:rPr lang="en-US" altLang="en-US" u="sng" smtClean="0"/>
              <a:t>isolation</a:t>
            </a:r>
          </a:p>
          <a:p>
            <a:pPr eaLnBrk="1" hangingPunct="1"/>
            <a:r>
              <a:rPr lang="en-US" altLang="en-US" smtClean="0"/>
              <a:t>Foreign trade only by </a:t>
            </a:r>
            <a:r>
              <a:rPr lang="en-US" altLang="en-US" u="sng" smtClean="0"/>
              <a:t>government</a:t>
            </a:r>
          </a:p>
          <a:p>
            <a:pPr eaLnBrk="1" hangingPunct="1"/>
            <a:r>
              <a:rPr lang="en-US" altLang="en-US" smtClean="0"/>
              <a:t>Trade remains profitable = </a:t>
            </a:r>
            <a:r>
              <a:rPr lang="en-US" altLang="en-US" u="sng" smtClean="0"/>
              <a:t>smugglers</a:t>
            </a:r>
          </a:p>
          <a:p>
            <a:pPr eaLnBrk="1" hangingPunct="1"/>
            <a:r>
              <a:rPr lang="en-US" altLang="en-US" smtClean="0"/>
              <a:t>China doesn’t </a:t>
            </a:r>
            <a:r>
              <a:rPr lang="en-US" altLang="en-US" u="sng" smtClean="0"/>
              <a:t>industrialize</a:t>
            </a:r>
          </a:p>
          <a:p>
            <a:pPr lvl="1" eaLnBrk="1" hangingPunct="1"/>
            <a:r>
              <a:rPr lang="en-US" altLang="en-US" smtClean="0"/>
              <a:t>1) Offends Confucian beliefs</a:t>
            </a:r>
          </a:p>
          <a:p>
            <a:pPr lvl="1" eaLnBrk="1" hangingPunct="1"/>
            <a:r>
              <a:rPr lang="en-US" altLang="en-US" smtClean="0"/>
              <a:t>2) Favor agriculture</a:t>
            </a:r>
          </a:p>
          <a:p>
            <a:pPr eaLnBrk="1" hangingPunct="1"/>
            <a:r>
              <a:rPr lang="en-US" altLang="en-US" smtClean="0"/>
              <a:t>Christian </a:t>
            </a:r>
            <a:r>
              <a:rPr lang="en-US" altLang="en-US" u="sng" smtClean="0"/>
              <a:t>missionaries</a:t>
            </a:r>
            <a:r>
              <a:rPr lang="en-US" altLang="en-US" smtClean="0"/>
              <a:t> bring European culture</a:t>
            </a:r>
          </a:p>
        </p:txBody>
      </p:sp>
      <p:pic>
        <p:nvPicPr>
          <p:cNvPr id="7173" name="Picture 8" descr="http://acc6.its.brooklyn.cuny.edu/~phalsall/images/mricc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8289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File:Noel 2005 Pékin tombeaux Ming voie des âm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Qing Dynasty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495800" cy="5897563"/>
          </a:xfrm>
        </p:spPr>
        <p:txBody>
          <a:bodyPr/>
          <a:lstStyle/>
          <a:p>
            <a:pPr eaLnBrk="1" hangingPunct="1"/>
            <a:r>
              <a:rPr lang="en-US" altLang="en-US" smtClean="0"/>
              <a:t>1644: </a:t>
            </a:r>
            <a:r>
              <a:rPr lang="en-US" altLang="en-US" u="sng" smtClean="0"/>
              <a:t>Manchus</a:t>
            </a:r>
            <a:r>
              <a:rPr lang="en-US" altLang="en-US" smtClean="0"/>
              <a:t> invade China = Qing Dynasty</a:t>
            </a:r>
          </a:p>
          <a:p>
            <a:pPr eaLnBrk="1" hangingPunct="1"/>
            <a:r>
              <a:rPr lang="en-US" altLang="en-US" smtClean="0"/>
              <a:t>Qing not Chinese = </a:t>
            </a:r>
            <a:r>
              <a:rPr lang="en-US" altLang="en-US" u="sng" smtClean="0"/>
              <a:t>rebellions</a:t>
            </a:r>
          </a:p>
          <a:p>
            <a:pPr eaLnBrk="1" hangingPunct="1"/>
            <a:r>
              <a:rPr lang="en-US" altLang="en-US" smtClean="0"/>
              <a:t>Keep </a:t>
            </a:r>
            <a:r>
              <a:rPr lang="en-US" altLang="en-US" u="sng" smtClean="0"/>
              <a:t>Confucian</a:t>
            </a:r>
            <a:r>
              <a:rPr lang="en-US" altLang="en-US" smtClean="0"/>
              <a:t> beliefs &amp; social structure</a:t>
            </a:r>
          </a:p>
          <a:p>
            <a:pPr eaLnBrk="1" hangingPunct="1"/>
            <a:r>
              <a:rPr lang="en-US" altLang="en-US" smtClean="0"/>
              <a:t>Restore </a:t>
            </a:r>
            <a:r>
              <a:rPr lang="en-US" altLang="en-US" u="sng" smtClean="0"/>
              <a:t>prosperity</a:t>
            </a:r>
            <a:r>
              <a:rPr lang="en-US" altLang="en-US" smtClean="0"/>
              <a:t> &amp; defend/expand borders</a:t>
            </a:r>
          </a:p>
          <a:p>
            <a:pPr eaLnBrk="1" hangingPunct="1"/>
            <a:r>
              <a:rPr lang="en-US" altLang="en-US" u="sng" smtClean="0"/>
              <a:t>Kangxi</a:t>
            </a:r>
            <a:r>
              <a:rPr lang="en-US" altLang="en-US" smtClean="0"/>
              <a:t> – lowers taxes &amp; welcomes Jesuits = advancements</a:t>
            </a:r>
          </a:p>
          <a:p>
            <a:pPr eaLnBrk="1" hangingPunct="1"/>
            <a:r>
              <a:rPr lang="en-US" altLang="en-US" smtClean="0"/>
              <a:t>Qian-Long – Rules China at its greatest </a:t>
            </a:r>
            <a:r>
              <a:rPr lang="en-US" altLang="en-US" u="sng" smtClean="0"/>
              <a:t>size</a:t>
            </a:r>
            <a:r>
              <a:rPr lang="en-US" altLang="en-US" smtClean="0"/>
              <a:t> &amp; power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7" name="Picture 6" descr="http://upload.wikimedia.org/wikipedia/commons/e/e0/40_years_old_Kang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88277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8" descr="data:image/jpeg;base64,/9j/4AAQSkZJRgABAQAAAQABAAD/2wCEAAkGBxQTEhUUExQWFRUWGBgYGBcYGBgcGhgZHhcYGBwYHBocHCggGholGxcYITEhJSkrLi4uFx8zODMsNygtLisBCgoKDg0OGxAQGywkICQsLCwsNCwsLCw0LCwsLCwsLCwsLCwsLCwsLCwsLCwsLCwsLCwsLCwsLCwsLCwsLCwsLP/AABEIAQAAxQMBIgACEQEDEQH/xAAcAAACAgMBAQAAAAAAAAAAAAADBAIFAAEGBwj/xAA9EAABAwIEAwUHAwMDAwUAAAABAAIRAyEEEjFBBVFhBhMicYEykaGxwdHwQuHxI1JiBxRyFTOCJENTkqL/xAAaAQADAQEBAQAAAAAAAAAAAAAAAQMCBAUG/8QAKREAAgIBAwMDBQADAAAAAAAAAAECEQMSITEEIkETUWEUcYGR8DLR4f/aAAwDAQACEQMRAD8Ar1gWQiClzXoHAQCkHX81vIdB+BFpYYygCAPNEc+VJ9EjkouCdAEDeaPh6mVabTt16fdEY3Qn3TqqKNAN06wJFiefki9+QDFpKUpgGbaaIwvAtfdaFQ6zFfqOvSPmpMxBcHXtqJ0j6oNKIM6AD8H3WVMDUrBwp+yxsk6DnHmsTlpVmoq3QPEVhGg8ukc/OUFjP1AxvA+a1i8C+m7K8Qdr6+RWU6biDGy0mmrRiSI1Dzv+fBCaBMbFM4VusyegW6kTdtr/AMJSGgVGiSbbIwsdTPwQ3MLTE/uhgyJWY7gxqoUI4k6TNoi3RDc4QZ16ILTeDZEuRjmGrWOxmUUP3PpJ09yQAhSa60brZlhTW8Ugaz70yXE6wddPmSlnMy5QLzP2WzU0i5n8/lMm9hipUBA19FiQxBM2v5LECoqWiEQu6rTTdFy3mVAuBL42mEQVT5LGU7wUXLz5fgQAPvnC0n4qOb+d0QtE/RSawHkEATpVdFOPKN/eowIRsn8KseAMYDH5KNTb5mPihtrQQIA5k/ys787JJpAPYlgBb0mV0PZfFNFOq3eCbD/Ex6Lh62PHOT0UqHFHAkgtBcC28RBXL1GaDVJnZh6TM2nX7Ov7R12l45SSCOn4VRB2h0BMiBZCxXEnvdMDQCBpCDTxRFj5R9fNGHNFqkxZukzQ3cdv2PkSS4EaaEfZRqkRy8llCtuN9ZOv31UapDiLXXRuzkBEc7j0ugHyKYeI3+6iaUjXbr9lqMfImLO0UGOkiyJUbH5ZDLo8lmXIwj3qLTKxaDAmpNCasZY8TmcdVF9YTIvN9vhCDEjT37IbmNt5/Bb3JNIOcsDry+vVYlLC1j+eS0jUjekDCkxsWRoIuG6/JS7mRBneealRsXI3UqZ6pkUyNpWq2DIbmjVFMAbdUYWUaVMkGwt16ovdZYzEAJDQWhhpPx016+SniO7YCXvAFjcjkuf472mDSW0vnMfdcpicY+oZc4lJ5VEagdLxHtHTmKYLuugVRiON1ak3gcmqqWwVyTyORWPa7QepiHHUmfNYTCXRM9rqZZTb3bCnEQAWlwdeQCYFhBHXVTp8Uqj/ANxx8zPzSaxFGVlmuHRe4btNUbGYNd8Crzh/aKm+3snkbfFcMtgqsMriSktTtnqNBzXbwfn6ojJj6Lz7h/HH04nxN+I8l2PDuJtqtGVwP5oV248qmQnBrcbroRYIRCd0AJyTsadmgFNzeX8qE6hRY6StJCCPjl+dQokAobhN/coF1k7MOJojmsWmvjVYsOje4wypaD6lN0aUkN3meZ1SLH629ynRc6Zkz81mxjbnZZHUz12W6rQYOvT4odPDSC7r63TNKkSYMc7/AF3RYAmhokmALHe3W/yXG8c4ySSxlmixI1P591b9ruJZG5GwC7lMgLh1DLOtkbgvJslaWFaC52yhtYsWLIGArFixAGArFoBbQBixYsQBiYwWKdTcHNPmNil1uE02uAO9wHEO8ZIPmNwm3Gy4bg+NNJ/+JsV2XeSAu/FPUiMlRKqoOKmR8EJ6ruZ5JF22/NCL1EFaWHKxki/osUViyA1naIv1P2TmGLZFxvA/jVV5pwL9ICZoVQBp7tggBwYsNbBE6667R9feoNxPtRabzv5fnJLvbJnfnt/KwAAQJ9UAcj2qdNRp2j6qkXUdq8IC0Pb+nUdFy648q7i0eDTislbWKYzJWJvh3DalZwbTaXE8h8yu94L/AKZkjNXqR/i37lJtI3HG5HnBaVsNXuuB7BYRkf0s3VxlXNDszhmi1CmP/ELOsr6K9z5xyHkVohfRWJ7JYR4vQp+jQP5VFxH/AE2wtQHJmpnbKbe4o1oPQ9meIrF23aD/AE9r0A5zP6rBew8QHlHyXHOo35LZKWNoEpbLHiFJpsgyRzLs+EOJpM8guMYyYXd8Oo5abW9BPoF1dNyTnwM0qZJ0Uq1ICxC01pA5+Sk94cD5c+v3XZZKhKs0A2UEepSPwn0Qsl4UnyMisW4WJAXOJwoEGbEagn4pRtETrFoPI31Wq1cke/a8IJqmR1hADrqeviPv+nOyXa+LH0TNAWuFp9O0/mkFACtbCh1jcOmR5hcLxPBmlULOWh5hehA7x5dP2VH2qwRcwODSC38KnkjaNQfg49WHB+HOrVGsb+r4DcpGCux/06og4i/6QT8lxPZHRjjbPSuAcDp0KbWMA6ncnmSuhoMgKnxPEG0WgmSSYAGpPJbpYzEuE5GgbSoHaX1N0IhKo8HxF8xUp5eRaZH3VkKwPkmJoYeENCrVw0SVWnilQnw0iR1MeqQy1LZXn/b7sjTe11ai3LUFyBYO9OfVdViOLupjM+mcu8bKVes2pTlplrgmnQNHz09l7rSa4hTy1Hjk4j4pdjZIA1NldbnDNUyx4Dg87w4izb+ZXZ06YDdYJ0BSPDsAGMAA8z+eqs2gHWRB/PRehhjSOebsmzCmL8veUJ+AMT7vpZWQxIMSQOg6RzS1WpOka6A7a+it5MlW1235CmaGaI9FCswCdzut06v5uosZCtRLYkD4LEdtIu/c/nX3rEAC/wBuSL+Z5ei3h8G52iYqUJDtjB+n3WUagZr6DdAG61PIYJ0GghQpu0k2I/PVZVrZrz+6046AxGyAGKbBGoAvJPyUe6aQZOb420PwKhE685I+pUWUj4SfZJgnok+BrdirexDHaVMrjcMNx5Spf6fYJ1LE1mvEOYMvx/ZdhQw2amSDDsxM+qT4U3Niaj93NZm8xMn1XlObZ6zxKO6L1tEF+d140TJxE7hoS9ZriPCqTGcFq1WvHeuDj7BBLQ2DuAfFIEeqSA6UOESLjosoVBPyXPdneB1aAOeoXuJEmXRlGoMm5PNW1EXskNcDTnyegWNq31AUAwlrgNYt0K5fiPZqu6oHU65YIAcMztby4Qeot0TQjsXGRsQkKdMMzAeybgcktQwdVjrPzM5Ou7/7CJTZYYSGeRYzg76+Nq02CPETOzbzJT1DsucO8OqEPH6SNJXUcPwX9TEEe3Uqf/loH3W+0DcgA6giNpBB+Stin3pEsuJem35K6jVgmINvhr71qi3NOoGgQaot1/Pup0HRIMmy9NM8wYd4WiwbyOug+XRCqOIMgxO/xQy4Te/r+XWnPJ3I+38LSe4EKsjU687+qBSF+d5/dZUfHX85+9Qa4rADoJi1pWJe/NYgBtlUBtydPL+VWuqX5rVWsSokIAm16aGKmPuq6b3RWGEAWFOtFzv+FOVYLRA1+fmqymR6pqjWEFp0TAuMFWLqTmAx4mgnpumeCYctr1AYuAfTT7qowOKDagEdD1Gy6B1VoexwPtAtPmLj4SvLzY/Tl8HrYcvqQ+S9psspCkEKg9GFwpDA1jaAo4Rtyo42qGNJPQe9a4e/MJQOiVI3TQulXWdZNtKBGQgYhsBMOckcZXhpnYFAFBQpFtQvH99vgEhx6sH1I5fSf3VrUf3dPMT/AJeR6Lkqlckkzcn8Cv00LnfsY6rJphp8sg52xOt/mhtrnclSc28+n7KLwF6J5YTvCo95PotLTeiANV5QWk7pioZkkRHVAlJoCYetoaxYsCT3SZWinBSBEkRG/wBuaD3YmBrqLKtARLZAlQZE3U3MP5qo92kARouj02mQPzVQZER1TVINMT8PqtJAOMpixiDp9PRPf7toDWuEHMC02M7EFJYdkbzFvK3xQMXSNjNwQfssZ8SnEpiyuDtHZYSon2vt1VNw2sHNB5hP1K0aLyFsemA4uwvAgTBBidVXYDE4im53hD2k7WgcolWRrtGpVXiOM0rtEybAxb7oNxt7Ico97mJMFrtv7fWb26K3o1ZsVSYXiLSQ24PXQ+V/grIVJtyQKSae41WfZUnF6uVjidLfRWYfIK53tRWhgH9x+SaVujDlpVlPxfineut7A0B3PMquJWkNxgL1YQUFSPMyZHOWphyRZDN0Jr7LRctGAgYLqVuiDnOyg50J7AHeBOuqGQoh0ojG7nqkBpoW1AlYlSAfe0kRmJExoOXP1+aHTBdM7WkqVaoCS2JiZkamYlTp1cp8Q9PhMKkWAIA+5aptBOqLTZcnbXTUc4WwB+n89yKAC8xuiYbWAbn7rRAkkj8+yYwbovHX8CNkwLPDAARz08rqFV4IdJ1B33nVRxVSGi8W0Hu9/wB1zfG+MZCWj2t4+A8kpzSQ4xbdI63gOME5JvqOvP4q7NyF4vheLVGVBUBuD+BeucG4kKrA6wMC3VeTlXdaPSxPtoQ4rwPvvE1xDjMiXQ70myUwnAY9qmZ5i/xldYxibpmyxZeORo5il2dDrBhb1Ks6XDm0suWSdCSSZ95VtmQq0alIHNsAXwPuuI7R47PWyj9FvUq47T8Z7mmTN4svKzj3Zy+ZJMnqrYV3JnPl3jR1GcrCZSmCxAe2QmHNhenHc81qiLraLTHqSwtQwIOMeqG5ymBKgQkBlJ6KX2+KFCyUAMUzzWLTCsQA6YznaZP7e9FdR8JJmxFtZ1H7oOGJJgmYm8xrufzmpitEtBNpi5j8hAB6eGuTfSdlOjRBtF/hO3xQBiCQBLszdZcSPW6wYmZBNp+O3knYDlSgLSDMTHWeXJK0Ww7qZlRrVI3JnW9wod9YmRpuUgJ8SrxmJ2EDpuT+c1weMqZnknmuo4xXmmefz/I+C5GVz53ui+PaJi9M7KOFSmMhAczTqI0XnLKY3Vx2d4ucPUBnw7hcs1Z04+3k9TwmNvDpB6q4pVwqWjUpYhge0g2lFpYQj9bo81EuWxqgqtx2JiRqoVGWjM5cp2q422m002HxEXPwjVNKwOa7XcR7yqQDIHxK5shGfLj6rdcWHTRWSpEZO2McHxOV0bFdDO65LDmHA9V1dMWXbgkcmZb2SKxaK2qy5ImtENzeSKFEEEwUgAwsTPcg6XQHtiyAoIzRYtUtFiAGsJTJcNALm5PL+E05h3ABi19enX90jWxAAAnnf6IFXirQBe+pjn+WlZc0uTUYuXCJVKmW3qfX6qbcWMoNmibl0TbzPkub4vjqwImmaTHR4jBv1IsD0StDEggukuMx1F9vMXUpZq4LY8Op02XeM440GAC4+4eaVw+Kq1nEB+Q5XENbq4gF2WTeSAfVAw+FEF5vrE6E7T039E3wTBudVpuZJc17Tm/TEgRbndc7zOXLOj0NL+5W1a8tEkSTrvBFvRAVpxTAZn5wMgcWiDAAiB0iwNlWubCVp8CeryEpmykoUtFNAFrwPjj8O+QZb+pvNepcL4jTrsztdFpIO3VeMJjC42pTkMcW5hBg7cliUbNxlR3HaTtdlmnR9XH6XXCvcXuuddSVFlzJRSIiTA+KajQpSsiWiSBtv80GuYbCbdSDZMxb89VXVTdaMmqZvPJWmFxzw0eceIchJ02VYynPrZdVhcC8uhoguaW5ZHhDnQDfWJkoc9LGo6r2EsLxdjheW3jp90/TqBwlpBHMGVXVeGMZGW2XQm5df2j0MQlqNECsRJaDMQYgkTY7wTCqup9yf0reyLyEBwgpCjxCoCAWFwJLZ0NjHkQn21Guto7XKbH3LojkjLg554pR5QQVIHVQzKKxbJhGu9Fii1YgA+J4S4WqS65I2n5wlK3BHOaQC0SLdDz6LquE4gZSx7RUb0Nx5HyRKuFbmcWghsWBMm9rr5nP1Pdaf4PoMcElpr9HHcOoPpv7jEU81OoIkGQ4cwdx8VQ1+H9ziKtEyQ12UEecgxzhd72dY5mI/wBvUb/SfdoNw136XNOxVJ2qOG7572PAfPiE+04OLHWiWkET5L0lk1r5PP0qMitLINGGyD3s9CGanbQzpvurHgmJc0uDWlwc03A9g2dGb/KCI6BIMxbAC2pmyRYtdcdf7X+RVlw2qx9IPqu8MQM0gAQ4Oy9TDTaeSx4Kt72/uMYh7X05rB4yk5nDeDIsbl1wPVci1xMkg3JhHfxupcMhrC7NlgETpuDE6mPojYujTF+9DyQ02GpIktgewG8vkqxjp/JlvXx4K8GEdplRcwb2hRNPktEwpbClT1UGk7omu3uQBstCliDogPaee261H7oAnUqddku4Izmc1a0+CtOHdVfVa1wEtaIMnNlIN5B30QOmB4XhH5mk0yaf93Uj6GJC6UVL0h3UNaNWzmJ1J10NgNN+a5jGVWtM0qpLoHiaHNBa0XN4PK3MJ7gWIDw41XEuYBdxJ8Biwb6G86Ea2U5xctyiqDoMyk+rVL6jSwvgNDpmCfa8Vzy8hshYrCS5sRNnWm15n6+qJQc0Mmm4tBccjGlxDdbkuAlw8Lfidkli686u8TjEm+tptf8Aj3Jp2ahKkQp0s1R9TwvBa4taDJF4FtpufVRp8HqAy501IByi+XzPMDZdLweg8Yk03Mazu6RfkZNyQyB/kYuDr4lY/wDTnsPiEEicu48+XksZs3prYIYtUu452lg69pbI57lbNIixseR1XWYfhzHDO+oAP7RJcenRL8UylkFgjRgnxF2gDQDc3HzKpg6ybdS/6Zz9LCric0FibGAqNschPIGcv+JO5CxdX1mHzI4/pMvsW76lVrM+TK3+83IE6wU3Sc4SHSb2fAAsND16rfEKzhTyf3uyzyH5ZFp+w3o4hfL5GtKaXP8AWfRyargEyq+mzFWa5zG56MxqcpAnoSR1XnuKosc00w51SqCc7msnMZktAAkgHU7r06g2lUqvpVWhzCy4OltAekqvPZ99PvBSaKFNwe1rma5sh8VQh0BkwQ7MCI0uvW6SanjW+55uVuEntyecf9NeR/T0f4S0keE7GTsTI5g2Usdwo0ajWVfabALAZmwNiNJBCji8dUrPqve5rTHiDdCQItJMkkSSNZUqFHM0OqPDRNy4gudB0AHiEDZdNO/gjCKfj9gBhTUdDALk2ANpJgHb0HJO4Lh+SrkqDW0uLmAEDNGkumIGgJU+EY8srDLL6bScrHEWaTI8JMHqORKsOOcVFY920U8zmwXG0OkHKIGUEkCCeZ0lN3/iPStNh6+Ga1kgRM+FrddoMmwibzdU2KotgSSAdIAkRJAN+Vp80fCOxLHU21BUFNpDSAIIb4vCYuAMpnlHkrfiNOmwlzIfTaQbtBi5HimYFyJ1uprVj53C1LYocNgMxnUEWykXPLoZ2PvC6ehwbKf6jQdBA0E6TuPLqlOHlgzvDHE5SQKeWXWyhuUNvrqNNbqx4XiO+L3MD6TrZmkxcbwdInQ/3Im3KOwRVSF+LcJzCQ0ZWlwABgjWA6bzOjfPYKnw3CQ8OfmDWtsObj4pIk+LSOV9VdGuwMqty1CRLQYjWJcDciG/NVTcJDD3bS/KCQ2cxm2wiecBNSaVGvTbd+CoxAId4QQBa41HUaI78W6m452ioxwAc0eEB0RAdBuBCi3iBMZr3v4RAbawA0OvwUa+Iz+AOytkzM5cogtECeXLkqqLvdGdVLtYTh9bNniPEHF1MCAGBsQDruYj15rWIpMe4E7RlEgDJFrxJ81Z9n24ZlJnfU/E81Jc5tSIDfAKb22BJkHVM1+xxe491VacsAsqO8dMkSKZIkTHyRpTezM6ttxU4N7Gthkm7WNvGoEj+67h5oPCsOySx9Nr6uYnMHnwgRdxZZrRBJN9k7jMLjMNlaQ8udDWi5nUDKQb67Xur7sxwEUW1DiS2m5wFmlxIEy5jhIBB0jok4qK7jOpydoDwxxp4mhUOd2XMGuJu5jgS0OBuYJB52VuzDlgGY5nOuSebjJ+aYpCkHPNKkGZjmc+Lm0Q0fpEAaKfEPFob2HwXk9Tl7lBPY78CvufIhmaRYxpruDuL/koTGszQIzbk+0fM8uiw0A5zy67abI5XN/fCoMMKtMhzbh5Eg+ekoULVxdF5xi2ixx1UNeQZtpEac78zKxOnC0zBqk5iIhkQI2ueqxWji2RtLHW9hKlLxOzAlrw2Dy/xMaXA9UB1ABstEFjs1pki2ab38I+CYwuIDmMcYcCIkGZW2PEvGmhHy1XnyzSWz8bNAp+UT4fUBrvMiMvw19y8/7SdpH95UpUarxSJIdDjB5gGbNRO1XGH061SnSMF4yu2gHUTtPwCreE4Sk0zWeHO/SymQ6DzcYLfK69Do+m0vW/x/s8/qcib0xF8JSqP7w02MaMtzEBrTaGlx303N1ZVOBk0KbhAeXlpGuYGIMzDYDSb6zqrTAUIJ8NgZOYgxMxmO/n0UMfTjLLg2o/MA55aGhwbIBOgBOWJ5jkur1blSMLElG2VuJ7OFjDBzVBNhEObe7Zu4gQTHNK4bDgAODgTlBE5cswZBBmQLWi6t+GcZq5KtGrHesp5mF+stIeZMkf9vNEQDPkkKxkZrgnM5oOzRDWt8rH0VbkluzEVF3sWR7WVDRNLIfDl8bCRG18sDLEAN5xe0LKuIdUYzL4nwW+ItAcwgGJJuZ9dOShwjCt/wBrVrVGueXuyCC8AWFzksDmc2M1rabpOgC1wpua4RGYktsJgwWyDcHdOdeDMfYteE4BzQcxpuygEAPggyYbcBhk/wCW6O7HltzTeXSJBb4mgWvJkRH5KUqsIfFMuyOAJzti+2/r6KywWMmp3rKrabwwMcHAnNlMtcDrOgIOwUaTlbKJNIjUruc13d0i6NZA1JiZzQNDfeOV0BjHBrX1KjacOBygguB5hrdNNyFCo4CKbCcrRqABLiILo0k/JJ4qlIiYGYA83TsIETb4hOlwa7qFKdNmIxP/AMVOpUPimzQSTqbAnrZXOF4JhqlmudmJqAeOm7LkBJLgNQQJkWuq04eScrHEEgim0wDGggySYnnr6LssL2JJfRrGg1oMmpTIcA0EHLa8kHXYxoFaXdw2RarkosFjXNaGOcajHFgY8NzBjGkgju4kyDEgT7kLE134Yl7Q4isM0EkFjp13vAI5w43C6ypw+gG5H1GucNy3IRedG6BV2K4TaaLyQROU3FuR2XKsqT/tzWnY6Ds/xynXcymfFVptdUb4SA0mPC0uMnKDBNkg0B1Vxe4Zg4nnJnSbR5qHAKZbhqjmkCq93dgn9LYBJ/jkOSJhcE2mGNEmXyXHUm9yjqMsavyaxQd/A13YFgo4qs2S0kA2tPRanx3Bge8n1+aM83OhA0sDt1Xl6VVyZ3x2KziHhpOiIqOj1NjEanRKYZgBpN5ST7vktcefnrsZszKSBaXG4HlYJnDUjD3aH2WlXm04KhcyMOEbUvUJ/wAQBoDzJ1J+ixHbQIAHIAX8lim+oraPBXVLwyn4TVim9ocxtQt8DyQGuIIJnYPyyJ8vNUvaPidTDOeGVicwG+YyReHRoOYKewDmNYXW/pjNcAhpc5rQ4g8mgmP8guK4pjzWrFz3OIBsHGTlmwXutRq6PHt8CtCiXy5xLiSbXzOI1M/kq14bQyOYaTSXOy5SfZBOl9zKUo0SW53PFMH2DEmNDlYNfOyfwIoM/wC33plpbmdlEay5ouA4j5bKUvkoqqkjoKOKp0RFE52glpcdatQ6iY9hpMk2BIhVHHGveQDq4AuMiXRIb1MNPxKawppsbIe7I7K1zKjGvbDbiMrm5SL36nqiYmo11mimALkHPmga3DyJjbok5XK40OMG0xGnSyxUeQXMaKbGgO8QEjMbDwhpjqrjhYpVTWeBLg2A2HHLLmjNOk3IG8+9UVWrmFp5Deb2T/A6NSs0YWlPePc4u2DRYFzjtAzmevVOPcrYSdLSuB1gjh8tptf3VepDnVC0WDHAhsgVCQ32f8VvBdmcZVyOZT1yHM7wtcHXJA1ETy2Oq7Ph2CwlKiMMQMQaM1XOcLCoOQ21jySXZri3e4jEVXOPhblYNpc7Yf8AEfFEpxav2MJSW3uBp9i8OxpFTFVPATUflgNa0agEguiLa9UljOF4cRWpirld4RhyQHB5GhedGBgzSZOytn4d2SsXnI2q3IHO0EuBM87DREpYOm9kPxDCwvLtdZBGWJkC/IKUMrlFbX+DUoU+SswfZulUAcHd4XNkU3u7t4uRENMSC0iYOmiTr8Cc1rXBxgmHyx4yvvOoGa3lJ8lf47h2Ea5riWjL7JzOMAkutlPMm55qeK4nUPgpuouY4ADPVHjP9sES0/8AKPNbblKP+LCOz5EezjcPh3tcQXPEw92rZ1IGgPodU9xStiw7vaNQVmHYEBw9DY+h9ErgsRSc/uywU6uhY4X8gd+fVWDLA/suN58mN9yv7l5YFLewVHjBrD/1GG0HtHwn3zKiKdMyaLXARcCpIK1ivEyDpIzHkJCFVxAD/EWiCS12nhtER7oWHmnk+BKCixil7Jt+X+K3VfDqYJA8Q1Qm45hDtpvImdeegVXi8cczcgDYuZvIHU6KccTb3NPIqGsd2hoh0Na95LjpaADr1TuHxFOoZY8XuQZkc5EWVT3bLlrQ0ugkskEiTOpgA7wtuJbTfEFxZBJuS0u9k9QF1+lglJRqifqZUrslj6jRWkx4ZJ6zp5pkYlrKbTmDXEzDm5if/FjpA6k76LkKZM6kRAA1garrmsbTB7uwFhlyy6QDmLiCSST5CF0PpcOKOqW6JLPPI6WwWljw+4Y53/AtI35kH0IlYtNaAAC53vDdf+IEra4ZfS3w/wC/J0pZvc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9" name="Picture 10" descr="http://www.chinaheritagequarterly.org/007/_pix/guime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1763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File:Empire of the Great Qing (orthographic projection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Isolation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5821363"/>
          </a:xfrm>
        </p:spPr>
        <p:txBody>
          <a:bodyPr/>
          <a:lstStyle/>
          <a:p>
            <a:pPr eaLnBrk="1" hangingPunct="1"/>
            <a:r>
              <a:rPr lang="en-US" altLang="en-US" smtClean="0"/>
              <a:t>China = Cultural </a:t>
            </a:r>
            <a:r>
              <a:rPr lang="en-US" altLang="en-US" u="sng" smtClean="0"/>
              <a:t>Center</a:t>
            </a:r>
            <a:r>
              <a:rPr lang="en-US" altLang="en-US" smtClean="0"/>
              <a:t> of the Universe</a:t>
            </a:r>
          </a:p>
          <a:p>
            <a:pPr eaLnBrk="1" hangingPunct="1"/>
            <a:r>
              <a:rPr lang="en-US" altLang="en-US" u="sng" smtClean="0"/>
              <a:t>Foreigners</a:t>
            </a:r>
            <a:r>
              <a:rPr lang="en-US" altLang="en-US" smtClean="0"/>
              <a:t> could only trade at special </a:t>
            </a:r>
            <a:r>
              <a:rPr lang="en-US" altLang="en-US" u="sng" smtClean="0"/>
              <a:t>ports</a:t>
            </a:r>
            <a:r>
              <a:rPr lang="en-US" altLang="en-US" smtClean="0"/>
              <a:t> &amp; paid tribute</a:t>
            </a:r>
          </a:p>
          <a:p>
            <a:pPr lvl="1" eaLnBrk="1" hangingPunct="1"/>
            <a:r>
              <a:rPr lang="en-US" altLang="en-US" smtClean="0"/>
              <a:t>Accepted the </a:t>
            </a:r>
            <a:r>
              <a:rPr lang="en-US" altLang="en-US" u="sng" smtClean="0"/>
              <a:t>Dutch</a:t>
            </a:r>
            <a:r>
              <a:rPr lang="en-US" altLang="en-US" smtClean="0"/>
              <a:t> as trade partners</a:t>
            </a:r>
          </a:p>
          <a:p>
            <a:pPr eaLnBrk="1" hangingPunct="1"/>
            <a:r>
              <a:rPr lang="en-US" altLang="en-US" smtClean="0"/>
              <a:t>Traded with </a:t>
            </a:r>
            <a:r>
              <a:rPr lang="en-US" altLang="en-US" u="sng" smtClean="0"/>
              <a:t>Britain</a:t>
            </a:r>
            <a:r>
              <a:rPr lang="en-US" altLang="en-US" smtClean="0"/>
              <a:t>, but faced problems over tribute/respect</a:t>
            </a:r>
          </a:p>
          <a:p>
            <a:pPr eaLnBrk="1" hangingPunct="1"/>
            <a:r>
              <a:rPr lang="en-US" altLang="en-US" smtClean="0"/>
              <a:t>1800s: Europeans chip away until </a:t>
            </a:r>
            <a:r>
              <a:rPr lang="en-US" altLang="en-US" u="sng" smtClean="0"/>
              <a:t>restrictions</a:t>
            </a:r>
            <a:r>
              <a:rPr lang="en-US" altLang="en-US" smtClean="0"/>
              <a:t> fall</a:t>
            </a:r>
          </a:p>
        </p:txBody>
      </p:sp>
      <p:pic>
        <p:nvPicPr>
          <p:cNvPr id="9221" name="Picture 6" descr="File:China imperialism 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068763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Manchu Korea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/>
          <a:lstStyle/>
          <a:p>
            <a:pPr eaLnBrk="1" hangingPunct="1"/>
            <a:r>
              <a:rPr lang="en-US" altLang="en-US" smtClean="0"/>
              <a:t>1636: Manchus conquer </a:t>
            </a:r>
            <a:r>
              <a:rPr lang="en-US" altLang="en-US" u="sng" smtClean="0"/>
              <a:t>Korea</a:t>
            </a:r>
            <a:r>
              <a:rPr lang="en-US" altLang="en-US" smtClean="0"/>
              <a:t> = vassal state</a:t>
            </a:r>
          </a:p>
          <a:p>
            <a:pPr eaLnBrk="1" hangingPunct="1"/>
            <a:r>
              <a:rPr lang="en-US" altLang="en-US" smtClean="0"/>
              <a:t>Government organized by Confucian principles</a:t>
            </a:r>
          </a:p>
          <a:p>
            <a:pPr eaLnBrk="1" hangingPunct="1"/>
            <a:r>
              <a:rPr lang="en-US" altLang="en-US" smtClean="0"/>
              <a:t>Adopt Chinese </a:t>
            </a:r>
            <a:r>
              <a:rPr lang="en-US" altLang="en-US" u="sng" smtClean="0"/>
              <a:t>tech</a:t>
            </a:r>
            <a:r>
              <a:rPr lang="en-US" altLang="en-US" smtClean="0"/>
              <a:t>, culture, and </a:t>
            </a:r>
            <a:r>
              <a:rPr lang="en-US" altLang="en-US" u="sng" smtClean="0"/>
              <a:t>isolation</a:t>
            </a:r>
          </a:p>
          <a:p>
            <a:pPr eaLnBrk="1" hangingPunct="1"/>
            <a:r>
              <a:rPr lang="en-US" altLang="en-US" u="sng" smtClean="0"/>
              <a:t>Nationalist</a:t>
            </a:r>
            <a:r>
              <a:rPr lang="en-US" altLang="en-US" smtClean="0"/>
              <a:t> ideals develop from Manchu invasion &amp; Japanese attacks</a:t>
            </a:r>
          </a:p>
          <a:p>
            <a:pPr lvl="1" eaLnBrk="1" hangingPunct="1"/>
            <a:r>
              <a:rPr lang="en-US" altLang="en-US" smtClean="0"/>
              <a:t>Want for </a:t>
            </a:r>
            <a:r>
              <a:rPr lang="en-US" altLang="en-US" u="sng" smtClean="0"/>
              <a:t>sovereignty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6" descr="http://www.cruiserswiki.org/images/1/1e/Mapofkor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27051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File:KoreanEmbassy1655KanoTounYasuno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43434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343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China Limits European Contacts</vt:lpstr>
      <vt:lpstr>Ming Dynasty</vt:lpstr>
      <vt:lpstr>Ming (cont.)</vt:lpstr>
      <vt:lpstr>Voyages of Zheng He</vt:lpstr>
      <vt:lpstr>PowerPoint Presentation</vt:lpstr>
      <vt:lpstr>Foreign Relations</vt:lpstr>
      <vt:lpstr>Qing Dynasty</vt:lpstr>
      <vt:lpstr>Isolation</vt:lpstr>
      <vt:lpstr>Manchu Korea</vt:lpstr>
      <vt:lpstr>Life in China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19.2 – China Limits European Contacts</dc:title>
  <dc:creator>Cory</dc:creator>
  <cp:lastModifiedBy>Artis Cummings</cp:lastModifiedBy>
  <cp:revision>15</cp:revision>
  <dcterms:created xsi:type="dcterms:W3CDTF">2014-03-23T00:20:42Z</dcterms:created>
  <dcterms:modified xsi:type="dcterms:W3CDTF">2015-12-16T18:37:46Z</dcterms:modified>
</cp:coreProperties>
</file>