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9" r:id="rId10"/>
    <p:sldId id="262" r:id="rId11"/>
    <p:sldId id="263" r:id="rId12"/>
    <p:sldId id="270" r:id="rId13"/>
    <p:sldId id="264" r:id="rId14"/>
    <p:sldId id="265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3735-830E-4041-891D-9CD907D82E2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61B0-F4DA-44BB-BB66-74C41E43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898B-2FB8-411C-A637-2EE6A6BA675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ABC3-3AAE-4CBD-A626-166E681DE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D83B-FC20-4DA3-87AD-7B0E737FA52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35C9-6D98-43EB-AB95-C1BA3D693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34F9-E2AD-4683-A05E-401044EAB2B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6E13-3344-47D9-833D-9DA2AD93F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6BA2-FD03-48A1-B75B-377547877E6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C4A3-CF42-4DE9-9AAC-8A050EAB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F594-3BEE-46AC-B625-63A2858EB60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8B82-A82C-4F6E-ABEE-BA740764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027F-E9F6-4DF1-B302-360D6FFCB47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5653-9579-4EDE-807C-4FB23C6DB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80E9-1E12-462B-864F-3017DC912B0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7539-62A9-4941-A3F4-546FC6717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91F9-CD71-45E4-B53E-114209E8EFE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96C1-5B20-49B3-B9C0-3676BB69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7303-701C-431B-9556-3E1DF6776683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1370-2A4F-4E2B-8D1D-7F4DA1F8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CA6B-C3EF-47C8-BF7A-68D109BE417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147A-3810-4F54-A1F7-BDF63D30F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F9806-FB62-49B1-8CC3-2AED05203A5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AD490-146C-487E-B6A2-9E5CC61F8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Church Reform, Crusades, and Change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052" name="Picture 2" descr="https://resourcesforhistoryteachers.wikispaces.com/file/view/crusades_final.jpg/300955780/crusades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1440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&amp; 2</a:t>
            </a:r>
            <a:r>
              <a:rPr lang="en-US" altLang="en-US" baseline="30000" smtClean="0"/>
              <a:t>nd</a:t>
            </a:r>
            <a:r>
              <a:rPr lang="en-US" altLang="en-US" smtClean="0"/>
              <a:t> Crusade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Crusade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1097: 3 armies outside </a:t>
            </a:r>
            <a:r>
              <a:rPr lang="en-US" u="sng" dirty="0" smtClean="0"/>
              <a:t>Constantinople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Armies ill-prepared and argue amongst each other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1099</a:t>
            </a:r>
            <a:r>
              <a:rPr lang="en-US" dirty="0" smtClean="0"/>
              <a:t>: Capture Jerusalem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Vulnerable</a:t>
            </a:r>
            <a:r>
              <a:rPr lang="en-US" dirty="0" smtClean="0"/>
              <a:t> area from Edessa to Jerusalem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Crusade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Organized to </a:t>
            </a:r>
            <a:r>
              <a:rPr lang="en-US" u="sng" dirty="0" smtClean="0"/>
              <a:t>recapture</a:t>
            </a:r>
            <a:r>
              <a:rPr lang="en-US" dirty="0" smtClean="0"/>
              <a:t> Edessa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1187: </a:t>
            </a:r>
            <a:r>
              <a:rPr lang="en-US" u="sng" dirty="0" smtClean="0"/>
              <a:t>Saladin</a:t>
            </a:r>
            <a:r>
              <a:rPr lang="en-US" dirty="0" smtClean="0"/>
              <a:t> recaptures </a:t>
            </a:r>
            <a:r>
              <a:rPr lang="en-US" u="sng" dirty="0" smtClean="0"/>
              <a:t>Jerusalem</a:t>
            </a:r>
            <a:r>
              <a:rPr lang="en-US" dirty="0" smtClean="0"/>
              <a:t> for the Muslims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1269" name="Picture 2" descr="http://upload.wikimedia.org/wikipedia/commons/5/5c/1099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7147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s://encrypted-tbn3.gstatic.com/images?q=tbn:ANd9GcRPAw0VgrKj6DxwttHZI939dmcDyYJce1-niWTGQrmZ8MGJqI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292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www.conflicts.rem33.com/images/deut/drang_files/image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068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Crusade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019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Goal: Recapture Jerusalem for </a:t>
            </a:r>
            <a:r>
              <a:rPr lang="en-US" u="sng" dirty="0" smtClean="0"/>
              <a:t>Christendom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Led by Phillip II (</a:t>
            </a:r>
            <a:r>
              <a:rPr lang="en-US" u="sng" dirty="0" smtClean="0"/>
              <a:t>France</a:t>
            </a:r>
            <a:r>
              <a:rPr lang="en-US" dirty="0" smtClean="0"/>
              <a:t>), Frederick I (Germany), &amp; </a:t>
            </a:r>
            <a:r>
              <a:rPr lang="en-US" u="sng" dirty="0" smtClean="0"/>
              <a:t>Richard the Lionhearted</a:t>
            </a:r>
            <a:r>
              <a:rPr lang="en-US" dirty="0" smtClean="0"/>
              <a:t> (England)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Phillip goes home &amp; Frederick drowns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Richard &amp; </a:t>
            </a:r>
            <a:r>
              <a:rPr lang="en-US" u="sng" dirty="0" smtClean="0"/>
              <a:t>Saladin</a:t>
            </a:r>
            <a:r>
              <a:rPr lang="en-US" dirty="0" smtClean="0"/>
              <a:t> fight many great battles; call truce in 1192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Jerusalem stays </a:t>
            </a:r>
            <a:r>
              <a:rPr lang="en-US" u="sng" dirty="0" smtClean="0"/>
              <a:t>Muslim</a:t>
            </a:r>
            <a:r>
              <a:rPr lang="en-US" dirty="0" smtClean="0"/>
              <a:t>, but </a:t>
            </a:r>
            <a:r>
              <a:rPr lang="en-US" u="sng" dirty="0" smtClean="0"/>
              <a:t>free</a:t>
            </a:r>
            <a:r>
              <a:rPr lang="en-US" dirty="0" smtClean="0"/>
              <a:t> passage for </a:t>
            </a:r>
            <a:r>
              <a:rPr lang="en-US" u="sng" dirty="0" smtClean="0"/>
              <a:t>Christians</a:t>
            </a:r>
          </a:p>
        </p:txBody>
      </p:sp>
      <p:pic>
        <p:nvPicPr>
          <p:cNvPr id="12293" name="Picture 2" descr="https://medievalchristianityd.wikispaces.com/file/view/crusades.jpg/224591708/384x293/crus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581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4" descr="data:image/jpeg;base64,/9j/4AAQSkZJRgABAQAAAQABAAD/2wCEAAkGBhQRERMRExMWFBUWFh0WFxgYGBgZHRwfFxccHx8aHx8bGychGRsjHBgYHy8gJCopLC0sGx4xNTAqNSYrMCkBCQoKBQUFDQUFDSkYEhgpKSkpKSkpKSkpKSkpKSkpKSkpKSkpKSkpKSkpKSkpKSkpKSkpKSkpKSkpKSkpKSkpKf/AABEIAKcBLgMBIgACEQEDEQH/xAAcAAACAwEBAQEAAAAAAAAAAAAABgQFBwMCAQj/xAA3EAACAgEDBAEDAwQBBAICAwEBAgMREgAEIQUTIjEGMkFRB0JhFCNxgTMVUpGhYnJDwTSCsRb/xAAUAQEAAAAAAAAAAAAAAAAAAAAA/8QAFBEBAAAAAAAAAAAAAAAAAAAAAP/aAAwDAQACEQMRAD8A3HRo0aA0aNGgNGjRoDRo0aA0aNGgNGjRoDRo0aA0aNGgNGjRoDRo0aAvRpE+e7kmcRdt2HYZ0ILqA+fFsi5RjJUBkDKRYAPkdWnxv5X3RKjqSYiBaCR2ps8Sy45gkJllRVshRJsAGfXjujLG/Krr+Lq9c9nvUlUPG4dTxYN8jgj+CDwQeRqAJb3pTgkRKx5FgW4BqvRLEXx6/g6CYu5JmMfGIQMfd2WIH+qB1K1WbCTLcbj+MF9g0QGsD8CsT/knVhNeLYkBqNE+rri/4vQe9GofTHYh8mLf3Gq69XwBX2HrUzQGjRrhv9z24nkP7VLf+BegidF3ndEkl2pkYIbsYrQ4/wBhtWWq74/t8NtCp94An/Lcn/2dWOgNGjRoDRo0aA0aNGgNGjRoDRo0aA0aNGgNGjRoDRo0aA0aNGgNGjRoDRo0aA0aNGgNGvIcHi9etBm/6gfJZNt1LZYAqiKe6X8InWZgmOfOJXHLge+3d8DVX8W+ZpAERRFNM64QorSdxVyJczs4xXHG7NcBKoG9NP6sdLWXp8kviJIRmjE0asZqv2ZmUEKpBBbHjWWbSbeLs1kjeTsPtWd2LQhYsMwSsYQG2EeSsK9gmheg1/4UjIJVclmciZnJY5l7GQscf21hJUcDIcCwNddkWPU9zf0rBGFocDI3R5syWDfBGPb5Bu1npXUZNu+1UKYyyiHtykFUEjJ4qV5Y2GZVyrEML4FM+zkeCTcSzKWDsCXQjEYIqYhGbL7FuMrJOg7/AB2TN905xvvsniKICAVl/Plf/wDa/vr7uN2Q06nkCSGgL9OUBH45N8fzz70gS/N2gDQo4Zip3KlOFZPPMkuVahjXjyACSAQa+fG/lLTiGFznujPEJrYFXWPcZiSMqWDUoINNVrXIqguvkX6lR7CPEXLJ3KIpuO73XRQFHkaVRXH1KSedXXwv5rH1HbJuFGOTmMj8OosqfdWCCDfNj7kXlcW3in6luotxKYmdVSNjGJQsiGLFrIIWPxW8ih/uJVXYY+kbptqzbcN/Vxxbh2UAohHbCklEUjOpBIpvgEgizxoNPj30bHFXUn7gEH8/j16P/g6qflcwfbCNWFzyJEpBu8nF0QD6VWJ/gHWa9P3BEM+7MEv9yJXySJakDSUEjzZnYJljl4/UDRFZMHxHdSTttAUMa92aZlIojFY6tSSUt2awSTd8k2dBoyihWvuqCf5xtFmaASh5FyLKtWAgtvZGWIBJxsjE/jVvsd+kyCSNslPo8j/0eR/vQSNGkv8AVxdwenE7VnEvdjACMVLh2wxsEGrcE8j1zxrJ/jEW8i38bTsIy8ZEizk0WAvhG+l6xcA1li9H8B+jNGlTbbxk6hFt4GZojHI06ks6rWGDKzfRZZlxBxIBIArTXoDRo0aA1WOzJvFtmKTREUScVaFrFD0GdZGv+Ih+NWeqX5D0rN4N3m4bas0gUMAjBlxfIUbIjL4+qJ0F1o0DRoDRo0aA0aNfA49XoPujRo0Bo0aNAaNGjQGjRo0BpU/UmR12YZCQe6oIAU5ZWuNMwU2WHs8GiAWAGmvSz+oUsy7QPAiyOs0RCOLDEyALxkLKyFHq+ca0C30HrMFx2m3KPHIwZIkkClFjagYQy4gubUlSKXgXpu6WuO6kRUMaiCN2XK1yd5PQugRg1kDkFfxxSbbZpLJ3TBHE3ZPcjDROql3ORtfH+4tWxILBR7C6u/jcSVNMiqquw8xxniotuSeMiwuzdE/fQYz+tXzd33LbdGKrCSqEVyy1k13asHUgffx493pK6G+4VPETFZozGe2I3LIxZHUBhYvMgKPZs/zqB8w6ku53s8yMWSWV5FsEGnkYqCD9wCBxxxrRf046hhB3Bty5iFMD2qdQC9qpdWVlQnyGV8ElrAATf0xZ95uWkmUx4soiAYkqLZljAqgBUjMeDam6s60RPkXd3S7VwGCAGUV95GZYwRXPkD+QKXm9Luy6rA0T7npsgiMjJ3I1TJlYriOK5JaRLY0w4U/UKUR1LcQ7+SMEEywIuRj85JUc4Pa0DKHIcMTiUUnLQS/kOy/pNzLhBG5SVTGJCFUIWHiinEs7yOGxVgKU+7OrjbdX20W4jmcRwZRG4YI88HRTmW7eQOPr/F16N1W+25k6hIryLEdzG8TMgsZII5mspw4rxsc+LHxoHVjF0ODbTdkFZSYzmH8s2ZYwHFggBgHFC8ajqsq0FF1T5HtV6k7QQrvHnZWAaIOcqQBVBryzAIcsVUFhRIIDp8L7Mlxbh8ZuwUCuTf8AdIaVw14sxeRQTQPAHqhqh+J/HdvDvd1OV7kcRGPeSYhhKgPcY0QvOQAdPXN/cuXS9zBLPSxELKpRkVcgKAyLFeYlbJaDV9LGgSdAk/KHk26CCSaaNUlEisFjHcZV9W8iWAt8DgE2efbd+n8TCGWV2UyGEFitAZMZGsUePEpzdmuftpc/6g6bqaGZFTLcMhjNlUJxMclkUsbRMVJAAOKcABmEWTr7K7L2nkwLY9uKXKuFc3IFxUXyMvYPr3oI3RvjkiCXdnaNKydw5mRFdhKWi7SBo2zGIxJcgKGYgE3bn+k3T5duN3BKjxANG6RyOjsgaPEAsnH0xoOaIr16JpN0V3sKpIZimYeNo3VGSSziSrB6DBiAfIhvWGTU5/HepRQRZbiUJJIbLykrkIwqLbuArPiFJr7k8aDr+om7ji6fNLKrOiNGxCMVbiZKKsDYYex/jVB8f2Wzkign2sSRCadpZY4ypXjbSrxivKAsDwAQWqgfHTV8pk27bOUTzCOJ4z5hl9AZWt2G4F1RBHsEayHoHWpNxu9zJtJwiC1MsiAM+eK5N2iih2wZl7aEkfZipoHT4TFl1KY4UIoMUYHxZJZAyiuLKuk6m8qIqxRy0PWe9I6BvIZI9xEIZBFA0QQl48iz83IWd3ZSoPmAASwHuwxr8keIKd5AIAa8llWRQfweFb/wp454o0F/o18BvnX3QGvjqCCDyDwRr7o0ELpT1EFJ5jJjN/8Aw4BP+Vxb/eqnqfzVISf7UrRoCZZAvigEZYX9/LgAnFeeWHo8vkciRyENmI3UySBbp3XBVBIBpcVIa+KCf4MVurK00W3Mcixs7Kiqt5YklmlFgqhXMgfejdNSaBq2O+WZA6XRA4IIIsA0QeQaI41I0n/ppEw2yteUbIMHKBWYK8irZHJHbWOg1kX70zdVL9iXt8ydtsP/ALYnH/3WgquufITHHKyEL2/qYgMT9iEXIW2RVBkQMj+Pa4i7ePerMJpHlLMX7jx+ErRRqMo0oAdsdtiBxiLIIs51uPm5nL7RneBZVQhyyk4oVKoGKfVYc2StHKuaTV3lBAYe7LJTbmNYVSKIEkMLcNJ5FLZfJsuCb5ckBsmw3YljWQCshdfg/cH+QbH+td2YAWeAPeuW12wjQIt0PueSSTZJP3JJJP8AnSN8t+X+WETZY5tS0RjCkmbtdCgVPux4CuXBAX3XPlIgBKrYAY3RbLBGY1R4Ax5Y/wCgdKfVvlMrlMIzLlGZAubhyElIIVUdFsI12AbJReTRK5/1JJoIVLMksi9oO5FqB3GkZvK1X+4yMwokIK9CvR+SLBuSNusfea4hk59JITlgQBbNkS/PA9GjoGWD5iCDEkhhmSNZXEkkjABubLyM4EYZkW8WLWcaGLa9dT/UmaKBXP8ASqxdVUs7VLnQVlRmQxR8li7twq2FYMDpN3gjkV5twY+blIL5BO8SE4ZlBxiWALbHF8Lrga773p8m52UbMMW7bzSMayECK2LFH5RmIBVgQay5PFBqfwz5G29gaRgmSSFC0eWDeKtaZeRADhSSBZVqFVq/1D6T06KCFIoEVIgPFV9cm7/mybv73qZoPEsoRSzEKqgkkmgAPZJ+w0v9c3R3O2YLCDEzKpMykZAsBarYIpqpmxqsuQBcD9Vury7fY3DWbuALNUFVpCf9CP8A17+2pcJWTYgSAsniVAchvpV/YNkqbJ93RBB9aBN+DSTruHyikkPcpl7ufasml8yMFjCYt4qwHFvagM3yfbvsen7l4XwRYiFiUWF7j+b5vbFvNiD4qKFirOrXZ9ME+TSW8YbxDemKn6q9UCKFAHi7o0D5buo125hZDIstRFF4JDlUoH9p81o8V7sVoPz/ABdUiUk/06K45VmVeby5+o40MRxVYXlzqt3HyWSNGMcy+1XtqGtgVPmTx6oAezRBFca0Hrv6bbaDbTSRNLJIq5BpnDKioQZDSxreKAEk8kV6DA6yTd7RhK0dliHANG+QPsxPlZ/dXNXxoJ8vyLFc0kKu3/LGuQWSqAc/dJCCbYHkgkEE8z9l8h3DEskhmVye5YGfPNUSAWABa1H83x4zP0/+DRzbwRbvIgxmVKoKa9iTMAjkj0fdfY3pi+PfBumSSSvuUkjiTJIgkjv3gjYGUYRA8Fb8SQbshR7Cv+NyvuZ9sCWyVZmMgHodp1Zhd1WcfkQbazbE8feizLHKkglckxsXz5FR5binY8ciONPEm1yYEKK1c9M6TDsKWFWE0qsLciQoqEVktLWUjQrZDBWJ9hNVLY7XfduINiP78KlvqyXFlHHDC2ALAiqPPBIa707ajbIWNPn/AG2WgPbhCWXgMQ5xq/poW1DUlfksUb9pFRC8Z3JaqTBVjyc8C2HcXjjxFkitKvTN00ksGBpSjE0xajaRlyXtiLG3ZTwQS9k8g5knyiRusPKxAzGOJsLgjfQRwQO2pBU+6o1dANh3UQIlldIdxKEJZZcVVldlwtrZFEcbLlVhz6PGrKPbwzxopEbSoXYxFYiRjQeMUW7XkVNhuDXJGkLcTrt3ExAZduUAZ+bRiT65yIktvwO8P+0EO+1ZclZQRGmNIpICgkdsqBwFyjkS69PV0KALXbvdw7dO4yhxkwxKrGjZWfHEB1pqoDIkVdAQ/m3V8t9Mykkx4RRhXI+mMSM+MU0csgXutZXLEZEXdaZt1vBtBPIwIjEWZQG6aFvSkn2xkQD8dsGvxgHXd7LJu5NyVVZGOSjgovmEUUwo4qtWfuoazoHja/Jml27JIjEBRBifKq8cWKsQFAkKm6DExEqciNNPw9ooOwkEQQytRIUo9CLyYgmwrExt48cX9zjhqu5jdR5lpOXK8t6JolrJJP8A7HPlrYf0j2/c3sgzlZII1IDsSAzgZFfsFIEZC2T4qftwGvw/2ohlfitsfZ/n/PN6zL5J1NNz1GSKVwyxgxpGCKYYguDiCx8ipIv/APHHQOVh36r1XDZh2GBelUH1yeMjXC0Bka4BJrjX583nVp4N7NM+PiXDgcFFMpwJxYn6iF919IYkEWG7/AZmVJdqXZ1hcdksORC99tC1nMqFPPvEpfOmvWRHqv8ASN03fJkgdlhnQE4mKQHF2DAUyeLcWPfoDnXdBS/IupyQgYlUWiWdhkSQLwRAbLUGYsbChboiytP03qce5wveTksuYVSi0uV+ZjWgVGKkg48jk5DXH5n0uYyyTLbDsBUHOKLGWaS/xm5hugbWMijqL03psMMECzuqqwJlQBnYsAGEbUpNDgG/eCgg22gkdU6htj4Gad1IxpiGUC7yckq+JKqaL8gcDhq7b7cqdmdtHMNt2yB3BIzDEHJSrB83ZvGwCWs0bBGUbb9b6aS222+5WKYMQ08kZdrK2zCSUYZkUbNjjgEVrlvP0+Ekgkh3rMxYh+4Q5egUc5V9QtlIC1+3xIsBM6P82hgghhfuMyRLmwCtVDyJAxahXsoCRXFk6YNp8q2sg4mVf4e4z9vs4Brkc+tZl8bRlgaSSFYcnODGgSodSvvl1UuAGJNspqhebP8AGuiRysJpcXRQFQEe2YL6HoDHGwAAePY40C5+onxDYF4G26RrI8+MmDeNNGTVC1Umk4AHB549/PiPxiaTcd2Vg/8ATTIQvaQyXiGxDSSLhXiTx+/0vvWnb2KGdm27A5BLtclKgnjFxRB49A/i/fKy/TNzDvICIhLEjZd5ayICuhDqB7VHP0+yBQ9roLH5D8xjj2csyE5A9sACyCSVsYmjWL8g0CjA8qQMYg3Mjq7q+KQPEWRLpFwKY35FiRGLIDAVyATrV+u9Di3ku72wDLKoSZCAygO6Vd+nDdsAj1wfTc6Sem/pgF3Dwbjfs8QwL9uNlL3I4EZYlrIcgZHI34ggrYCHu2ki20UcaM8nZTJmSge6MwLHIyywNirqgMdU5+NzyR7meJSF2YjGDAEzEnt5qReKiMMB7Ao+jdaT8p3UGy7axIyzTqrxxqCXkdJE7YZmZsIxwCDS0T96Gq75b8meZZXO3khjaJtschyzyK2KGiwOLOjClLZcCrYEF7Y9IeQQKzdtpFjQozRszpDBGgkjQurNXass1KCPVBgX/pnxKLegmYkwRt21jVRGsnaY/wDJXkyo3gEDYkxknMEHWafGekoxUF5Iw/8AchYnALgZlYui0WsxpyMmF4kijrZ/gUGHTtoPzEr+wb7nnZI+5ys/yfZ96C63G4SJGd2VEQWzEgAAD2fwANUMX6gbMyYGXtgkhHelR6NWjE0wvi/V8e9SvksUkkH9pRJTWU48woNVZANPg+JIDY42L1kcG1/rdy1PJFDtcxuA5yUvRXtqhryPaJZhjliDirHyDv8Aq/u33CxbjImEPjEFcFShUf3GGNZMXUgW1pjwtkmT8U6xhsNqyZhMAxJI4MYx5+zAkNV1QH3J4s+k/CIN1IkHlLtIrkB7zMpDOcIgAQCp+o3kaRSTchus6qkokaBu0hjmlUqCEuJpGKmjwpKyAegKYXZrQaD0rqyQ7ONhbjuhD5AsTNL7/wA/3A1f6+2vPyrpZaGSUPSr/dawzGkF+IHNg+Q4PKrxV6QemdQMsO27Q/s9x2kHBZy64IMmFAiHusefFU9kqNO3TvkEbwhWDYsUh7bii2cdkLXvwDCh91P+dBO6dGI4xHiGzBVmYA5GiOQABjdigKo3+b/OHyqDb9yTshiHcSgr9IjqRq8yCHVfEAWKUc5WBu677+l225kkX/8AiofsASyouPtqOS9r3VWLvmsD7zv34pALi271yPEyshIIoAUbU/gtX2rQN2z6Vu5wWiglkMsbykSOsbyxB4xSiyVXGReAyZL9DGhTh07bd4xvuJ1jgSNIniSKWKPEB/7ZqTKCRPFvIA8VbABtVnwf5GEk6azYiOZf6SyTZx2sKcD8d7bhSSPZ988aFvOnI4hRhTZtA7qSHHg5FMOQpOLBT4+Q4+xDL5Ilh3O4Lf3GpMPLFXiyOL0PeTB6kBrk8AMoCx80keGRWWZVEuAfyLGMoT5UeSC3cbge1oY/SXD9R+gnazbZio5Qq0yjAVHIjgnCivGS4G1oJjRoKpdO267iVnkiV1kUhVDrkwjC5KGYHyEeDg5egLPmbC9+I9aikiaXAQsokjBXJQwkVyFVQST9coGX1MIubAATZUQoskQYvbsH8gCsaIxvJRiuCvwCaoAUDrv0342pWU90J5RYknDJZfMOAvktr+0gqP7nNoNWTfF1VY2jaSVGIxjdV8BM0SgEDhj5oeK9IPQNBep1RZ9pg+PcIMeNi+aUuPxz2SCKxCN9udWnxXrzttlm7kniiMYwY+XixyVS/CqyMopiR5yEAHWZyBlQKVxZAHiU0LVvEg8XkFUL7BsH7+u3xP5A8bdhyVyeitWrFmyXjIUfdEflDxV6DYuudTEkMiBj3KzJFqStMGIYCgRH3CSCSrAfgazrffHTJMMEClsdt5EjF5A57hJ4Ef8AdRlP3KV9VM0IdVkGaNIyyIqyQsFC8KqlQzH6gyhS38h7HF6fuhxbaV4n7OSmJ1ICrlQi2goWQAD3HNA8FmrkAaBW/V6MRbuNVCYJFFGoagAqFlUcg0RZuv20futTf0W6mYY55mKqZpVW/RYLZIuj/wDQDgef8cdP1L+Bqm1/qlmEo26xxsjEqxOQpaQNbFZAfYvIuOCBpK6KHYwxRxCRVZ2w7naJV2AUB34ZroDGyaAF2w0GyfMdpNKu0SOIyEOyqho0ysRZu1qlF2CAL+pSwMPoPwt5txvNvN24o1TAtAcmZ5lUlsmsxkYI2FfUiEluS8v4628UhYUV0QfS7SSFWKHjuGQxgKWCmsrxNeq1abXp00ZZJeyChkmXFC6uZHyzF+aOllR9Rqq/kEnpjtt03PSd6xkSJ1gUopJYbmMYKn3LHJv5GXs+i/8A6Ydck3fTo5JnEkis8bMPZ7blQWH2YqATwPYP30kfMgZN3JCWUtPLt9xAFLAWHSJlYryxCxFjxYJ4uuGH9MJctz1dkTCI7sYgDFcu2MyB9ifFj/ketAy/LupbeOBo53CiRSAt0Wqr4HLjkWoBsGqN6o+rb9hGqNlt1JaRzFaNiPbSEjJQAVH/AHu1GlHGq2LqCj5HM0zhVSBY47awDJ2wBR4UuztRHJ5Bq60o/NOpz7iXdGIhMiciTkCkClo4wMqtrS1o33ATww0DJ0zpab+cb1lZ026hcpljZy+JZQbVLABhkNnhiAK8ie+53EezjDtIymSRkQhVCqAVDWuSu9OsrDBsinNtZLQvhHyF4xLs5EVEJWWN+WA7cnbcPdMQWglYMTyMuaFL8+YbaE7XZKJn7ck8SSxRFcSEQszYhSykgKccsQCWq/qCmh6hNPlupWdjOR2kZwWVW7joACCOVdQuIH1gEAmme9v1aPa7NJJXUsqNIxDZLeeWQ5OQJVipvmgPtxTfC+mNuJwrgGKEEutK0bdwyMqjgDJFkHiB4Cweca79f6fHPul28kgljSN84g5JOTUvd9utAo4c+2GV1dh8/T3rcu53s7SNglVEjMpkdULAswWhy1kmvdUeOWkdQwleC7znkWMcAf8ACrmzXruOR9zbD8VrE+mfLpenTbiOOUyLExiha4izYmsCWBCxfvsegaGORph+PfJpNw47kaKVnlnZs1IkMl+CrkHIGOIpmyCsRwoBBo690ebd7ltztdx2TSIY5GbCcRO3mMSCouQKpIpsiQKNtTQ9efbr25oMYE+ugcLxIYMVJ7lcrhkD+Weq019NjZkXczZGRyxk7aBQClYqUdiVIxDHg83Zq7VFj3EW53MMcAkQTs9q0ivW4cyqQcP2AC+QLLAEedB6O5lZp+ohSHNiFWNml5ojkKQHHgSSAOAT64/H+pxGD+n3KyzxySFgAJVEshGIZcRjy6WLcUxZjRVTqj64dxDJI6RMNr3FxBcKGZx6EeWKsvCgFb8DVelj9RmeOeRUijjqVNwHEiMR2b7cYHcYZlil83x9NjxB4H6QtJIpklUIM3V6IlUz0zpSFYqV8mU0VthaGjk77KRIBDtI5B/aVY6e8mCoPuAATVHgV79VWpUvVkA9gmgatfvfNXdeJ+32/g1zfbdwMVLx292tIW8R7uyQaA9A/wDi9BH6z1tNgjz7hgIiygYpVFuPI5V9gMjX4+4Gsz+MTbWXfbqVdoN4pzZSIQ9d3cSyDOw1ErYU83iOFsZazMZH4FRiiTzbcH7Cq/3Zrj3pL6FAf+qdUVMTl/TvRJHLCU/9tg4lPR4q7+2gdY5Uig7gj7ShDIUoKRxkQQtjL81fP51l3XemtL5hlk3M7xrnZtUmmZMK9BQjUQQR4kXyNO3Vkbbwyyh+OC6tciks4BNkA8KPt/PH5RNjviN9FBi2EDYhS3LGMSjLlVxpYpOf3EmjwBoPGz6E0W4221kmb+nn7smIH1MqPQuiWGMEchU2QTXN68dMgmgVNwmbyMe6wZGdiIpUDl3YtJICMJAARiparrmx6sUjbpkpdxHkwadV4VjI3ZLNjwhZnQ+rElggDlg+JsDGiMFQmSUlBwP+Yi1y8sD4pR4yUCyCLCm/VOcPtAUyQ7tR3RQsJtg7m6sWHZFvleT9q1i0O7Yzb6QAMWyyB9YtuIgAPteRXgmqv/OtJ/UPq8aRLBK2HbjaOx5t/dZfPkUVyjlsjklKyGanWX9E2/ci3IJUZxL9/wDu3cYJoA0eBxwKr86Bg+Rv2F6KEOBj2sc9g8hi5lB5IFlmJHH7v3ca3rqm/V1gns4mSKVD9sSL+38MeeftxQJGVfMNiH3BAHht9vFCQCFwUiuTZ5NIRRPCnjmww/C+sjc9MWO+YohkpIbFYpnJ5A9iMRjiiOPvWgnfqgP6rabWQXHW5ZT3EKElBJwVa6VniUizyKOs363GI4p8QD3FWQgFuKXuI2I+5QxZHyU82FNMusfJVK7OUFsnj3aOthGsd2PjyFGw3o2aPF1Wsf8Aku+i7YAyY9qipDA8YSk0ycRs7MBf2jFljY0Hnp3VMINty65RdpgLLM3dOIX2cjHM7A+qf8qDq8+L7cy7dpcWLEUaBu+4K+93buliyBLGCRjWs86vtSgYe07zKDRINcZgk2bIIBoWAfvdaD8L3gXaRticlvivt3QWbx5IUEML9uFoliBoPvyfoKzxmbaqxkgjDSFRkjjuOXC17K2JABxjY5sE5lPJIGWQBlYUQa/HkpH8UeP/AK62P45vSm5lUovgxR0HsSRrlmoHAP8AbKj3kAAePSh8w+HCN2mhBO3IbArljGcr7ZB5oDJlv2ABVmgFZvN4JVjlEYFlsgoulxW/5Wg2IHB8RzdHWnfp3G1AX40wXhrBneDj6cSmUbrzyESrFGshi2LRxlMSHYJIoN8fXRVh9ypFjjmxwRWto+E7RhtEiVjmYYh6xxL93kYhgrIJo3+//GSaFHQeflbsuzhjCnHuwwgO5BlyhfFMj/OLXdmlsj7LnxfpUe73W6Rs1OUsiYiRUkWNJIw1CqY90Mr0zLgK9m5fzXrjSuWte3HIIgqMbZ3Vj9qIAaOCNXr6fLjPVJ8K6s0e+3MyYNLFEwCQ0UbESKzAkkkFyklfe/sFAIaZ8QZpQoUl2jUE9wtdMkbARubdauiLK8evK9Xe4nc2jeTxEyRliVkND1iEAkBUlSUJ4PonVX+msY7akZf8KlrsgFwpoE++AOP4P51E/UDqu4O92+wimVIp1TujDJqabA0cgVDZV9jwaIOgidQi/quqxzpi0W2grJfDJ2uQKLtnr+waXhbcE8Ub79KOmiLp0cmebblm3MjcDylPqh6IAVSPsQRpG2u93MTdgxbhZoTUmCNKzF4oh4tyApJ3LKCQtKvCkINPHxyOXYpDtmAd3ieeRB21WN3kDMqEAWoaRhzfpaocaBY/UPcxpvUlCGPCUQTuChMqSRROV7bWZcVCELg4tTeNDUHpUQ3SPJGIVklMf0EIqAlggLBWVvt9IQBrHP2Y/kXxuLfdVcElOxt43d41BbN5GxVgUZWtUU0wPio+3IzX458febcKqytExldE7eKOF27ZFnYAZnLEDLm755sg0SbtRIqtEoMZjU9nzV2E7O63ihsXLQiFsZpBTDgwfl/UY3nh/p4HjRCysDCVN4gBVIFx45MMBVlFJB8Tqv6r06CPdNCj93HFkkqNWGDIWMbqoDDuFl5+4avRvxJ1FpO4+DtJkMphcjBI5BkXPk5T7MVOKk8ciiDT8A+WdiHcQNHSliyOK7QOIDjIKbx8B6bgE0AppXEy7aCZlapWr3zkxDIOcaxUZED8UBzqTF853DxbodwSwt/bV4zhGiSNRhVGiVgyRiuKrK2JGI146xtqhhCrlJPOlRchvu1AGrHEPFHxa6OWgl/F/iG1k3MiujSokYlkkYuoJcquBxxIyt5MuD4j2FN6HBhsNtFPHCgieNMwgVHXJQSQQp7n5IJ+3vitKnS9mismxX+4Y2M8soFiRwGWgwPpWMYW+ajJIIJvS49qJIO3xjyP4I5xNjke1ax/60Cz1GQs8wicOgdGP9weixDcEgFsckFnH1l9I1T/ACHtNOYJpEGYgOMr4B+1GCFdlBLWzEkcnhSKoHXrqu6GzhaRkjd9vIBlOuQQMrFZOGFtYx9gWGogDimffNKZyZ0MjZGJ8RxjdAAOT/3EkAYkAgkKgUPvynpc0O2aSeVXeKSOWQiSHCRRJGeUxDIqiMYqoagxrIOQIu2lXcPJEjCmdMfL0GVWkcrR7LFKJxGZKPbcao/kcO6eF9xMUZBKgKxgKjAF1BsE3QjJz8h5UOeBa/Fumdjc7XFQ8hAVUDB0soxzLuhORI5xApQtfTYDU59w0L494Fj5WQooMG9gteIAyxAskexzqakyK2csgzUcnIrxxzhlRBo/Y+vzqKnT9zTeXmVrJ2yXy5aguJX0FsX/AB+T523TpILDKjrgOFDkDCgPFmPNeqr1XHGgnw9WhYEoVKqaJNgBvdWR+fwD7GlLZblP+qb1iDgYojYBu1IQPV3iCWsG7xPutWEnSAWB/tY90oAodlRlLMCQpXGgMSLo5fa9UO/DQ9UkuSIXslYijh//ACeALJxs5AZWt8cXoL7rmyUbV1sB2C+QzVDlzYUviT7Jo+r0q9A6fn1VRKtAbQuoDEgGSebD/ICmQWSeT/jV71jes2zXtLxy6OzBgTEyMGYUiICA5rgfj3wdA6KP6sM1h02kCqvA4Z5iLVr5CJVD8G+edBT9U2w/6S8Y+iSMx0/AAF4lRjZKmibNAgGwTWo/6fb4Oox9iNSWpaAkUEkkLdgI/wCVtPyNUfzqZm2MaHFCZbZSWejIxXklfWUUn8+QUWuof6ddRG13MULuhH1IQbOJLFuRYxGLlj7AJ/JACq/Vjf3uZ0Utg8wHv2sES/ng/wBySQivRy93Ql/pfs5O6F7YUTmG1CgZJHO0jMb5oCEgkfZx+Bpe+cSd7qM9XiglIAo0KkYfaqNrz9798g60T4Rt+1PVuzdjuxqwLlFdt4giLAf8mbpwSbs0SF4BR+UfJ2gM8SMsibhg8gJFqzRACyp5JA4JsUT9yTr38C+XFpv6cRrGXhYIQT5OKK3/APYxxp9vHL8m/vzLoWO2kGBEqvT5UGDGYgXRwPBP0kgAiuBZU/iqAb7aGN8XO4ixFE/VIorkUPZ4NgjQbRtt003R92xNoRGAAWLNhHBl5E3mSQB+TZHBGsi6gJJ+AGvHB8TnXA4f0RyK+3oCjiL0z4SzjpO5RXYKzOIyy82saoWIN2MVbjmsRpJXpoVhYwClmIyZiSMgAbIyY5AWBfIIIAOgoevREIFNZF2L4/chE9qDQUOZKoCvL+NW2y64u02qxHnM5DALdKJObcVlb5URf/H/ANvLDvekiRFChcCy0WVvIOSBkaKjhmNEZfj0LQ5NvkpKISScQtcgjEE83f0/5F/xyDp8c+SxuD3LyaQukkmRbPAUchxeVGhwAzfmi29M3byI/cwZKQsotiSxAIINhh4u1CwMn4BB1nq7UR7eKYIrOijLk3bMKNcgsDd2bAJ4IoL82/UpY4xuJXYFZCShiUcuLRsvTLbHjEVZHurDRunfE9gZVmwXwkrFWJQ47goFYMGoVgTiQpphx5a9y9ZGy2Mkpdg57caLwWUnaRKxK/8AxoEBeC3a5+widLeP+mebFQTHIAAF/ftGckggAAuZhVknkknVd8vMT7uOJpKG3DKsVs3kZXBCsqngRCNvRau3wQHCgvbSWOULGQ7xh1dRkWzYhiXf2zcLgqFWIQv7OVcemTLt90HdD29xBLEzdvkyRHywxAo2q+r8X/nhn+T7ZBt5TZqKO/FjanOMiuaWnaNgTd2Scm40p9MnUiEqbqTcDIKBRmilVQUVuCcAQq/6JJ0G8/pvR2it+Uj5/jtqf/3rJuufIGk65/UDyEcqouY5wXcR148HENZFCzfJJ4GhdD6hJB0GKXIGVgOccsiZKxchXAsDHKqFgfjWNdN2mDRMpBjMqgEEH/8APFR+/JAaypIP8fcP0V8V3wZXTgeTMoDFqBdgw5v96t9z7rjgapd71Rf+p5FsQIZI/LKvF4fpPo+zf8/712+MbpDuVCnLwkQkDgMknmP9MGW/RIOonQdk243jyFioQTIfIBmJkj8gB+0FHBPqyKv7BJ33V9ttppIxE6S5NPiIxM0rMeXtC7Rk0oXPCgAKocIG6gj2sEiRUJGj28TuDeWRlklKtQpXI7ZYc0gFE0A4fNOmzxbn+u279xoo2uJlAch/eDqMnAJQiI8+PiymtZT8Y69K8u4gk7lSjK282yidWYsWtw7KrLyfb88ALoPfTOibnqW5fbREMAgR5ZGbABXomlByJegF4uiTyCy6nsNsmy2bptWz3VpG7MMXkKyhaIUXGmKy0g5AJNMeTTfDOgjsw7fboqqginmnBUu7ygOreYOJqvEqxCk/SW18KtCSoySSKaWMlixSgyvZAVQRiQ4IA5AP3IYL7eIs6yCVi+SZolsytkoxq0ChspjyKbwUqBTHSV0fqUcnUNgQyyLFtkkkFCkk7SeQADeRwiACnhQKvyAvG6Ys+5RpCrs2aFn4RlIsAALkELdpRZBGXINcyOu/GYtsxxyaJhh21Vwy9whSUkcgMgF8FjkCeCQDoK/4tu1k3M0rA5PuKW7BVInXt+wLQGrHoffjE60vd9Zj2yrHTOwUAJEhY8L+B64HrWGzyrt95K20cwwwMjHAXa9tFZipNSFXJLcE+L3jYpr+H/LO2283E0ucURGUrqqZmV1IVCR9IydmFkDOKiR5ODdsOrbebdyDKu5F5xupQgLxiyt/MknI93/gtSdc/TyMws233jKw8UEixsoNqO2cYszYULzbGzdk6vS8MU6bqIq6zLgRix4WMslHkgi3FY3i1H/jA1xm+VsUstgzZMqhVLUDQoU1/us8HxNgWNAk7fZ73bAtJtZZY7C5RnO8mfIgHFrLSteQ5quAzDXNflpG6E0cDRPHYIaAsaoqW4I8VtjjaMMz7GRZqbqM823mCTLKjqOWysMWAAUKAcSbstjX4I50udM6ShaRJ9y8REfLKe5i2CliAyEFWZjY8uFxONgaBz+H/qJtuppIAShjAyslOCT/APLj6b9kURz7As9vNCcWSPPyaMF3tzgARjmbYEKDwfVHWR/FdsYeqxbZVCnBx3oz2e73ImYA2uQJdQaNhStDxxvRJNkzpcpdSliwBKjMAASVVRzlwQGP0kUBxoLVI4IAGkh5Mh5xD4seQMqtv4oH8fbVHuJlPVGfBZF/oKEZUjkblSPFh9hifV3Va5P8dZFF7llXixFFiQrgH6wo7ZHItgLFffjXfcbFDvopWYiP+km5tPQlhZn/AHcHJVsknhr/AJDv8vnEm2QxgARq7qFYxkYoEIA4+kSPa88KR7PEvoe8aXe7xsQqrjEhFWRAzg2D6AZ2qvyfXBNT8qkiSNGVon7THxLq3Ha5UgHizRLEcLfNVq2+N7LBDYaQNI7lr5uV5MgVHHBI4AHBB0GM/LZZGFFJZE75F9sqgEbnhbGJLKAb9E5Gr9eujbWTu7TdsiqkQ7tswdjGbJNZKcrUmgp/5WY/ca0DoRrayFVYdzIsQCTH3JJSbOI4WNlLfnHjSM+3cQmNYyI8mRGX/sO5eEAL9yGnI4/7f/kLCm+NdFfdbvdtRrsMmQagXwWxYXnxWQkADgGuaGm7oszRbzbKCxkYbWIlcGVQsfmWJPgV4NHkk1XOofxGVoRup44Se7uiuDuVQLkrkNwfHCSO65Kg6Ytptct+Y5QsjbiaRu4pJUE7aCVACR6xkKgfdUQXZJIUP60Z/wBQqr4Zp/UuCP3JDQ/3/b/xdcezpZ+RfGRtNr07cq9yOy5EH1eJQc0eMGI4oXxxRLT+r6vJ1LZQCnZkG2NEIxZ8bFspqxKPXsNR1G/UzaeOy2q+TxdvIqzvbFWb/tGLsoy45b7VR0DP8U6WU2e/gJ/uLtlbIkkXhuI1kU3YJaIkj3rO99IEd0cWEN0MW8aICgmm8WJo4lbA5Jolv+O78NsOoiJ6kh6dHHQ45LTvf8kM7D7+wDzd5Hudwxch7JLU3j+4E3XBuia/myP50DYvVD25XSmAXEg4ly3bNZAVXkfS/k88eXmTpaxq4pnVqrK1LMwS8QVHhwxBNikN0DZp9lv8Y3CMaZKscelalNrwb5r1fbr1rQYOilttC3cNYK6sFC4MnKgYjgrljZJFTKxP9sjQUPXWNSIQ9onBBAb6mK8j6goKkgUfE88Go04WfYKfJQvsKAaXFsR/FFgPz43X21MmlAd3biOxa+NkXfLkYg9pSQSDyAFBvE1nTtwg20kK5MoD8tSlSWGLFTYUsgv2Ta+ubINXxnz24iLMSwVLBPjm3ZvEcV5uAAL5IuzeljeL35d3I8eT9y1BCgBZLKMAfp4JY8GrJOPBF/8AF96iRITiMZmJJVqpJe6R+aIT7HizdVrnHO53gIst/SrHQB5dXZFloDll8QLIP88aBZ2/cYMZHDwxVHbexVsnMbErRZVDM12VX0DV18c2BO62ETElDuUJQrRoHIO1sbBadqAAHsEfmJvtrHt+5t2JuQrIq+OIIkxyBvxFAjMqLpSQNffhiBN7tbQ0ZkJwyCkKXLWDzLySLHC4n8EkG/pnyMjpC7YNMHWLOw6xsghmIYC/E8KxC16U3fFo0cOCQZtZedETECjzEzX+CrE8fYt/OpXTdmphwodwEiiwaO5CRyAbGWUacnguDQAN/OokrHt6oESRt6OXMmJY5DIAmJQL9cDj7hr3SNxHcTozZBHVTZYMMUAPA5Cqrmh7r72K7dAdk38MQoXsWdwOQWMkTe65I7jAH7jSR0PrbbcuykMiBqVgQfpxxBHNsxVf4Fn3py+IgS7/ALisriPa9sleAMzCVFfbxS9BO+cbRWkgU2BI5ZzzwIgGvj2chGKI9ZaSPkW3hHV9vOHBEkSd1QBzk5QHn91kqLANcfjTZ84L7rcRQxOI12ziSaT7hmS1Rajb0pDsGpSrD3yVVWdP6jdbXtiVpI07c5squEYuOwArEOncChuDIaFrRC+XrUMCpi4Luzd3Ai1xjRQASo9KqGgSptgLFEVE8TSzvOfNDg5a7JcRYBPFiACF8hVnFRyWI1HMHcTJ1YspLf8AIoybyxZWbk2CyNV/u5xI1NiRsz+1QMlLVlwwCng43QAFegtj+A8dGkeLDcAlMIyFXyaspFJBqloqPQrgLRFCrGHrkpDFZXEmVst8HKiAAreP7rJo2p93rlBuA7tk4RMmN/YgblgX4sn9n1GrPPFA2u7gjVWXuIAEGKR2bPvgULJ8iburFe9BlHfllyOKGMOGSQ//AAanZcrLdzuIGX15V+LtPgW3nneHb4iGLb9yNjiCzSSy4vIxbnxEgRbBIsfk6YOi7GIFrQUHDsr5N4/1DcEsaLKVAAon6fx5R/hO5WB91K7GSUysuPIKL34WZrxrktnzZNJ6N6Bpm25n3LIgISMftJICyRlQy4CjzFMCtAnxFU1tCO5iClp5AXBzqV4w10pBbJow1WtAkEixxwDB+VzMrsVkoFGzUmsAu63C9xTVg+WNj1jHyftnH/8A0EoFyAjDkOhwoeJBDY8kggFa/ab96DSItztJMl7nadgVcqGxVsLVlC2KUj1lzwQBZ0s/EesJE8rYyKrIEl4DUD9f/IRfnGVtSSAovmtK8nX5GRzJOgAYEUjEgkE0bsqQQOR6ri+Tqz3m+WMcyR+cpZ2WRLAV7BADBhlnYJyN2LAXgHjqm/G63G3aJTHLEWZHYq14qHxYBLvMJxZvy9ZcHUvlu4lxdZsA3lSAJiKJXJm9leT7ZT+BzpC6f1iOds2kSPB+WkVnsKiBQFAti5Z2xAC+J+1jXQbgbckJG8qgHmkRgoiTk5rY4VPq92PH76C63PUZmo7neSvX0pIqr7YAXgCzU6sQb+44FG5c+1khhK7lXN5Jk6v2+TExAeSwyYxvXP2YgVWqj4Z8mljjd4pmgdWWJ+4FnA8r+lpco4xZ5ReeAaq9XvUv1A2e9k/p91JNGMwmAiUOT67mTFhCAXdajLNQPlRIIU+2WAcSGLGw4DOiqyopJjB9Yihyb5xUAA6jzndwzr/QtLO3bsRRvK0eHCHIKCjKwCnuCQe+aI1onxmbo8wJWGCGbO6zR34c44SRs2QcqfBG8vIUQTf3efp5stx24Gi3MURlMgj7gRKUOSO2H8UOZGRXMZBQQPQYyflU0ZO33IeFYpVZRDmhiZWOVLmtMVLgZeySfbF9MnTvm8S0xQblF+pRcanvCnVu4CSAwVi61zI3ibs6lvP0t6e8VRbWAlh9b5uSD/8AMsWB9U1n/wAazHqf6K7mOV8REm3/AGeUbkk1YZn7ZVbujywFjm+Q5N16Hcxyt/TtHLIV7QFMiNIY0Z6SIchQoDjLmxiDwWrY9eiO6i30twxNL22ydmCPDFIhpceXcwxCwBYCjk1UDoP6U7qQYkrt0QmpC6Sl+BwqxmgpI5yNkYgg64bv9PdxvoJdpFNFltpZmYfZnLERiv2AqJPfrirB0FdD1sdU6ttpHUGJdxLIAyqbA7dA/wD1pB5H7V+6tHW+qhZ+6CA8e7eV7QD/AIc0jDKreQ8VxoWB9j7Mb9PehyR7xtnuwIXhILRsuTvk1rhipViCW8yTw6164uuv/CJ2lkUGpWkaaJpJa7wJDHElC3cjFIVBDeKlfbHQceg9V7mw6hIRjIYX26gMVDiSXNSgZeFAnPJ9LiPzWQ7pSX5YlySWNk2cj9/Zv+fvreIP0vDRBJlTzyMkxpgWLXYAkVqFUvJ9XQs1Ubz9BkmXLabgDzKvmwaqI+wW1NckFro/6IZV04gDBvtZNRliCFYi6qxxzz6y44Gtd6pIYIduMyJBAFIpV7dJmRfK2RJECaA8U9isVDefC9303IMsUqzL2kkItlDceIPNlSQKyPocFaDx1roJ32wj3bMTKyAzPBGKKhlRiSKYMqhCUPIwfihegVesFB4e7cqtm/JS0RBpCCQyxMPfIXjgUoyb5lDyRBkWweDwD26PJsZWpIHNi+fubX5F0v8Aoo5I/wCsLkMpWHBlbJfq5ViExbn88fa9UOz+QBFkGJLSRmNvuKP35s3wPv7JOga/iW87kJhCniOS+QOZYZIx4gWQDMoB5oGj6o3Ky4TyMEz7ivjeQ/45m9NZK8TDm/sw9c6o+kda26wSTEEMO2so4LNjuI5Mg3rlUP8AsAYkCxy6d1T+q3Ebc59zyPiaWUMpvIkMBa/xTVx9w6fMVUSm1EaELwEFR21ZWt2CYUXyPNMQPLmL8T3Pb3JmRGlU5UoaN2AkR1T3yjAleby5FA+j9+Z9TK7opiAYQqNfi1hsgfJaIth6J9A3QBC9supFXNnyAChj+2gATY9gBao2CP8A2Dv0DdLCkMIUs0gV8XUFGXsizwwkxPmrCsQVDKbXUjr/AEd4+muyuF7fZcilof3QBk3kWcGQWQcaX93B1V7fqm4SBpUWM9iQus0goRmWIBljUEkBMxS2F+i1JIAi7Lqnc280UhZ5JYXYtlQFBmRStil8fpHjYXjgaCZseok07qtsGYgWVKk8HkcA39PJ8Tf8u36KbkNvp8GLB9sHY2TeMuC+/wDtUUP8nWabrfgh3WzG3cRW5SsVLcH75XQ/n+Rzp/6NrjuuSRnt5XCG/ECWFABf4wr7f49EhdfN+ggBn3TOu1l3AM7iUtSKjhQyLCoRGKwoaYi8Cf3E0G66o27A3WK7aHtlEIPGLjJVHBjBUUWxu2cg44UNnI1VH4rtrB7KZKKRioYp/wDTIHD88aDED1ZwmCyd2hWaq0uK5myzIqBT5N+5v/8ABrzt/lKp4MwzEXaCYuxHErXWBupFh+kH6pPQvWxT/BY3YFpZSAbUEh8eft3Q+PHHjX3qrOuG9/TyFh4MwNV/cJlX3z4saBPPIrk/gVoMvHy9VJRlyjctIqRxysUXLx5K+RAZ2IBC3ICD7GokfyAi8onwHAkGbHDAEmwvuyLBxN2bH20bov6cGi+4EYN+KhUkIANgDKMRp6H7GPH1D7d9v8CdmJYiPytSLcqoe1UZs2TADljQsnxIqgTtj1ZCoEcO4nLqQKWEkEyFrNz5KnmlFwPQ1Xb/AHU22naaDYyw93tKzzraXHg1KY2wfPt/UZF9sDXB1oMXxgQysp707FeMUeNFQ3jHmpxNe/EXfPjY12i+J7PFgZSj5hGYOgbOwvDHJvJlA+om7B5BADIutx9Q3YYyp3DibSFEZVuUSEArLzkzMTkDYIANEstX0747uXkVY4lyQMcmMKPgXBBtrxcWcSrM3BCkBdb5udhs4AMnnJIOIWXcMX8SOFVsX4J+1C9SJIdsPe9ZceK/qQoHr7AgcccH/wDegznpXwFJUUS7ZgfYAZplBHDMrU6EmqKuP2g5WFqR1P4xtYHeM7J1UnNHaKZo/RAjRI6Bl/tqcm8qu75vR4dr3iCu5nKqALGAVr/cGEfmeOaNc/nVlt9oEvydia+pmb1/BND/AFoEXp3xfYsMRjGEwHiijllofWhCSNdgKSxUo1+SnVt0/wCG9O2yKqxRuWTgMQ5kxHvFjizehdfgetMs+zR/rRW4K+Sg8MKYc/Yjgj76E2ihsgOQoQcmgAfsLof5q/X4GgVuudF2p7QfaGdpGFRu7UpUGslDNwuXsKwFWTwNctn8PC5v/wBN2SyZWtzPJdCgQ529xVdAKONN0O0RCxVFUsSzEKBZPsmvZP5120Cq3x1o8u1stpZAH/NKgNAcUIGpbVbH3xW/Qqv6Ltd4Zpf63ZxYOSg7DDt4HIsZA1PKxI4JFHutwltb1o0EPa9RjYiJTi2OQQqyHFWxvFgOAaH+x9iNTNfK190FF1D4fE7iWJn2suWZeDFMz+ZFKlJeCR5g+zrl8S+NPtX3csrRvJuJsy0aFBiqKq2CTTE5seSLY1pi0aCr6r8Z2+5dJZI/7iAqsisyOA3sZKQa/g8apJfhUiSIYZ2Mat3MJSW5VskAZQHYDis3ZRiLVvs36NBRJtmS7iDNQBkIS2ZTSMPIAUBkeFA+3PGqX/q0rbiSMrFOUUB1ikiIBy4yVmLBiBag+zwSABdV8q/Tpv8Akjfe7psswJJIpVBBAC05RwAGY2rEjG+SdS9p8efbq4GwZyfJb3KkWMiPpjUIVugRyb9mtBddU6ZLO2JVgHQBkkIeE0ebxIogH1Qy45FWFz+mWGXcJEs2zIUSSvAaRjnRPakBUZkNTAqSAB9zqnh+UHbzmCTp0e2lFsTKZXZlyIDCXnNbxGRNC601r1LbqVMqdhp5BGwWUSlmKcBgwvAUBePFIeBzoEjb9PTdmPan+7F5YOrAsTJT40salUVcgEoKQteqC+n/AEo2MrTlYpno4qIyygUhognuWCa9+iKoAVpy638NSVG7JeORvTLEGA8hQo4p2+LYcki6b80/VulybSJtnNvEK7lwiiaowY1Ve4FCuFNj2oVAC5+rnIMs2X6W9RkUoIABYfIsuZAsBaQvRpr9H8E8Vq96F8T28DfuaRWGcbgjAlfEMFDckZck4gn0DWrpOjybW5ds7TxlBjGyqyOSboYSWoIewsijGvxr3vvkXdapZIGLt2UEM8STRhnCo2axlSvIJUljZ4UKDYZv876U0e7yZWQyhZEDSBiOMWt8iCclH88j1pUVsT9/z7/8a0n5N0nbSi1dxHCRGrNI0oHm4JskYR+BPiXJCNwKrSfD8cEkmKyqqXw72q0QD7okHmhY5P8AII0DPBN2+jiQoQryCMv21OQLAt5Xd0pQDjgez60iHeHMEE8GwTX+z6+/v/f31pvV+kqOmR7dYtxQCHuMqsmbD2DGzBFLA8NTeRNg8HOn6BKGw8CefpdGHH8hiAf4JvQXO16kQqEEsFqMoB7HkA1n74hP83/jWrfo9uh/XSIGUgbXgZAsD38iDXHBlC/nx1lWy6ZJAVRjiHbEtVgkBq98Mg8gTxY/xet3/Sv4xHtlmmZSu4nYsVYAFI8yQgHsVYy9c19gpIaBo0aNAaNGjQGjRo0BrjNs0fhkVucuVB5H35Hv+dfdGg4v0iEu0hijLtwzFFJI/BJF1/Gu6wKBQUAfgAaNGg6aNGjQGjRo0Bo0aNAaNGjQGjRo0Bo0aNAaNGjQGjRo0ETqHSodwoWaJJQDYDqGo/kWOD/I1Di+H7JWVl2e3DL9LdmPIf4ON6NGg6ydFVXM0NRSEUavBuQbZAQGagQGPIv/AFqo6v0ZbknaJA4jJ7j4yKpAJ8UZCQMmYnHEtXP20aNAR9IJTuDboZYgwj4RSPGsFCMqZWKLEqASasDni3xaR1jLxw9wORJIDTPGSAVPj+4AE8/tF5a+6NBYv0NwkkQWB4siY43UisySxJA4rMgAD0AL5J1A6p8N7yhUeWEs3mQUdSB+1kJClW/AU/6180aCJ1P9Pn7bRbaYxAryXxkyPryDRErYvyVr51A2v6dbtZFZ54ZBYsDvx0Ab4t3zA9BSQFpa9CjRoPO//TyaiEWM09gAoCaew1yRPiQLP7jf40w/EPj2524fvzZfaMB2loWSSWdV9kgUF4x9m+DR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AutoShape 6" descr="data:image/jpeg;base64,/9j/4AAQSkZJRgABAQAAAQABAAD/2wCEAAkGBhQRERMRExMWFBUWFh0WFxgYGBgZHRwfFxccHx8aHx8bGychGRsjHBgYHy8gJCopLC0sGx4xNTAqNSYrMCkBCQoKBQUFDQUFDSkYEhgpKSkpKSkpKSkpKSkpKSkpKSkpKSkpKSkpKSkpKSkpKSkpKSkpKSkpKSkpKSkpKSkpKf/AABEIAKcBLgMBIgACEQEDEQH/xAAcAAACAwEBAQEAAAAAAAAAAAAABgQFBwMCAQj/xAA3EAACAgEDBAEDAwQBBAICAwEBAgMREgAEIQUTIjEGMkFRB0JhFCNxgTMVUpGhYnJDwTSCsRb/xAAUAQEAAAAAAAAAAAAAAAAAAAAA/8QAFBEBAAAAAAAAAAAAAAAAAAAAAP/aAAwDAQACEQMRAD8A3HRo0aA0aNGgNGjRoDRo0aA0aNGgNGjRoDRo0aA0aNGgNGjRoDRo0aAvRpE+e7kmcRdt2HYZ0ILqA+fFsi5RjJUBkDKRYAPkdWnxv5X3RKjqSYiBaCR2ps8Sy45gkJllRVshRJsAGfXjujLG/Krr+Lq9c9nvUlUPG4dTxYN8jgj+CDwQeRqAJb3pTgkRKx5FgW4BqvRLEXx6/g6CYu5JmMfGIQMfd2WIH+qB1K1WbCTLcbj+MF9g0QGsD8CsT/knVhNeLYkBqNE+rri/4vQe9GofTHYh8mLf3Gq69XwBX2HrUzQGjRrhv9z24nkP7VLf+BegidF3ndEkl2pkYIbsYrQ4/wBhtWWq74/t8NtCp94An/Lcn/2dWOgNGjRoDRo0aA0aNGgNGjRoDRo0aA0aNGgNGjRoDRo0aA0aNGgNGjRoDRo0aA0aNGgNGvIcHi9etBm/6gfJZNt1LZYAqiKe6X8InWZgmOfOJXHLge+3d8DVX8W+ZpAERRFNM64QorSdxVyJczs4xXHG7NcBKoG9NP6sdLWXp8kviJIRmjE0asZqv2ZmUEKpBBbHjWWbSbeLs1kjeTsPtWd2LQhYsMwSsYQG2EeSsK9gmheg1/4UjIJVclmciZnJY5l7GQscf21hJUcDIcCwNddkWPU9zf0rBGFocDI3R5syWDfBGPb5Bu1npXUZNu+1UKYyyiHtykFUEjJ4qV5Y2GZVyrEML4FM+zkeCTcSzKWDsCXQjEYIqYhGbL7FuMrJOg7/AB2TN905xvvsniKICAVl/Plf/wDa/vr7uN2Q06nkCSGgL9OUBH45N8fzz70gS/N2gDQo4Zip3KlOFZPPMkuVahjXjyACSAQa+fG/lLTiGFznujPEJrYFXWPcZiSMqWDUoINNVrXIqguvkX6lR7CPEXLJ3KIpuO73XRQFHkaVRXH1KSedXXwv5rH1HbJuFGOTmMj8OosqfdWCCDfNj7kXlcW3in6luotxKYmdVSNjGJQsiGLFrIIWPxW8ih/uJVXYY+kbptqzbcN/Vxxbh2UAohHbCklEUjOpBIpvgEgizxoNPj30bHFXUn7gEH8/j16P/g6qflcwfbCNWFzyJEpBu8nF0QD6VWJ/gHWa9P3BEM+7MEv9yJXySJakDSUEjzZnYJljl4/UDRFZMHxHdSTttAUMa92aZlIojFY6tSSUt2awSTd8k2dBoyihWvuqCf5xtFmaASh5FyLKtWAgtvZGWIBJxsjE/jVvsd+kyCSNslPo8j/0eR/vQSNGkv8AVxdwenE7VnEvdjACMVLh2wxsEGrcE8j1zxrJ/jEW8i38bTsIy8ZEizk0WAvhG+l6xcA1li9H8B+jNGlTbbxk6hFt4GZojHI06ks6rWGDKzfRZZlxBxIBIArTXoDRo0aA1WOzJvFtmKTREUScVaFrFD0GdZGv+Ih+NWeqX5D0rN4N3m4bas0gUMAjBlxfIUbIjL4+qJ0F1o0DRoDRo0aA0aNfA49XoPujRo0Bo0aNAaNGjQGjRo0BpU/UmR12YZCQe6oIAU5ZWuNMwU2WHs8GiAWAGmvSz+oUsy7QPAiyOs0RCOLDEyALxkLKyFHq+ca0C30HrMFx2m3KPHIwZIkkClFjagYQy4gubUlSKXgXpu6WuO6kRUMaiCN2XK1yd5PQugRg1kDkFfxxSbbZpLJ3TBHE3ZPcjDROql3ORtfH+4tWxILBR7C6u/jcSVNMiqquw8xxniotuSeMiwuzdE/fQYz+tXzd33LbdGKrCSqEVyy1k13asHUgffx493pK6G+4VPETFZozGe2I3LIxZHUBhYvMgKPZs/zqB8w6ku53s8yMWSWV5FsEGnkYqCD9wCBxxxrRf046hhB3Bty5iFMD2qdQC9qpdWVlQnyGV8ElrAATf0xZ95uWkmUx4soiAYkqLZljAqgBUjMeDam6s60RPkXd3S7VwGCAGUV95GZYwRXPkD+QKXm9Luy6rA0T7npsgiMjJ3I1TJlYriOK5JaRLY0w4U/UKUR1LcQ7+SMEEywIuRj85JUc4Pa0DKHIcMTiUUnLQS/kOy/pNzLhBG5SVTGJCFUIWHiinEs7yOGxVgKU+7OrjbdX20W4jmcRwZRG4YI88HRTmW7eQOPr/F16N1W+25k6hIryLEdzG8TMgsZII5mspw4rxsc+LHxoHVjF0ODbTdkFZSYzmH8s2ZYwHFggBgHFC8ajqsq0FF1T5HtV6k7QQrvHnZWAaIOcqQBVBryzAIcsVUFhRIIDp8L7Mlxbh8ZuwUCuTf8AdIaVw14sxeRQTQPAHqhqh+J/HdvDvd1OV7kcRGPeSYhhKgPcY0QvOQAdPXN/cuXS9zBLPSxELKpRkVcgKAyLFeYlbJaDV9LGgSdAk/KHk26CCSaaNUlEisFjHcZV9W8iWAt8DgE2efbd+n8TCGWV2UyGEFitAZMZGsUePEpzdmuftpc/6g6bqaGZFTLcMhjNlUJxMclkUsbRMVJAAOKcABmEWTr7K7L2nkwLY9uKXKuFc3IFxUXyMvYPr3oI3RvjkiCXdnaNKydw5mRFdhKWi7SBo2zGIxJcgKGYgE3bn+k3T5duN3BKjxANG6RyOjsgaPEAsnH0xoOaIr16JpN0V3sKpIZimYeNo3VGSSziSrB6DBiAfIhvWGTU5/HepRQRZbiUJJIbLykrkIwqLbuArPiFJr7k8aDr+om7ji6fNLKrOiNGxCMVbiZKKsDYYex/jVB8f2Wzkign2sSRCadpZY4ypXjbSrxivKAsDwAQWqgfHTV8pk27bOUTzCOJ4z5hl9AZWt2G4F1RBHsEayHoHWpNxu9zJtJwiC1MsiAM+eK5N2iih2wZl7aEkfZipoHT4TFl1KY4UIoMUYHxZJZAyiuLKuk6m8qIqxRy0PWe9I6BvIZI9xEIZBFA0QQl48iz83IWd3ZSoPmAASwHuwxr8keIKd5AIAa8llWRQfweFb/wp454o0F/o18BvnX3QGvjqCCDyDwRr7o0ELpT1EFJ5jJjN/8Aw4BP+Vxb/eqnqfzVISf7UrRoCZZAvigEZYX9/LgAnFeeWHo8vkciRyENmI3UySBbp3XBVBIBpcVIa+KCf4MVurK00W3Mcixs7Kiqt5YklmlFgqhXMgfejdNSaBq2O+WZA6XRA4IIIsA0QeQaI41I0n/ppEw2yteUbIMHKBWYK8irZHJHbWOg1kX70zdVL9iXt8ydtsP/ALYnH/3WgquufITHHKyEL2/qYgMT9iEXIW2RVBkQMj+Pa4i7ePerMJpHlLMX7jx+ErRRqMo0oAdsdtiBxiLIIs51uPm5nL7RneBZVQhyyk4oVKoGKfVYc2StHKuaTV3lBAYe7LJTbmNYVSKIEkMLcNJ5FLZfJsuCb5ckBsmw3YljWQCshdfg/cH+QbH+td2YAWeAPeuW12wjQIt0PueSSTZJP3JJJP8AnSN8t+X+WETZY5tS0RjCkmbtdCgVPux4CuXBAX3XPlIgBKrYAY3RbLBGY1R4Ax5Y/wCgdKfVvlMrlMIzLlGZAubhyElIIVUdFsI12AbJReTRK5/1JJoIVLMksi9oO5FqB3GkZvK1X+4yMwokIK9CvR+SLBuSNusfea4hk59JITlgQBbNkS/PA9GjoGWD5iCDEkhhmSNZXEkkjABubLyM4EYZkW8WLWcaGLa9dT/UmaKBXP8ASqxdVUs7VLnQVlRmQxR8li7twq2FYMDpN3gjkV5twY+blIL5BO8SE4ZlBxiWALbHF8Lrga773p8m52UbMMW7bzSMayECK2LFH5RmIBVgQay5PFBqfwz5G29gaRgmSSFC0eWDeKtaZeRADhSSBZVqFVq/1D6T06KCFIoEVIgPFV9cm7/mybv73qZoPEsoRSzEKqgkkmgAPZJ+w0v9c3R3O2YLCDEzKpMykZAsBarYIpqpmxqsuQBcD9Vury7fY3DWbuALNUFVpCf9CP8A17+2pcJWTYgSAsniVAchvpV/YNkqbJ93RBB9aBN+DSTruHyikkPcpl7ufasml8yMFjCYt4qwHFvagM3yfbvsen7l4XwRYiFiUWF7j+b5vbFvNiD4qKFirOrXZ9ME+TSW8YbxDemKn6q9UCKFAHi7o0D5buo125hZDIstRFF4JDlUoH9p81o8V7sVoPz/ABdUiUk/06K45VmVeby5+o40MRxVYXlzqt3HyWSNGMcy+1XtqGtgVPmTx6oAezRBFca0Hrv6bbaDbTSRNLJIq5BpnDKioQZDSxreKAEk8kV6DA6yTd7RhK0dliHANG+QPsxPlZ/dXNXxoJ8vyLFc0kKu3/LGuQWSqAc/dJCCbYHkgkEE8z9l8h3DEskhmVye5YGfPNUSAWABa1H83x4zP0/+DRzbwRbvIgxmVKoKa9iTMAjkj0fdfY3pi+PfBumSSSvuUkjiTJIgkjv3gjYGUYRA8Fb8SQbshR7Cv+NyvuZ9sCWyVZmMgHodp1Zhd1WcfkQbazbE8feizLHKkglckxsXz5FR5binY8ciONPEm1yYEKK1c9M6TDsKWFWE0qsLciQoqEVktLWUjQrZDBWJ9hNVLY7XfduINiP78KlvqyXFlHHDC2ALAiqPPBIa707ajbIWNPn/AG2WgPbhCWXgMQ5xq/poW1DUlfksUb9pFRC8Z3JaqTBVjyc8C2HcXjjxFkitKvTN00ksGBpSjE0xajaRlyXtiLG3ZTwQS9k8g5knyiRusPKxAzGOJsLgjfQRwQO2pBU+6o1dANh3UQIlldIdxKEJZZcVVldlwtrZFEcbLlVhz6PGrKPbwzxopEbSoXYxFYiRjQeMUW7XkVNhuDXJGkLcTrt3ExAZduUAZ+bRiT65yIktvwO8P+0EO+1ZclZQRGmNIpICgkdsqBwFyjkS69PV0KALXbvdw7dO4yhxkwxKrGjZWfHEB1pqoDIkVdAQ/m3V8t9Mykkx4RRhXI+mMSM+MU0csgXutZXLEZEXdaZt1vBtBPIwIjEWZQG6aFvSkn2xkQD8dsGvxgHXd7LJu5NyVVZGOSjgovmEUUwo4qtWfuoazoHja/Jml27JIjEBRBifKq8cWKsQFAkKm6DExEqciNNPw9ooOwkEQQytRIUo9CLyYgmwrExt48cX9zjhqu5jdR5lpOXK8t6JolrJJP8A7HPlrYf0j2/c3sgzlZII1IDsSAzgZFfsFIEZC2T4qftwGvw/2ohlfitsfZ/n/PN6zL5J1NNz1GSKVwyxgxpGCKYYguDiCx8ipIv/APHHQOVh36r1XDZh2GBelUH1yeMjXC0Bka4BJrjX583nVp4N7NM+PiXDgcFFMpwJxYn6iF919IYkEWG7/AZmVJdqXZ1hcdksORC99tC1nMqFPPvEpfOmvWRHqv8ASN03fJkgdlhnQE4mKQHF2DAUyeLcWPfoDnXdBS/IupyQgYlUWiWdhkSQLwRAbLUGYsbChboiytP03qce5wveTksuYVSi0uV+ZjWgVGKkg48jk5DXH5n0uYyyTLbDsBUHOKLGWaS/xm5hugbWMijqL03psMMECzuqqwJlQBnYsAGEbUpNDgG/eCgg22gkdU6htj4Gad1IxpiGUC7yckq+JKqaL8gcDhq7b7cqdmdtHMNt2yB3BIzDEHJSrB83ZvGwCWs0bBGUbb9b6aS222+5WKYMQ08kZdrK2zCSUYZkUbNjjgEVrlvP0+Ekgkh3rMxYh+4Q5egUc5V9QtlIC1+3xIsBM6P82hgghhfuMyRLmwCtVDyJAxahXsoCRXFk6YNp8q2sg4mVf4e4z9vs4Brkc+tZl8bRlgaSSFYcnODGgSodSvvl1UuAGJNspqhebP8AGuiRysJpcXRQFQEe2YL6HoDHGwAAePY40C5+onxDYF4G26RrI8+MmDeNNGTVC1Umk4AHB549/PiPxiaTcd2Vg/8ATTIQvaQyXiGxDSSLhXiTx+/0vvWnb2KGdm27A5BLtclKgnjFxRB49A/i/fKy/TNzDvICIhLEjZd5ayICuhDqB7VHP0+yBQ9roLH5D8xjj2csyE5A9sACyCSVsYmjWL8g0CjA8qQMYg3Mjq7q+KQPEWRLpFwKY35FiRGLIDAVyATrV+u9Di3ku72wDLKoSZCAygO6Vd+nDdsAj1wfTc6Sem/pgF3Dwbjfs8QwL9uNlL3I4EZYlrIcgZHI34ggrYCHu2ki20UcaM8nZTJmSge6MwLHIyywNirqgMdU5+NzyR7meJSF2YjGDAEzEnt5qReKiMMB7Ao+jdaT8p3UGy7axIyzTqrxxqCXkdJE7YZmZsIxwCDS0T96Gq75b8meZZXO3khjaJtschyzyK2KGiwOLOjClLZcCrYEF7Y9IeQQKzdtpFjQozRszpDBGgkjQurNXass1KCPVBgX/pnxKLegmYkwRt21jVRGsnaY/wDJXkyo3gEDYkxknMEHWafGekoxUF5Iw/8AchYnALgZlYui0WsxpyMmF4kijrZ/gUGHTtoPzEr+wb7nnZI+5ys/yfZ96C63G4SJGd2VEQWzEgAAD2fwANUMX6gbMyYGXtgkhHelR6NWjE0wvi/V8e9SvksUkkH9pRJTWU48woNVZANPg+JIDY42L1kcG1/rdy1PJFDtcxuA5yUvRXtqhryPaJZhjliDirHyDv8Aq/u33CxbjImEPjEFcFShUf3GGNZMXUgW1pjwtkmT8U6xhsNqyZhMAxJI4MYx5+zAkNV1QH3J4s+k/CIN1IkHlLtIrkB7zMpDOcIgAQCp+o3kaRSTchus6qkokaBu0hjmlUqCEuJpGKmjwpKyAegKYXZrQaD0rqyQ7ONhbjuhD5AsTNL7/wA/3A1f6+2vPyrpZaGSUPSr/dawzGkF+IHNg+Q4PKrxV6QemdQMsO27Q/s9x2kHBZy64IMmFAiHusefFU9kqNO3TvkEbwhWDYsUh7bii2cdkLXvwDCh91P+dBO6dGI4xHiGzBVmYA5GiOQABjdigKo3+b/OHyqDb9yTshiHcSgr9IjqRq8yCHVfEAWKUc5WBu677+l225kkX/8AiofsASyouPtqOS9r3VWLvmsD7zv34pALi271yPEyshIIoAUbU/gtX2rQN2z6Vu5wWiglkMsbykSOsbyxB4xSiyVXGReAyZL9DGhTh07bd4xvuJ1jgSNIniSKWKPEB/7ZqTKCRPFvIA8VbABtVnwf5GEk6azYiOZf6SyTZx2sKcD8d7bhSSPZ988aFvOnI4hRhTZtA7qSHHg5FMOQpOLBT4+Q4+xDL5Ilh3O4Lf3GpMPLFXiyOL0PeTB6kBrk8AMoCx80keGRWWZVEuAfyLGMoT5UeSC3cbge1oY/SXD9R+gnazbZio5Qq0yjAVHIjgnCivGS4G1oJjRoKpdO267iVnkiV1kUhVDrkwjC5KGYHyEeDg5egLPmbC9+I9aikiaXAQsokjBXJQwkVyFVQST9coGX1MIubAATZUQoskQYvbsH8gCsaIxvJRiuCvwCaoAUDrv0342pWU90J5RYknDJZfMOAvktr+0gqP7nNoNWTfF1VY2jaSVGIxjdV8BM0SgEDhj5oeK9IPQNBep1RZ9pg+PcIMeNi+aUuPxz2SCKxCN9udWnxXrzttlm7kniiMYwY+XixyVS/CqyMopiR5yEAHWZyBlQKVxZAHiU0LVvEg8XkFUL7BsH7+u3xP5A8bdhyVyeitWrFmyXjIUfdEflDxV6DYuudTEkMiBj3KzJFqStMGIYCgRH3CSCSrAfgazrffHTJMMEClsdt5EjF5A57hJ4Ef8AdRlP3KV9VM0IdVkGaNIyyIqyQsFC8KqlQzH6gyhS38h7HF6fuhxbaV4n7OSmJ1ICrlQi2goWQAD3HNA8FmrkAaBW/V6MRbuNVCYJFFGoagAqFlUcg0RZuv20futTf0W6mYY55mKqZpVW/RYLZIuj/wDQDgef8cdP1L+Bqm1/qlmEo26xxsjEqxOQpaQNbFZAfYvIuOCBpK6KHYwxRxCRVZ2w7naJV2AUB34ZroDGyaAF2w0GyfMdpNKu0SOIyEOyqho0ysRZu1qlF2CAL+pSwMPoPwt5txvNvN24o1TAtAcmZ5lUlsmsxkYI2FfUiEluS8v4628UhYUV0QfS7SSFWKHjuGQxgKWCmsrxNeq1abXp00ZZJeyChkmXFC6uZHyzF+aOllR9Rqq/kEnpjtt03PSd6xkSJ1gUopJYbmMYKn3LHJv5GXs+i/8A6Ydck3fTo5JnEkis8bMPZ7blQWH2YqATwPYP30kfMgZN3JCWUtPLt9xAFLAWHSJlYryxCxFjxYJ4uuGH9MJctz1dkTCI7sYgDFcu2MyB9ifFj/ketAy/LupbeOBo53CiRSAt0Wqr4HLjkWoBsGqN6o+rb9hGqNlt1JaRzFaNiPbSEjJQAVH/AHu1GlHGq2LqCj5HM0zhVSBY47awDJ2wBR4UuztRHJ5Bq60o/NOpz7iXdGIhMiciTkCkClo4wMqtrS1o33ATww0DJ0zpab+cb1lZ026hcpljZy+JZQbVLABhkNnhiAK8ie+53EezjDtIymSRkQhVCqAVDWuSu9OsrDBsinNtZLQvhHyF4xLs5EVEJWWN+WA7cnbcPdMQWglYMTyMuaFL8+YbaE7XZKJn7ck8SSxRFcSEQszYhSykgKccsQCWq/qCmh6hNPlupWdjOR2kZwWVW7joACCOVdQuIH1gEAmme9v1aPa7NJJXUsqNIxDZLeeWQ5OQJVipvmgPtxTfC+mNuJwrgGKEEutK0bdwyMqjgDJFkHiB4Cweca79f6fHPul28kgljSN84g5JOTUvd9utAo4c+2GV1dh8/T3rcu53s7SNglVEjMpkdULAswWhy1kmvdUeOWkdQwleC7znkWMcAf8ACrmzXruOR9zbD8VrE+mfLpenTbiOOUyLExiha4izYmsCWBCxfvsegaGORph+PfJpNw47kaKVnlnZs1IkMl+CrkHIGOIpmyCsRwoBBo690ebd7ltztdx2TSIY5GbCcRO3mMSCouQKpIpsiQKNtTQ9efbr25oMYE+ugcLxIYMVJ7lcrhkD+Weq019NjZkXczZGRyxk7aBQClYqUdiVIxDHg83Zq7VFj3EW53MMcAkQTs9q0ivW4cyqQcP2AC+QLLAEedB6O5lZp+ohSHNiFWNml5ojkKQHHgSSAOAT64/H+pxGD+n3KyzxySFgAJVEshGIZcRjy6WLcUxZjRVTqj64dxDJI6RMNr3FxBcKGZx6EeWKsvCgFb8DVelj9RmeOeRUijjqVNwHEiMR2b7cYHcYZlil83x9NjxB4H6QtJIpklUIM3V6IlUz0zpSFYqV8mU0VthaGjk77KRIBDtI5B/aVY6e8mCoPuAATVHgV79VWpUvVkA9gmgatfvfNXdeJ+32/g1zfbdwMVLx292tIW8R7uyQaA9A/wDi9BH6z1tNgjz7hgIiygYpVFuPI5V9gMjX4+4Gsz+MTbWXfbqVdoN4pzZSIQ9d3cSyDOw1ErYU83iOFsZazMZH4FRiiTzbcH7Cq/3Zrj3pL6FAf+qdUVMTl/TvRJHLCU/9tg4lPR4q7+2gdY5Uig7gj7ShDIUoKRxkQQtjL81fP51l3XemtL5hlk3M7xrnZtUmmZMK9BQjUQQR4kXyNO3Vkbbwyyh+OC6tciks4BNkA8KPt/PH5RNjviN9FBi2EDYhS3LGMSjLlVxpYpOf3EmjwBoPGz6E0W4221kmb+nn7smIH1MqPQuiWGMEchU2QTXN68dMgmgVNwmbyMe6wZGdiIpUDl3YtJICMJAARiparrmx6sUjbpkpdxHkwadV4VjI3ZLNjwhZnQ+rElggDlg+JsDGiMFQmSUlBwP+Yi1y8sD4pR4yUCyCLCm/VOcPtAUyQ7tR3RQsJtg7m6sWHZFvleT9q1i0O7Yzb6QAMWyyB9YtuIgAPteRXgmqv/OtJ/UPq8aRLBK2HbjaOx5t/dZfPkUVyjlsjklKyGanWX9E2/ci3IJUZxL9/wDu3cYJoA0eBxwKr86Bg+Rv2F6KEOBj2sc9g8hi5lB5IFlmJHH7v3ca3rqm/V1gns4mSKVD9sSL+38MeeftxQJGVfMNiH3BAHht9vFCQCFwUiuTZ5NIRRPCnjmww/C+sjc9MWO+YohkpIbFYpnJ5A9iMRjiiOPvWgnfqgP6rabWQXHW5ZT3EKElBJwVa6VniUizyKOs363GI4p8QD3FWQgFuKXuI2I+5QxZHyU82FNMusfJVK7OUFsnj3aOthGsd2PjyFGw3o2aPF1Wsf8Aku+i7YAyY9qipDA8YSk0ycRs7MBf2jFljY0Hnp3VMINty65RdpgLLM3dOIX2cjHM7A+qf8qDq8+L7cy7dpcWLEUaBu+4K+93buliyBLGCRjWs86vtSgYe07zKDRINcZgk2bIIBoWAfvdaD8L3gXaRticlvivt3QWbx5IUEML9uFoliBoPvyfoKzxmbaqxkgjDSFRkjjuOXC17K2JABxjY5sE5lPJIGWQBlYUQa/HkpH8UeP/AK62P45vSm5lUovgxR0HsSRrlmoHAP8AbKj3kAAePSh8w+HCN2mhBO3IbArljGcr7ZB5oDJlv2ABVmgFZvN4JVjlEYFlsgoulxW/5Wg2IHB8RzdHWnfp3G1AX40wXhrBneDj6cSmUbrzyESrFGshi2LRxlMSHYJIoN8fXRVh9ypFjjmxwRWto+E7RhtEiVjmYYh6xxL93kYhgrIJo3+//GSaFHQeflbsuzhjCnHuwwgO5BlyhfFMj/OLXdmlsj7LnxfpUe73W6Rs1OUsiYiRUkWNJIw1CqY90Mr0zLgK9m5fzXrjSuWte3HIIgqMbZ3Vj9qIAaOCNXr6fLjPVJ8K6s0e+3MyYNLFEwCQ0UbESKzAkkkFyklfe/sFAIaZ8QZpQoUl2jUE9wtdMkbARubdauiLK8evK9Xe4nc2jeTxEyRliVkND1iEAkBUlSUJ4PonVX+msY7akZf8KlrsgFwpoE++AOP4P51E/UDqu4O92+wimVIp1TujDJqabA0cgVDZV9jwaIOgidQi/quqxzpi0W2grJfDJ2uQKLtnr+waXhbcE8Ub79KOmiLp0cmebblm3MjcDylPqh6IAVSPsQRpG2u93MTdgxbhZoTUmCNKzF4oh4tyApJ3LKCQtKvCkINPHxyOXYpDtmAd3ieeRB21WN3kDMqEAWoaRhzfpaocaBY/UPcxpvUlCGPCUQTuChMqSRROV7bWZcVCELg4tTeNDUHpUQ3SPJGIVklMf0EIqAlggLBWVvt9IQBrHP2Y/kXxuLfdVcElOxt43d41BbN5GxVgUZWtUU0wPio+3IzX458febcKqytExldE7eKOF27ZFnYAZnLEDLm755sg0SbtRIqtEoMZjU9nzV2E7O63ihsXLQiFsZpBTDgwfl/UY3nh/p4HjRCysDCVN4gBVIFx45MMBVlFJB8Tqv6r06CPdNCj93HFkkqNWGDIWMbqoDDuFl5+4avRvxJ1FpO4+DtJkMphcjBI5BkXPk5T7MVOKk8ciiDT8A+WdiHcQNHSliyOK7QOIDjIKbx8B6bgE0AppXEy7aCZlapWr3zkxDIOcaxUZED8UBzqTF853DxbodwSwt/bV4zhGiSNRhVGiVgyRiuKrK2JGI146xtqhhCrlJPOlRchvu1AGrHEPFHxa6OWgl/F/iG1k3MiujSokYlkkYuoJcquBxxIyt5MuD4j2FN6HBhsNtFPHCgieNMwgVHXJQSQQp7n5IJ+3vitKnS9mismxX+4Y2M8soFiRwGWgwPpWMYW+ajJIIJvS49qJIO3xjyP4I5xNjke1ax/60Cz1GQs8wicOgdGP9weixDcEgFsckFnH1l9I1T/ACHtNOYJpEGYgOMr4B+1GCFdlBLWzEkcnhSKoHXrqu6GzhaRkjd9vIBlOuQQMrFZOGFtYx9gWGogDimffNKZyZ0MjZGJ8RxjdAAOT/3EkAYkAgkKgUPvynpc0O2aSeVXeKSOWQiSHCRRJGeUxDIqiMYqoagxrIOQIu2lXcPJEjCmdMfL0GVWkcrR7LFKJxGZKPbcao/kcO6eF9xMUZBKgKxgKjAF1BsE3QjJz8h5UOeBa/Fumdjc7XFQ8hAVUDB0soxzLuhORI5xApQtfTYDU59w0L494Fj5WQooMG9gteIAyxAskexzqakyK2csgzUcnIrxxzhlRBo/Y+vzqKnT9zTeXmVrJ2yXy5aguJX0FsX/AB+T523TpILDKjrgOFDkDCgPFmPNeqr1XHGgnw9WhYEoVKqaJNgBvdWR+fwD7GlLZblP+qb1iDgYojYBu1IQPV3iCWsG7xPutWEnSAWB/tY90oAodlRlLMCQpXGgMSLo5fa9UO/DQ9UkuSIXslYijh//ACeALJxs5AZWt8cXoL7rmyUbV1sB2C+QzVDlzYUviT7Jo+r0q9A6fn1VRKtAbQuoDEgGSebD/ICmQWSeT/jV71jes2zXtLxy6OzBgTEyMGYUiICA5rgfj3wdA6KP6sM1h02kCqvA4Z5iLVr5CJVD8G+edBT9U2w/6S8Y+iSMx0/AAF4lRjZKmibNAgGwTWo/6fb4Oox9iNSWpaAkUEkkLdgI/wCVtPyNUfzqZm2MaHFCZbZSWejIxXklfWUUn8+QUWuof6ddRG13MULuhH1IQbOJLFuRYxGLlj7AJ/JACq/Vjf3uZ0Utg8wHv2sES/ng/wBySQivRy93Ql/pfs5O6F7YUTmG1CgZJHO0jMb5oCEgkfZx+Bpe+cSd7qM9XiglIAo0KkYfaqNrz9798g60T4Rt+1PVuzdjuxqwLlFdt4giLAf8mbpwSbs0SF4BR+UfJ2gM8SMsibhg8gJFqzRACyp5JA4JsUT9yTr38C+XFpv6cRrGXhYIQT5OKK3/APYxxp9vHL8m/vzLoWO2kGBEqvT5UGDGYgXRwPBP0kgAiuBZU/iqAb7aGN8XO4ixFE/VIorkUPZ4NgjQbRtt003R92xNoRGAAWLNhHBl5E3mSQB+TZHBGsi6gJJ+AGvHB8TnXA4f0RyK+3oCjiL0z4SzjpO5RXYKzOIyy82saoWIN2MVbjmsRpJXpoVhYwClmIyZiSMgAbIyY5AWBfIIIAOgoevREIFNZF2L4/chE9qDQUOZKoCvL+NW2y64u02qxHnM5DALdKJObcVlb5URf/H/ANvLDvekiRFChcCy0WVvIOSBkaKjhmNEZfj0LQ5NvkpKISScQtcgjEE83f0/5F/xyDp8c+SxuD3LyaQukkmRbPAUchxeVGhwAzfmi29M3byI/cwZKQsotiSxAIINhh4u1CwMn4BB1nq7UR7eKYIrOijLk3bMKNcgsDd2bAJ4IoL82/UpY4xuJXYFZCShiUcuLRsvTLbHjEVZHurDRunfE9gZVmwXwkrFWJQ47goFYMGoVgTiQpphx5a9y9ZGy2Mkpdg57caLwWUnaRKxK/8AxoEBeC3a5+widLeP+mebFQTHIAAF/ftGckggAAuZhVknkknVd8vMT7uOJpKG3DKsVs3kZXBCsqngRCNvRau3wQHCgvbSWOULGQ7xh1dRkWzYhiXf2zcLgqFWIQv7OVcemTLt90HdD29xBLEzdvkyRHywxAo2q+r8X/nhn+T7ZBt5TZqKO/FjanOMiuaWnaNgTd2Scm40p9MnUiEqbqTcDIKBRmilVQUVuCcAQq/6JJ0G8/pvR2it+Uj5/jtqf/3rJuufIGk65/UDyEcqouY5wXcR148HENZFCzfJJ4GhdD6hJB0GKXIGVgOccsiZKxchXAsDHKqFgfjWNdN2mDRMpBjMqgEEH/8APFR+/JAaypIP8fcP0V8V3wZXTgeTMoDFqBdgw5v96t9z7rjgapd71Rf+p5FsQIZI/LKvF4fpPo+zf8/712+MbpDuVCnLwkQkDgMknmP9MGW/RIOonQdk243jyFioQTIfIBmJkj8gB+0FHBPqyKv7BJ33V9ttppIxE6S5NPiIxM0rMeXtC7Rk0oXPCgAKocIG6gj2sEiRUJGj28TuDeWRlklKtQpXI7ZYc0gFE0A4fNOmzxbn+u279xoo2uJlAch/eDqMnAJQiI8+PiymtZT8Y69K8u4gk7lSjK282yidWYsWtw7KrLyfb88ALoPfTOibnqW5fbREMAgR5ZGbABXomlByJegF4uiTyCy6nsNsmy2bptWz3VpG7MMXkKyhaIUXGmKy0g5AJNMeTTfDOgjsw7fboqqginmnBUu7ygOreYOJqvEqxCk/SW18KtCSoySSKaWMlixSgyvZAVQRiQ4IA5AP3IYL7eIs6yCVi+SZolsytkoxq0ChspjyKbwUqBTHSV0fqUcnUNgQyyLFtkkkFCkk7SeQADeRwiACnhQKvyAvG6Ys+5RpCrs2aFn4RlIsAALkELdpRZBGXINcyOu/GYtsxxyaJhh21Vwy9whSUkcgMgF8FjkCeCQDoK/4tu1k3M0rA5PuKW7BVInXt+wLQGrHoffjE60vd9Zj2yrHTOwUAJEhY8L+B64HrWGzyrt95K20cwwwMjHAXa9tFZipNSFXJLcE+L3jYpr+H/LO2283E0ucURGUrqqZmV1IVCR9IydmFkDOKiR5ODdsOrbebdyDKu5F5xupQgLxiyt/MknI93/gtSdc/TyMws233jKw8UEixsoNqO2cYszYULzbGzdk6vS8MU6bqIq6zLgRix4WMslHkgi3FY3i1H/jA1xm+VsUstgzZMqhVLUDQoU1/us8HxNgWNAk7fZ73bAtJtZZY7C5RnO8mfIgHFrLSteQ5quAzDXNflpG6E0cDRPHYIaAsaoqW4I8VtjjaMMz7GRZqbqM823mCTLKjqOWysMWAAUKAcSbstjX4I50udM6ShaRJ9y8REfLKe5i2CliAyEFWZjY8uFxONgaBz+H/qJtuppIAShjAyslOCT/APLj6b9kURz7As9vNCcWSPPyaMF3tzgARjmbYEKDwfVHWR/FdsYeqxbZVCnBx3oz2e73ImYA2uQJdQaNhStDxxvRJNkzpcpdSliwBKjMAASVVRzlwQGP0kUBxoLVI4IAGkh5Mh5xD4seQMqtv4oH8fbVHuJlPVGfBZF/oKEZUjkblSPFh9hifV3Va5P8dZFF7llXixFFiQrgH6wo7ZHItgLFffjXfcbFDvopWYiP+km5tPQlhZn/AHcHJVsknhr/AJDv8vnEm2QxgARq7qFYxkYoEIA4+kSPa88KR7PEvoe8aXe7xsQqrjEhFWRAzg2D6AZ2qvyfXBNT8qkiSNGVon7THxLq3Ha5UgHizRLEcLfNVq2+N7LBDYaQNI7lr5uV5MgVHHBI4AHBB0GM/LZZGFFJZE75F9sqgEbnhbGJLKAb9E5Gr9eujbWTu7TdsiqkQ7tswdjGbJNZKcrUmgp/5WY/ca0DoRrayFVYdzIsQCTH3JJSbOI4WNlLfnHjSM+3cQmNYyI8mRGX/sO5eEAL9yGnI4/7f/kLCm+NdFfdbvdtRrsMmQagXwWxYXnxWQkADgGuaGm7oszRbzbKCxkYbWIlcGVQsfmWJPgV4NHkk1XOofxGVoRup44Se7uiuDuVQLkrkNwfHCSO65Kg6Ytptct+Y5QsjbiaRu4pJUE7aCVACR6xkKgfdUQXZJIUP60Z/wBQqr4Zp/UuCP3JDQ/3/b/xdcezpZ+RfGRtNr07cq9yOy5EH1eJQc0eMGI4oXxxRLT+r6vJ1LZQCnZkG2NEIxZ8bFspqxKPXsNR1G/UzaeOy2q+TxdvIqzvbFWb/tGLsoy45b7VR0DP8U6WU2e/gJ/uLtlbIkkXhuI1kU3YJaIkj3rO99IEd0cWEN0MW8aICgmm8WJo4lbA5Jolv+O78NsOoiJ6kh6dHHQ45LTvf8kM7D7+wDzd5Hudwxch7JLU3j+4E3XBuia/myP50DYvVD25XSmAXEg4ly3bNZAVXkfS/k88eXmTpaxq4pnVqrK1LMwS8QVHhwxBNikN0DZp9lv8Y3CMaZKscelalNrwb5r1fbr1rQYOilttC3cNYK6sFC4MnKgYjgrljZJFTKxP9sjQUPXWNSIQ9onBBAb6mK8j6goKkgUfE88Go04WfYKfJQvsKAaXFsR/FFgPz43X21MmlAd3biOxa+NkXfLkYg9pSQSDyAFBvE1nTtwg20kK5MoD8tSlSWGLFTYUsgv2Ta+ubINXxnz24iLMSwVLBPjm3ZvEcV5uAAL5IuzeljeL35d3I8eT9y1BCgBZLKMAfp4JY8GrJOPBF/8AF96iRITiMZmJJVqpJe6R+aIT7HizdVrnHO53gIst/SrHQB5dXZFloDll8QLIP88aBZ2/cYMZHDwxVHbexVsnMbErRZVDM12VX0DV18c2BO62ETElDuUJQrRoHIO1sbBadqAAHsEfmJvtrHt+5t2JuQrIq+OIIkxyBvxFAjMqLpSQNffhiBN7tbQ0ZkJwyCkKXLWDzLySLHC4n8EkG/pnyMjpC7YNMHWLOw6xsghmIYC/E8KxC16U3fFo0cOCQZtZedETECjzEzX+CrE8fYt/OpXTdmphwodwEiiwaO5CRyAbGWUacnguDQAN/OokrHt6oESRt6OXMmJY5DIAmJQL9cDj7hr3SNxHcTozZBHVTZYMMUAPA5Cqrmh7r72K7dAdk38MQoXsWdwOQWMkTe65I7jAH7jSR0PrbbcuykMiBqVgQfpxxBHNsxVf4Fn3py+IgS7/ALisriPa9sleAMzCVFfbxS9BO+cbRWkgU2BI5ZzzwIgGvj2chGKI9ZaSPkW3hHV9vOHBEkSd1QBzk5QHn91kqLANcfjTZ84L7rcRQxOI12ziSaT7hmS1Rajb0pDsGpSrD3yVVWdP6jdbXtiVpI07c5squEYuOwArEOncChuDIaFrRC+XrUMCpi4Luzd3Ai1xjRQASo9KqGgSptgLFEVE8TSzvOfNDg5a7JcRYBPFiACF8hVnFRyWI1HMHcTJ1YspLf8AIoybyxZWbk2CyNV/u5xI1NiRsz+1QMlLVlwwCng43QAFegtj+A8dGkeLDcAlMIyFXyaspFJBqloqPQrgLRFCrGHrkpDFZXEmVst8HKiAAreP7rJo2p93rlBuA7tk4RMmN/YgblgX4sn9n1GrPPFA2u7gjVWXuIAEGKR2bPvgULJ8iburFe9BlHfllyOKGMOGSQ//AAanZcrLdzuIGX15V+LtPgW3nneHb4iGLb9yNjiCzSSy4vIxbnxEgRbBIsfk6YOi7GIFrQUHDsr5N4/1DcEsaLKVAAon6fx5R/hO5WB91K7GSUysuPIKL34WZrxrktnzZNJ6N6Bpm25n3LIgISMftJICyRlQy4CjzFMCtAnxFU1tCO5iClp5AXBzqV4w10pBbJow1WtAkEixxwDB+VzMrsVkoFGzUmsAu63C9xTVg+WNj1jHyftnH/8A0EoFyAjDkOhwoeJBDY8kggFa/ab96DSItztJMl7nadgVcqGxVsLVlC2KUj1lzwQBZ0s/EesJE8rYyKrIEl4DUD9f/IRfnGVtSSAovmtK8nX5GRzJOgAYEUjEgkE0bsqQQOR6ri+Tqz3m+WMcyR+cpZ2WRLAV7BADBhlnYJyN2LAXgHjqm/G63G3aJTHLEWZHYq14qHxYBLvMJxZvy9ZcHUvlu4lxdZsA3lSAJiKJXJm9leT7ZT+BzpC6f1iOds2kSPB+WkVnsKiBQFAti5Z2xAC+J+1jXQbgbckJG8qgHmkRgoiTk5rY4VPq92PH76C63PUZmo7neSvX0pIqr7YAXgCzU6sQb+44FG5c+1khhK7lXN5Jk6v2+TExAeSwyYxvXP2YgVWqj4Z8mljjd4pmgdWWJ+4FnA8r+lpco4xZ5ReeAaq9XvUv1A2e9k/p91JNGMwmAiUOT67mTFhCAXdajLNQPlRIIU+2WAcSGLGw4DOiqyopJjB9Yihyb5xUAA6jzndwzr/QtLO3bsRRvK0eHCHIKCjKwCnuCQe+aI1onxmbo8wJWGCGbO6zR34c44SRs2QcqfBG8vIUQTf3efp5stx24Gi3MURlMgj7gRKUOSO2H8UOZGRXMZBQQPQYyflU0ZO33IeFYpVZRDmhiZWOVLmtMVLgZeySfbF9MnTvm8S0xQblF+pRcanvCnVu4CSAwVi61zI3ibs6lvP0t6e8VRbWAlh9b5uSD/8AMsWB9U1n/wAazHqf6K7mOV8REm3/AGeUbkk1YZn7ZVbujywFjm+Q5N16Hcxyt/TtHLIV7QFMiNIY0Z6SIchQoDjLmxiDwWrY9eiO6i30twxNL22ydmCPDFIhpceXcwxCwBYCjk1UDoP6U7qQYkrt0QmpC6Sl+BwqxmgpI5yNkYgg64bv9PdxvoJdpFNFltpZmYfZnLERiv2AqJPfrirB0FdD1sdU6ttpHUGJdxLIAyqbA7dA/wD1pB5H7V+6tHW+qhZ+6CA8e7eV7QD/AIc0jDKreQ8VxoWB9j7Mb9PehyR7xtnuwIXhILRsuTvk1rhipViCW8yTw6164uuv/CJ2lkUGpWkaaJpJa7wJDHElC3cjFIVBDeKlfbHQceg9V7mw6hIRjIYX26gMVDiSXNSgZeFAnPJ9LiPzWQ7pSX5YlySWNk2cj9/Zv+fvreIP0vDRBJlTzyMkxpgWLXYAkVqFUvJ9XQs1Ubz9BkmXLabgDzKvmwaqI+wW1NckFro/6IZV04gDBvtZNRliCFYi6qxxzz6y44Gtd6pIYIduMyJBAFIpV7dJmRfK2RJECaA8U9isVDefC9303IMsUqzL2kkItlDceIPNlSQKyPocFaDx1roJ32wj3bMTKyAzPBGKKhlRiSKYMqhCUPIwfihegVesFB4e7cqtm/JS0RBpCCQyxMPfIXjgUoyb5lDyRBkWweDwD26PJsZWpIHNi+fubX5F0v8Aoo5I/wCsLkMpWHBlbJfq5ViExbn88fa9UOz+QBFkGJLSRmNvuKP35s3wPv7JOga/iW87kJhCniOS+QOZYZIx4gWQDMoB5oGj6o3Ky4TyMEz7ivjeQ/45m9NZK8TDm/sw9c6o+kda26wSTEEMO2so4LNjuI5Mg3rlUP8AsAYkCxy6d1T+q3Ebc59zyPiaWUMpvIkMBa/xTVx9w6fMVUSm1EaELwEFR21ZWt2CYUXyPNMQPLmL8T3Pb3JmRGlU5UoaN2AkR1T3yjAleby5FA+j9+Z9TK7opiAYQqNfi1hsgfJaIth6J9A3QBC9supFXNnyAChj+2gATY9gBao2CP8A2Dv0DdLCkMIUs0gV8XUFGXsizwwkxPmrCsQVDKbXUjr/AEd4+muyuF7fZcilof3QBk3kWcGQWQcaX93B1V7fqm4SBpUWM9iQus0goRmWIBljUEkBMxS2F+i1JIAi7Lqnc280UhZ5JYXYtlQFBmRStil8fpHjYXjgaCZseok07qtsGYgWVKk8HkcA39PJ8Tf8u36KbkNvp8GLB9sHY2TeMuC+/wDtUUP8nWabrfgh3WzG3cRW5SsVLcH75XQ/n+Rzp/6NrjuuSRnt5XCG/ECWFABf4wr7f49EhdfN+ggBn3TOu1l3AM7iUtSKjhQyLCoRGKwoaYi8Cf3E0G66o27A3WK7aHtlEIPGLjJVHBjBUUWxu2cg44UNnI1VH4rtrB7KZKKRioYp/wDTIHD88aDED1ZwmCyd2hWaq0uK5myzIqBT5N+5v/8ABrzt/lKp4MwzEXaCYuxHErXWBupFh+kH6pPQvWxT/BY3YFpZSAbUEh8eft3Q+PHHjX3qrOuG9/TyFh4MwNV/cJlX3z4saBPPIrk/gVoMvHy9VJRlyjctIqRxysUXLx5K+RAZ2IBC3ICD7GokfyAi8onwHAkGbHDAEmwvuyLBxN2bH20bov6cGi+4EYN+KhUkIANgDKMRp6H7GPH1D7d9v8CdmJYiPytSLcqoe1UZs2TADljQsnxIqgTtj1ZCoEcO4nLqQKWEkEyFrNz5KnmlFwPQ1Xb/AHU22naaDYyw93tKzzraXHg1KY2wfPt/UZF9sDXB1oMXxgQysp707FeMUeNFQ3jHmpxNe/EXfPjY12i+J7PFgZSj5hGYOgbOwvDHJvJlA+om7B5BADIutx9Q3YYyp3DibSFEZVuUSEArLzkzMTkDYIANEstX0747uXkVY4lyQMcmMKPgXBBtrxcWcSrM3BCkBdb5udhs4AMnnJIOIWXcMX8SOFVsX4J+1C9SJIdsPe9ZceK/qQoHr7AgcccH/wDegznpXwFJUUS7ZgfYAZplBHDMrU6EmqKuP2g5WFqR1P4xtYHeM7J1UnNHaKZo/RAjRI6Bl/tqcm8qu75vR4dr3iCu5nKqALGAVr/cGEfmeOaNc/nVlt9oEvydia+pmb1/BND/AFoEXp3xfYsMRjGEwHiijllofWhCSNdgKSxUo1+SnVt0/wCG9O2yKqxRuWTgMQ5kxHvFjizehdfgetMs+zR/rRW4K+Sg8MKYc/Yjgj76E2ihsgOQoQcmgAfsLof5q/X4GgVuudF2p7QfaGdpGFRu7UpUGslDNwuXsKwFWTwNctn8PC5v/wBN2SyZWtzPJdCgQ529xVdAKONN0O0RCxVFUsSzEKBZPsmvZP5120Cq3x1o8u1stpZAH/NKgNAcUIGpbVbH3xW/Qqv6Ltd4Zpf63ZxYOSg7DDt4HIsZA1PKxI4JFHutwltb1o0EPa9RjYiJTi2OQQqyHFWxvFgOAaH+x9iNTNfK190FF1D4fE7iWJn2suWZeDFMz+ZFKlJeCR5g+zrl8S+NPtX3csrRvJuJsy0aFBiqKq2CTTE5seSLY1pi0aCr6r8Z2+5dJZI/7iAqsisyOA3sZKQa/g8apJfhUiSIYZ2Mat3MJSW5VskAZQHYDis3ZRiLVvs36NBRJtmS7iDNQBkIS2ZTSMPIAUBkeFA+3PGqX/q0rbiSMrFOUUB1ikiIBy4yVmLBiBag+zwSABdV8q/Tpv8Akjfe7psswJJIpVBBAC05RwAGY2rEjG+SdS9p8efbq4GwZyfJb3KkWMiPpjUIVugRyb9mtBddU6ZLO2JVgHQBkkIeE0ebxIogH1Qy45FWFz+mWGXcJEs2zIUSSvAaRjnRPakBUZkNTAqSAB9zqnh+UHbzmCTp0e2lFsTKZXZlyIDCXnNbxGRNC601r1LbqVMqdhp5BGwWUSlmKcBgwvAUBePFIeBzoEjb9PTdmPan+7F5YOrAsTJT40salUVcgEoKQteqC+n/AEo2MrTlYpno4qIyygUhognuWCa9+iKoAVpy638NSVG7JeORvTLEGA8hQo4p2+LYcki6b80/VulybSJtnNvEK7lwiiaowY1Ve4FCuFNj2oVAC5+rnIMs2X6W9RkUoIABYfIsuZAsBaQvRpr9H8E8Vq96F8T28DfuaRWGcbgjAlfEMFDckZck4gn0DWrpOjybW5ds7TxlBjGyqyOSboYSWoIewsijGvxr3vvkXdapZIGLt2UEM8STRhnCo2axlSvIJUljZ4UKDYZv876U0e7yZWQyhZEDSBiOMWt8iCclH88j1pUVsT9/z7/8a0n5N0nbSi1dxHCRGrNI0oHm4JskYR+BPiXJCNwKrSfD8cEkmKyqqXw72q0QD7okHmhY5P8AII0DPBN2+jiQoQryCMv21OQLAt5Xd0pQDjgez60iHeHMEE8GwTX+z6+/v/f31pvV+kqOmR7dYtxQCHuMqsmbD2DGzBFLA8NTeRNg8HOn6BKGw8CefpdGHH8hiAf4JvQXO16kQqEEsFqMoB7HkA1n74hP83/jWrfo9uh/XSIGUgbXgZAsD38iDXHBlC/nx1lWy6ZJAVRjiHbEtVgkBq98Mg8gTxY/xet3/Sv4xHtlmmZSu4nYsVYAFI8yQgHsVYy9c19gpIaBo0aNAaNGjQGjRo0BrjNs0fhkVucuVB5H35Hv+dfdGg4v0iEu0hijLtwzFFJI/BJF1/Gu6wKBQUAfgAaNGg6aNGjQGjRo0Bo0aNAaNGjQGjRo0Bo0aNAaNGjQGjRo0ETqHSodwoWaJJQDYDqGo/kWOD/I1Di+H7JWVl2e3DL9LdmPIf4ON6NGg6ydFVXM0NRSEUavBuQbZAQGagQGPIv/AFqo6v0ZbknaJA4jJ7j4yKpAJ8UZCQMmYnHEtXP20aNAR9IJTuDboZYgwj4RSPGsFCMqZWKLEqASasDni3xaR1jLxw9wORJIDTPGSAVPj+4AE8/tF5a+6NBYv0NwkkQWB4siY43UisySxJA4rMgAD0AL5J1A6p8N7yhUeWEs3mQUdSB+1kJClW/AU/6180aCJ1P9Pn7bRbaYxAryXxkyPryDRErYvyVr51A2v6dbtZFZ54ZBYsDvx0Ab4t3zA9BSQFpa9CjRoPO//TyaiEWM09gAoCaew1yRPiQLP7jf40w/EPj2524fvzZfaMB2loWSSWdV9kgUF4x9m+DR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6" name="Picture 8" descr="http://www.mainlesson.com/books/abbott/richard1/zpage29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2973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4" descr="http://whatishistory.edublogs.org/files/2009/01/third-crusade-1189-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5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upload.wikimedia.org/wikipedia/commons/e/ed/Gustave_dore_crusades_the_childrens_crus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8257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The Children’s Crusade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Subsequent crusades </a:t>
            </a:r>
            <a:r>
              <a:rPr lang="en-US" u="sng" dirty="0" smtClean="0"/>
              <a:t>failed</a:t>
            </a:r>
            <a:r>
              <a:rPr lang="en-US" dirty="0" smtClean="0"/>
              <a:t> to retake Jerusalem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1212: Groups of </a:t>
            </a:r>
            <a:r>
              <a:rPr lang="en-US" u="sng" dirty="0" smtClean="0"/>
              <a:t>children</a:t>
            </a:r>
            <a:r>
              <a:rPr lang="en-US" dirty="0" smtClean="0"/>
              <a:t> try to take Jerusalem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30k from France &amp; 20k from </a:t>
            </a:r>
            <a:r>
              <a:rPr lang="en-US" u="sng" dirty="0" smtClean="0"/>
              <a:t>Germany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1000s </a:t>
            </a:r>
            <a:r>
              <a:rPr lang="en-US" u="sng" dirty="0" smtClean="0"/>
              <a:t>die</a:t>
            </a:r>
            <a:r>
              <a:rPr lang="en-US" dirty="0" smtClean="0"/>
              <a:t> from cold &amp; </a:t>
            </a:r>
            <a:r>
              <a:rPr lang="en-US" u="sng" dirty="0" smtClean="0"/>
              <a:t>starvation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of remainder sold into </a:t>
            </a:r>
            <a:r>
              <a:rPr lang="en-US" u="sng" dirty="0" smtClean="0"/>
              <a:t>slavery</a:t>
            </a:r>
            <a:r>
              <a:rPr lang="en-US" dirty="0" smtClean="0"/>
              <a:t> or drown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Only about 2,000 </a:t>
            </a:r>
            <a:r>
              <a:rPr lang="en-US" u="sng" dirty="0" smtClean="0"/>
              <a:t>survive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4342" name="Picture 2" descr="https://bossieraim.wikispaces.com/file/view/children.JPG/33256949/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48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The Reconquista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of </a:t>
            </a:r>
            <a:r>
              <a:rPr lang="en-US" u="sng" dirty="0" smtClean="0"/>
              <a:t>Spain</a:t>
            </a:r>
            <a:r>
              <a:rPr lang="en-US" dirty="0" smtClean="0"/>
              <a:t> was controlled by </a:t>
            </a:r>
            <a:r>
              <a:rPr lang="en-US" u="sng" dirty="0" smtClean="0"/>
              <a:t>Muslims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err="1" smtClean="0"/>
              <a:t>Reconquista</a:t>
            </a:r>
            <a:r>
              <a:rPr lang="en-US" dirty="0" smtClean="0"/>
              <a:t>: Effort to drive Muslims form Spain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1492: Ferdinand &amp; </a:t>
            </a:r>
            <a:r>
              <a:rPr lang="en-US" u="sng" dirty="0" smtClean="0"/>
              <a:t>Isabella</a:t>
            </a:r>
            <a:r>
              <a:rPr lang="en-US" dirty="0" smtClean="0"/>
              <a:t> retake Granada; ends the </a:t>
            </a:r>
            <a:r>
              <a:rPr lang="en-US" dirty="0" err="1" smtClean="0"/>
              <a:t>Reconquista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Beginning of the </a:t>
            </a:r>
            <a:r>
              <a:rPr lang="en-US" u="sng" dirty="0" smtClean="0"/>
              <a:t>Inquisition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Court to suppress heresy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Jews &amp; Muslims </a:t>
            </a:r>
            <a:r>
              <a:rPr lang="en-US" u="sng" dirty="0" smtClean="0"/>
              <a:t>convert</a:t>
            </a:r>
            <a:r>
              <a:rPr lang="en-US" dirty="0" smtClean="0"/>
              <a:t> to Christianity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</a:t>
            </a:r>
            <a:r>
              <a:rPr lang="en-US" u="sng" dirty="0" smtClean="0"/>
              <a:t>non-Christians</a:t>
            </a:r>
            <a:r>
              <a:rPr lang="en-US" dirty="0" smtClean="0"/>
              <a:t> are questioned, tortured, &amp; even </a:t>
            </a:r>
            <a:r>
              <a:rPr lang="en-US" u="sng" dirty="0" smtClean="0"/>
              <a:t>burned</a:t>
            </a:r>
            <a:r>
              <a:rPr lang="en-US" dirty="0" smtClean="0"/>
              <a:t> at the stake</a:t>
            </a:r>
          </a:p>
        </p:txBody>
      </p:sp>
      <p:pic>
        <p:nvPicPr>
          <p:cNvPr id="15365" name="Picture 2" descr="http://hd.housedivided.dickinson.edu/files/images/HD_Isabella2of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generationsgoneby.com/tng/kingsqueens/ferdinandIIofa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419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6" descr="data:image/jpeg;base64,/9j/4AAQSkZJRgABAQAAAQABAAD/2wCEAAkGBhQSERUUExQWFRQVGSAYGBgXFx4cGhwdHx0dGCAbGBwaGyYgHBsjHBweIC8gIycqLCwsHB8yNTAqNiYrLCkBCQoKDgwOGg8PFywkHCQsLCwsLCwsLCwsLCwsLCwsLCwsLCwsLCwsLCwsLCwsLCwsLCwsLCwsLCwsLCwsLCwsLP/AABEIAM4A9AMBIgACEQEDEQH/xAAcAAACAgMBAQAAAAAAAAAAAAAFBgQHAAIDAQj/xABGEAACAQIEBAQEBAQEBQIEBwABAhEDIQAEEjEFIkFRBhNhcQcygZEUI0KhYrHR8DNSweFDcpLS8RWCFrLD0yQ1RFNjhKL/xAAWAQEBAQAAAAAAAAAAAAAAAAAAAQL/xAAcEQEBAQEBAQADAAAAAAAAAAAAAREhMUFRYXH/2gAMAwEAAhEDEQA/AKoOZNjYgH09TJ6HrvjFrNsCY/sf6ftjuMgwXV0gmdpAgHfpPXHfJcJNQhSeZgbbEaVO8+x+0dbGtapnnF5Nx0/32viSc5J1bDeLbzsI9bxiTV4G+kDTGogEEXEiVm/UNtYSGB+WcDhkT5mgRJbSfvH9MBuc2xkyYJ69P7n9/XHJXMfWP/Hr/fXE0ZeG0OdIi5seo2/v7Yi5ZeYRJ323j+/7GCjPh7itSjTqkAlSVUdpOob7jYn6Ta2POKV6obTUUBgeigHYdulp+rd7+cOzYR0QANBkCYk3Fwdulr37Y58VqsXLsd7i49idvQwY6Dtgn0P1mZIgGdv2/vscdCT6H1/2i/T+5x75skE2hriLE7k2HoLYO+CMnQqZnRmCUVlAUgAwxI+YH9JEgkXHtOAHZbKuylwpOj9vTaBH+oxweiQB7X/YX9rYuDxf4YXJZIJRDOHf8xmCsQNN2CwASI2HQH3xUFXLtNphQLgHuI3AP6ve+A1Cff8Av7RtfrjoJhlgEWI2JB6g9SIn0BGPKaD0Jsb3OxP9/Ta+GLwtkAy1SRy1BoAP6rgn2ja3VgCdwQ88HZd63nIOZVXWATbWIA0zYMQCPsf04uXwnQNTLRVlwGOgvclCFO5vEkgegA6YV8lw9aVMrSSLkBU6z79SSBfqPXFicPyvl0qdPfQirPsAMRK4DgNCZ8pJ/wCUfvbGJ4fy4bUKFIMNiKa/0wQxmKgU3hXKEk/hqMm5PlrPvYYH1/BwBY0n0zHKVXSIn/Kott9vXDLjUuJAm529fbAJbeCqpTSxpMTa6gi+/QHvgdkvAFZQU5aQY81RarSRfZBYnax77jD1leIh61akN6Wif/eCf9MTcAu8M4F5C1BUY11YzHly0+9yR7zvhf4h4LYsDTpReLldMHoQsH62vh04lxEUjSmIqVRTv/EGIj1kDE7BVNeJcl5f5dSjpgnRUhVkAzebsfQk4F5VapY6WMDsAfW2mbif76XLxPI06wIfmi0BZPtt/KMAG8EUiS1Nagaf+I0QL/LAG3QzbAImZq1JhmIBFwywJuJBIF9jA2sJ3wO4dRmoyNLAKSLjSQBuCDf0W/XrE2RxDhVJZmohqfqBnSD12g9NrdPquZTwaz1/MaorKCCqIxEXLC+hSAOwjtPcA78HC6SoqMWNhvuIkaSDp2vIsTh+8MZKv+HC1ihIsuxbT01EdR/5x0oZSpMQwEdII67c46+nXBWhlWEbCO8X+o/liKJ5FIQAiMZjbKDlxmKy+RFz9RgFYyAZ2E9AATvFhA6Y51CQZMXsQOwg3+/7feKG0j1++87dvpfHZamytIC37b3/AH+sjbpjSmDgGeZ6i0Xhg/IrE3WAYAbcDodIJ3gEwMM/DcnkvzPOLGt0a0BrgkKp1HvqnfpY4r/JsDUDdFMkek9PSP72wYpvcsSSZ1Bp0rEX0gAEHc8vbZsRU/xHwU0mDioHFUFlIOqJaLzcmxEETvOF1uTY/X62I+0z64baXh6rVEUyWZgdKMZOoEEgdNWmWnqQNyRC/X4DWDhXpVUPXWpAsbkyL7i/ta+CIUmZvNjf+7Y2cswsd+59/wDf+4xs+mTc+h/p/fQYxn2g9Jv77D0v+2CvEki3aJ/8dT/fbBvw3wxqtUASxMKBeSW5BHsSe1hiBlMtDDkBCiWtI2kbne37+4x9EeHvCtHLnWAWq6Y1MFkC1hpURt/PuZgNZnh6VaZp1RrUiDP26XB6zhI8Q/CtGUHKnS8EEOTDTtcD6EHee4nD8rYzVgy+fq3gzNLXNJqTAibrqYGwAKtNwbXsb3g4svwZ4KNIJ5gOlDMMLsYgcp+VRve5Ppu6MBONhiLrjluF0qZlEUHvGJQOPCceE4qN8ZjzGYD3C74nz7UqlE01LPzlVGzWAIaBbcQb3ww4X/GGYNOn5gOnQCS3X5kt/t1nAV1xrjDec5ZxTrMCG0NeeQU5bS0iNZI1WJEdsdR4iKkHz60MWtqAOkVBpJ5QAfJkdeYg7CMe+IX50bbXSo6hYiWpvN+/KIPWPbEHN5Zwfy9cFDAUHfffoBHW1z6RFT34ilQKatV2dXVlAPOW1HUAAJkgoFK3BnsMW8ptipsnVY16GorDV0mY25jb2KgRi2dWBWYF8WruB+XUiNxE/vpOCLVvQn6Y0cKRLD1uMVCtSyGttbAknrAmetyo/fE2jlis6Swvczv7/wDnBpMzT/THsBGNK1aTcGPcYKgqukCT2iJ/lOJVFbjsfU/yjHlShO2r3MH16jHajlYHef2xBIp7YzGU1gYzFR8hvlwNrWmPv1Edv39cYtIrpLLYTpn2E8pFxbfvifSoM5AUbDe+3v2/l1O+OeYosY6QIHt/fQWv6ydKG1a4JPLANoncbgT6f0GCeRqa2YGAWhRaACY3t0ud/wDYTUSSdJkDa/aw/rgtwDLVatanTpgsxMKOmo2knsPWRgHHgVOtSFJ+ZAg+ZW0k64C++8EfL0aOlt8MzS18uruBpdWDTYEAlTv0IE/XC5S8LawQGJFKKZQyXlVChQNoMhwx/SRYQZ24txSjQoJkkqUmIUqzNVCmx5gCbSxLCCR2xm9KWeP/AAu1k1MpVWsCRIBXUO1w0NbtB2gRjfI/CljTYsQlQxpDG2520liBFo39uu/ClqZGqtcU9SuCpRGALc7U1PIrAkwICzJWRAOJPHvGmYSovlMFEAsr04E2leYAgAnTMkm5EWGHaC3hz4bU6LhqpDwQQqgxO41k3a5mIAMCZjDfw3iQqKWgiHZNwTYxJ02Emeu0d8IuT+KaHlNIlgSDpqIAYj5QTqIJ/vsyeCOMCvlyxMt5lQkDddTs4DesMBiBmGPQMciwNr44cQ4klBNdRtK9SZtuenQAEk9AMBM2xuDjlMid8bo0YI6asayMZTMnArxRxn8LQNULqOtFjvLgGLG+mdhOKC8YzVgXU8S5UC+YpD3qLt33/fEHi3jDLpRqFK9I1ApCAPctFhb1IxAy4HcUchkhVaxkNtEqbev++OnBs2auXpVDvUpq/wD1KD/rjXicCHIJCAmAYm6i/p/vhfBV3jxm88ayCz01DAWB0rV0kCSAJO39MZ+Lc0zpYIpdlAXSJ5tIEC4j6es4k+MVFTNOxpkaaQ09YJLrYkDcRbAqlnaY8qagaKhgc4glW+UkMNQLA8sH0EAlVngtkAozGXIu1SpTcneTCrO9oE+gnYDa0y5/y/W0fzn9sVJwLMq1ekF5gtWmFYqZs1MncAghpB9j6jFt1awUSTAGERydHYEELfGjcMVhzXPfbrOwthW438QvLan5C06qs2g/mANeYKjqJDCZtF4kYJca8Z0KOTOZ1grsIN9UfIJFnm1xa5IgHFBNOIUvO8nzIqRqCGLjYxa4BBFuxxPC4rzwHwoljxDOGK9b/BS48umbCAbiRYfwn+I4a+L8Zp0KbVHBCASWPvFgdySQAOpPucBG8UeKfwop6FFRncIqX1OZEhI7A3JtMDc2YFqA7Yrrwnk2zWZ/G1hpUDTlkP6FG7D3kgE7yzdRh/oL1wVIxmPAMZgj558OeGqtalUqU4ApjbrBsV2NiDuO19hjjxDgzKBqQgMNUkQRcjlOnngzsTMDtixvDNSK1fL14KVyHVgP1EAAi0QQAQwHQfTfx9SnKozIpFFyjErKwCBMNYA9ZNriTvi70VBkuDTmFUkFFaYIlQAZg26/5Rc9j1sjwhw1pqhFRFeqjBbcgBLhgVgtBUDfc+uE+rmCubpuVC03Ug2CgEzIa0SGtG8bgTd+8H54064UzoqQp7Br6SR3MFQesxJ0wJVS+IcRd87WpUg0PS0W/wAydZA1KRJEgH7xiD4oppQpjTSDKGKMSbKVILEQIHMYCxcHpIGCfFabUa9RqRKFjqMTeR1H6hYm1wSSNjPXOZpquRZPJEVNK01BuTuS3yyRpk7XIEzMQKHkGnkqGYpvWqso1gywp0hZ2+aFME6RAIkEEkjAv/4jy+Zep+IQU6opuUO4L32i4NzpEESFvbETjWfdgaZJKK1kfSLACmCUUBTBm8TsTeMKdU6oG2wFomJA/lbtGLIJfFMzrMqFCmY0iLdut/5W+rP8KszWOdTQSUUMtW1tEEiT05rj1+uEqqlgP6/69/72OJ3BeNVsswai5WCDpBsxMCGBEGexBi+2LYPpcVBhU+I1MHKta4H7GpSXr6Mca1PE9X/05cyqrrhtQYGJQODABm5Q9bDvgDxPjz5rIVmqtSDCVVEsQNVFpYFibkW94xlFnxAgbDGau2Ez4eVKlSlUq1azvLsoViSqxDSskkE6o32GGp8xB0jmeNh07Fj+ke/0BwVLNWB39P8AQYrrj/G2zNQMv+GhPlibHYF/WbgT09Gwb49m/MmkCSbeYykgCCCaakGYOzX2sd4UT/6bTgRHtE/YbA7fbFQFGTY3PL3C3+9+0Y1XIPJjzAO2oj/S+0/Xrhip5WwgAWtcX3vv9MQ67xurA7SQP2kGfvgCPhDjD5eKVWfJb5WY/IxuQZ/QSfoSehs0ccZjCqurUrAwJi6dPv1GEhAZIKMYsbWuAbkAjYjBPI8UNPSrMRRuoqav8MEqYY/5LWPTY22il3xWzrm2EEaqakKWUWvsCDe238ojAKlxB1AUUuQfqgxMC4IS8Tc9b3GD3ieiDV0tMvTQDUTqH5lSTc7gECJ9rDAgqVQBdPIQmyWs9pKif8MdehxYa8y2bqGtSKELqq0wGBJ0lmW62g94M7dcWf4rzKrVyup6aAVCx8ypoBAWCo5gGJ1CxnvBi1OZlnooxpyGov5qcwIAUyoi8/OvXvvEYtTjfFTmUWkQlOnVQORWIUusgnTvEDrIMXE9Ar3xBxzLGrVq8nmVAUApAW0kiAVO5sSxNzI2AmL4HoofNfNUDmEBBpq1QhQ4POWEy1ignSZj0xw8Z+GzRqVK6UxToyQoA0JqMqq09X+JC3YhY+YTF8Ts9xJVCrlXL6kXWy0HIW3yrqN4mJI7+shZnCeLVq6uyijQCMFgq1VjIBBDFqe89R/rgHVotxbMChrLZfLENXqry+Y8EBEA2ESN7Ak7kYWBnqiItE1XOZzCgOxAAo0yQQCo/UwJnqFIUQWIxa/hLJUKWVpplr0wNz8xbqX66yd5222jATKPCaaRA+UQOlojp0jG3DszTqKTSIIBg++/+s+xGO9apAIkSQYE74C+FqYU5kf/AM//ANKlfBB7GY1SoDsZ6YzAU34czyu6pHMCGSIDA/MVEmJIEjUYkb3JDl4ky65rJVNJ/KY+YSol4EEwInUpB5IuBpscJng/gCZgOy1DTq0mIKFdwYgkg2Bgi07e2H3ghVRWQnUQxLR8oLC4vtLAnYC+5ucBS3HMgaNKijIHXU+lyQZUQtmDWkQYPa3WW/4Y5R6wnWPyXU3nVpJ2B/8AbsRG3pDL4t8OLXy1RCJqDmVjJkQJIiY2v0E+uE74U5eoudaDKBCGM7i2n35hY3iTfu3iwf8AG/ENTGSI1hFg9jMWMzIBHrHykRjDnB+HSgKhpVKagyykrqUEchE2YQ0ggCFMCTiBx782jXRjLK5DEaSLuWBGkyFvAJANms3OcS+EZZatIJVBLNSBWCAdagkQZ6k2i8m0XwRWfF84S9QOxOpiSYuSSIkTuY7xsZvGBdKg7ISAY/UR2MAA9RP99cTeKk6nIIhX+pBkz3JBt977YavA6KanlqGJYhWZTYdVvIkE7yNyeyxapeyfhqrXDlFtSUuwIEwNNyfY2/5TEwcSOCcCqM6lFLPFhAMzMR/7o22Am22LXyTUq9CpTkGoo0tT5RTDHkDBadis33O3eMK3ElqZYKFZmSsi6rlmiJRGIAhSJMQTBvbEHfxENGXp5VauvSmrlEKSWgv6yWIWdxqI/SSu8PJNHMT0oMfSddL/AEGJj5FlUZmoQFdvLOpgW1AmSTP8Nh6COklsv4V8rI1KzOrebRZQq7AEatyASdS/31CF4d8OZmtaizU6RJ1PqZUnYwARrawsO1yMONOomWptSo1AxZj5tV8wgcsIB06qg0/Tb3uOtagDw1Wfnc0FKm8BikjQosu+4++K8p0n8kKp+VSGlN+aOu1yRebiOmAbaubOqklNqPO4EishAXSzbKxMcsbdcS0zY+Vny4YWI/FLI94GK9TLsTS1RuVsAI5Y3AvDNttbGlWnqQF9oltoADkEgbwFBtexP0GLUoZ+lpg1csv/APYVifew/vpjc8QoR/j5bfrVH+gH2wk8F4cXSuQB+VqM1J06SYAVQL7XNh3N7COEVTUR5VNVNyIVI6agRFwbRY9MTiHvKNQatWnMUd0b57To0kr27HHnDeIUfKRmr0VN92b/ADNaw6DClSzJGYZhchCAZvIed+p0Lc7741y+XUoksDrbTdUJ+UmNRk22+h9MUGuN5GnDtTroVAXQo1SsS35RIgC5hZGwCkfKQPD+CHM/lI6zOskAtyqHW4IElvM9ACIMTIzPUvLoEqToIU6dwR+ogdLAjoN94sPymYq0W82l5oCk6jSNwIBAf+Bjcj+G2KJ/E8zSIq5YLpqmlUVG6MzDLONRJ5f8J5JsI9Yw8cGz2XzGXbM1lD1KpNMAmHKysUhGkjSSFM3sSTfFY163m5nzaXOQoeoAQyz1gFRO9gREmIjEnjfDa9DMHLAnQautC5lgdYHMQReSsld+h2xFOPEPDuXqHzFNFC1kGarEIqH9NJItTvyzp9hNq/zxfKVK+WBnS0CAQIeLBWGrsI9TG4OD/GPFrNTajW5HFNTQqUZEd1MtJp6Ygsbi83uE4DRZj+Id/wAwEadfMSTu5n0Nj7nFBPgORKuSxDu6h2gEx8vLJ3AvaN56YceA8SfLEuplSTKE2gA2J2BEWb7zhYy7n8QRM/lkdNuUWj+nbE9eIaSylnXQw+VQZLGQST02AAuYOMlPec4wKr0atMMVQnVNoJVhpb11FfuGEiCYuWqvUaqqFuZ1cFbA/l0xBI/5SDPphR4dxV0LVUADpqDKBynSBEoZ5esTKyQCOrHk/H2mnP4cITcjWzEk3j/DG8wJNhfbApy4VS00gOsmfvjMdcjGgaY7wOhN4t2nGYqK9fwucrnaThyVqyjmAuoRdWsRc8wvJsPXB3wrQFNHo/8AEpPpe9mH6XHoVi3Q6vrA8b8RPmIECv5RDx1kQbHcGOxv67YkZXM06JzVbVrLaKlv8jKCoIF4BLXgWje+Ansmpk5mmk+lgPUcpM+hW46HpFkHj2fbhvFDWp0x5VQDzFTZgd5EQrhhqkbxB3wZ4B4pObzfllAvJJG8heZW+jHcE/N9Qq/E7NumeJBMBFGkglSIkyDY7xI9sBt4goHL5lcyhNbLZkGNN+VrlPXfY3gDqMTshnJStSDXorCtJ+TTKEyZEDl+wkyDjfwSozGSzNJj+WnPTmfy2hiYIOqzDUBFp3OI/C6S1cwXWz1l0sFuA45iBIjQ45gGj5WEGDII1bLGQFAJJ2tJOxBjeCR/vvhq8C8RNKsAS2qdIUAFSGMQT8ynURdQTG4MRhdq0NGYCKDyu0Lsd7D1336EH1wf8G5TzsyAkqwVzc7MAYYX9RYGY6CJxqql58TU1h1hwyx5mg7lVSGuNLSebsDO2DtPitOl5NGtSVvNQIvlMGZYBgFdgWvteREdcCs5l/NZKBYLTrvrOoXWqCEamdIuJELMkchk3kbxRGRg4mEchCbEsnKWUxplSYE3mbHTfI849ws0GaqRFGo3mU1UjSRdgwCmAArQJAiYw28DyL1MpTpksFZmY6WX5XViJM7adYKjY26TiuM3xcVQuqeQKoXVBhRo0i1rDe4v0OG7gXHfKq6kVXUKahROUtHmSwEEEFngC5FhMAnDpTHxeilGktEt8vlimrM/MdRUKOYxAXpFzhazKVKlMVCaaNMHUzw36yJAOmQNMgzvHTEepxP8XSJrVhNNAwkRddZAg2eQ92IIER+rHDP5l8utJKsaxNIMklPLGkM0gl2J0rUFgNoBDRgY0XxHSqMhekNJU2YWBlROqYmAdoufY4IZ7ii6gHpKVNguqzTqmLkXbTZt5HphfpZX8x2KxYM0MNILJqkFYAVoEGLzuca5euPLDNtSbckWHmBxERsFiR0BteMMDWvGQanlUaZWqyshRSAkG8sBepM2URcm4GErilKotYeYVou0Exy6ZGrS6idL3EqeoN94O1nrrSWrUony3BemwADqILHUwBIlNVmBtG0WE+IcwKhDEOKkC3laQbE6/VuYiYGxM3tYhhyfFgSGFOnZGAOsEGIMk+XAgAzvv0E49y3iYBUUZemSEDgygJEAEwaUwfv73wo5CswARl+VirDczqvqUjVsxUxcW9sM+YKlMtTFNAyqXckMamnQwJqEpJEqp0gHTy79JipFDjJqIqrSoyQAFN40ahDfl3POLbXHTG/hulXp02YBivUKJJgkBrleUabsWAvYg7nfB/htNK1ykMZUapZAAQkgW1lmEjYQQewwTr55HZqNICtca2qP+XqsV1siktAgBFGkd72ahRbIEq1YDbngEjWFHKyoQyqAZezlGB2EyB/H/GqZqahpKKx1UishiFKpDKNIkGWsdVwAbRJTiGSrPmai1/LcPSPlaFAhwrMqqU/MB5x+oyRcmICb5nn0oN6iVAq2glCCbkm0EDruxmYxVYmTLKfMfSpLEUgObU1hpUwoBbywYMxG8Rhp4dwHShQa2UkSzFZ3H6QYAGnufa+FU5rR5aKCCDrJJOlr2IsTcSJ9u2LB4NnFqqdNiAAVNiLxP8QJ/ULe2JRFq5dtfmaeZpW5sNpG/ewM2j64HVcm5ZwUQsNP1gDqR1v9vTEnNcR82oERX8sBizDllpPJJYECxtYyCOhhRXiTU6+qmzMrHmRrAjeNzeDYgyDO9jhAyVK/kqA0KKpeWJ5RqDTLAACCIAjcesieSNO5K2kAzK2J29CfucaV89maaMyN5lCsi1S2m1JbsbaiFnzCGj5SFK7QI/EKi5T8MFWoqs3MHamyjVzwugBrSrdRfSLgYQ4tnw5UBpEjbzH33+YzP1xmOXhSqGoEgg/mOLTFjG5+bvqFjMi2PMEqrK5IqaQCQTGnqD/D1uenT+Zfx7xCplQmhVBqUlWoevKNjsFE/S26xgRXcFrSpBJ09V6nQTuP4Ttv1nBv4j8W8zh9BtOoPBLyOVhHcGJIN/vIJGCh3wqzQbMvqgtoIEiCDMkXvtO3c+uN/i2ESpSY3dlho3AGxPUi5Fp2wX+FWTonLCuEitLU3btEWAmAsFTH9BiL8Qc1l8w1OmWZaivpNojUQCpnZtrGAQREzgjT4ceHatF6lR48t0joQ0kERc2EfZhvthbq8JqZfN1MuJkfmLUE8oBBV1vMatIIBsSRJxaXAOHmhTShq1eUulmP6mMGQD0A/u2FP4m5XyzQzVMqGpkoQIBKkyQY+Zd1Ijr3sZqk/wAZZPX5eZACmodLkMDFUbzAtuIMDewGw6eFKTGtSZG0VRWgkg7tAII7XKwDeRgr4nyjDJq4ANCpUVje8MnJIBIA6f16x8hwv8tNZYGtT1pfSQyEjUvXnTS3aVO8iLvA3+JcnTo5ka4FDNSCf/2q0ALVG2/Lqk7hW/TZT8VcXZs3Cr+YSBUpqf8AjKdJOxJB0qREWjqSMMfjGq1fh1JzDMr6XIjcSJsbExMfytgN4xyQAyOZcHXVVPMAJlmUKQ0x80GJjrthAlnI/mOrlVLAs5kchuRPQG+m04KeHOHvXVgtTyyQVhpYFTykpudibD1vzcpTP8JpmuUUAao8sKAVOqIIiVAl1J0zEkiwAwTyXCKdFUZ9KA1SBUYBEtqPlrJMcwJB6lbxvgA+R4HqqUaQKGq1QrpWbAKQajrZQAhJCqZFhNzjvxzgdRqdTOqdEaokgqVjy+VfLE6lBIMD1wM4dx+ll80uYppAh1KCdiCshix1Esqk9iQOuNM14wr1MkMsqqEsuuCDaDG9zc7D+uKGLwx4Xatz5ilppqgXSxuW1CqukgAwWdjM6gCFnc4FfFTN+bmaWUpAQgE6RH5lS9x30lf+o98MmW4tTp5OgJZVaahBtCryED3AJA9RbFXcU4o9XNGt+tn12nctqAte23sBiQWxmuFPSVULsxdlpCDNmqyXMqROlaCxpgBbCDjlx3MCjRCp5YWs4RAsSqMtNYXTtEkGBcUlF9sc+KcfSrTp1nNMA7ozLJbSAbE/KIDD19rr/iLNPWzGWVaSBS9MjRUDghnA1KdAIHKRBJiDMdYOPi/w35mazL0+rCrA3Gu8z/zkj6euDHg3ha5ygtTM02BosQakx5v8Eg6j0DW2W0kmDNWrpzUxetTegeWwIrIVLAiLea3eIFsF6ObDNQpZdRC82noqAuNTEd6ir6klvU4ugVxjiHnZlMoJSkLMVkKomJhRpizqAbau4TmGcR8OVabslOrSNOldctWV0VluJ5GCMGEmRE/quCBY3DOHJS1kCWc6nYi7HYD0UCwXYD6k1r8ROOCoR5bDy/lUAwWAvbsvU/T2L1CRVz6+WVSmUOrWVVmIAFtILElpYqBfuO2GSpwEKR5qgPVWn+arbME0sunUBqNSSSTcido1DvBFANmGzBpGsKQkKFnntB0iSQu8AGPe+Hyvx2jo8qsRCwyO4cCRsZKXa5B1ARFrGxarXOItRShA109QDq0L8xgQ24gSOt9hNtKGfMIrqymny6rgjYCSLzC7j39ytall6kxUKktM+W0EMZCmVBEESCDszDtMXNZSpyhh5wb5dPzrsCFAudxESD2sRiiTTztWrTFJCAxU7gG5BqTPQsJn2H0E1sg4qBKreWCf8R50iSBJ0hrDHXLZ2pSqakH/AFiPS/Y7i2JWb4j5yEssghZtYETJFtiY79fTAi0MtlMrSp+Smt9NMEN8yuG/WqAMrodIBgEjSvbUFHxRTy6q9VAlSo5N6lUtoETCUyo6jdpNtxgF4N4h5bPrLmhSpmpCQXHMoJpyYALFSfae8y8jwRc0td8t5qMqgvSqAElXYgFHQCYAUwVHW8XMFlfCqpq4chjSNbwOw1E/3/rvjMb/AAuK/wDp1PRtLfz3Hod/r02GYkQhccyb0KxQjWoblMQ0dAOzAk+/1jBrhnDTmMvUyryFa9NzbmFxsL/fsRINivxBy4DIwjU3LBI5gJ6b27i9+wODnAKi1KNNhvpAMxqEdCe9/wB/XFC/8OuGU6FAqvLVNQpWU/501CFFoGnmHp26BPixwAgrm6diAFeNt7avvv0OGDLyvEa7U0ZkemPMMWSog1AnpLLIkX2HUYOcQyi5rLMrRFRJjcC07xeD6YfVDPD3G/ONEk3rUZYfqV0kHV0vzf8ASPTA74mZam2XTUfzBU5ACJNpcCT1Xre+mxwL+HGbK12ovBKqQp3lZ1DSd43+hEyRdn8V8NUrTrnag4dliQwJUbR8wIUzvAI64eUDc3kkqcMqKsBRTYXkFAoBQXvEBTLd5sNhWSpebQyVXotN6TILRVUk+w1cxA/5Y6YMZOkKuUzQdhTD8upjYECxvbePtHQHG3B8qlbh2VNOFFMcwgDnEqwMD/ON+oM4iOeXyy1+G16THSVlgeosCp+4I6dfcwuNZVc5lcpVrHywjrTqsvT/AIcjfapDC1gW2G7Bm6FFeGuWGnzKfMQObWdjPo0b2sMAs3RUtk6VWnpSq+oqDAjygdJgTOsEE2P/AFTgBHGi9AZZkkKrtAIjmSpCkgD9SABgGvG3UE+L0mzOQMEiG1JpVrsxZkbSAWYVAbXtqEjc4IcSqa8itW+qhW8xJm8VSQJj5SraZ2+2Fbj2YpeUrU3ZGVrAmAysFBYMDqW41Q0RJgWM0LNDh9OkuZDFahp0jBUHTLFVEatLEgkjax6GJHCv4UrCnScMCarBQAbgzFxM9Jv7e5/N1G1/mr5lVwupAJYlSrMTcLdE5ierMb7gx4VzK1Uo62kUXaoReyp5hUxJAkssCBEddw1S1444kPxPkIOSkBTttyki9+rH9u+F/wANcF/FZtaPRmGo9QBMx9J/bEzOcOrzVqtTctr1OyqWUbvdhIUXm8Y6+BqrUzmcyoJNGiYgEw7kIGmDZZZif4T0nF8ga/D9OgeK16SU1/DgCkFCjQQpCNq5hPOTchptbY4H+K+AUKSCrTXSyuVZZJghgQT1ggkTPTGnwwQebTIMsWeb9AaJBubzzH6HBbjvC3rPUdYnUymiHLOIbZ00EXiRIiCLxJxPqIea8fhqbaKLIQpFOpqDFNcK9RtNwSSFBsB03Iwf8As/nZiopRqFRtBJceYhphjJWSNJJPeZDWE4VM3wdlpBW80M4KaVQaGjmYDy11TbU0iOhmDEfPZ0V0BpT5oAC1GUqwCh+QvNmYcuhiQZWCLrgor4v8YVRU8oVNjqWoNABpyZVtBKupgGbRpNp2UM3xE1WDOSxURzEXnsAB7nr8vpjhxDM1Hcsy3blC6QoGnl0hbwoCx9DM3x3NCCoJEllWI+UNPNEC3r3PTFIm5TOZimoFKrUpDoEqwQDfowi949sa1uPVXTQ9TUQ03EEkDr3A3uPvGGDOZenQyjgLBgFGIGrVsGnv8A74A8I4JWrU3rU0LlSQxgWDKRqkXJU7xsD0vgORqvUMO0ttzbgseg+0jDh4Ry0vQZqnNTYsqm7HSWUU0HQlX3/SBMHC7kl8t5cAMO/MGO0wTykjqZvNsFvDtZ2r0kDAa9Q1SLIVcObi1huO/ocKB3idmOdqzC6qk2sIYBgQD+kzP1JwKZivK3WxMyItJHqCTa249JYvESjM1KlRU0pTWV21MoY6i07kX36KBjh4Z4F+OqtSV9BK7lSQDeTvPruLkYaBVCiwr+XOgPSNMa9xOk37kHpvb6YNcL4vUyVapTEgVVAsCbHdaZ72EG++Ox4Aa6CmoJr6ZBClTvyssboQLEdwbTfhx/Ngr5NZSmYQAFWXciHlG2IO9r32tgLJ+Ff/5ch6F3I/6jj3Er4fVNWQpG0mdUdWBIYmwuSCfrjzEQI+I/ElXykZCSxs3p27xIHtHSxwxcFyypSQKSwImfcA2HQemBXjvh7VaAZQWakdYA3I6gCDMiRHbBbhGcp1aKPRI8srygCIi0R0I2jEVAK6a+YQE6XQVY6COVgPQiO2DIpCIG0QPbHDM5IsyVE0hwdJJFyh+ZZ94YT1HqcSKEBLA8oggC9rRFz/P64ITvDPAGTO1HPyoD92nb9z/5OHCtRBUgiQRBHpjGycVC6wNQh/4o+U+429QfQY3pNJbsDH7f7/ecBWebSjXenThhTaqQSLtBXSJ6SxAE9z1sMPGR4FSo5c0KQKod5JLHYEk94EdvpbAHNcIopUR35FXNFY6OrABdXYKxBtA62nDi+Ck3x1m0aj+FRiG1KSokQgINz1HWDP7DA7hhfMZnKs8nyaLax1ssK5Ii8kexJvjvmKyNxnQV0hqT0yTJk6NUiDblB69ehJkn4WytOnQ/EsbsnOx6BSQRAvMi+5kfcIvjtjTylACA3mIunpdSpmBtJ/swQn8OyS1G5gmqiA41xzlZJRrQeW8EwIkcvyzOM52pnM1oRGcIdbEFiqjcXusMIg7THQ4I+Hcgj5QtTpS66hUsfzAGfSNt5UCwMap3Fr8AhzU1OyLzqGMaiCVbUd9U2gbbhTvN16lUqpQL0n0kINS76qZYGCTfldYMR9Ly408o1Iu4HKOZVAIkCdVjqgFW1aZtq6ggmBwrwi9bJUmTcoxBOx1ySt9gGi/8M9cAByufzWioaRDpWjXSKSjSulzrJBBXTESDO0xOA3B8xmGc5fLnSa7Q1MGFeAx0tqN1gkQT17xh18PcKdsmxhvKZ3AGljAmCDAsZnC9mPCTU3D0a1wwZZBDCDMgxEg+2H0ZwSlVy1ZkNf8ADlQyuwKMQG/yyb/LuL77YkeJ+PUyVq081UqZiZsulFW1tLLFyJ03BIk9MM3GswmZq5SkqlwCxbWaJYgqSfMVlIRQwliQI5iJMYGK+TqMuuvSGToEsKQeKlVuaajIBq5j8q9FIErJkF/I+KczTqrmnqFmAFMhh86c0gcscpG/Q6d4OBxzZpV9VQeZrg1FbZpEk+4Y27Rgt4uzK5h/NCeTRChKKHRMBYACrEDrJJiwE2wssS8kuSxPUyTa5JPe3viwdndjLtfYGd4gAb3sLTvbE7g9XXUC2MQQWN1uBI/zbxH16YjZ7LGmEFjqH7wR/T9sSOAOFrAOwVYvJ2hg0QNzaQNtsAx8WqebUo0muCQXEi4HSATEmReLnBzwnnealTSooHluzrBAAWrqANhN3LzJGmZAIBwqZs+XmELA6aqsASumdSsnMConcHaYIM4bfC1NF/C1KjLBqVQTFglSixUH/wD1vaMSj3hfA8vXGeRSWzC6/LBsNB0jUDA5rkHtPWxxA8NZcLmoi606h9pQjtbf+WJlDyKeed/8LyaRACtYsSaJ9xzagPTtOOnCyVbN1zdRTVfWSpJ/YL98EEeIcIXyWOw8mkIG0VGqSPsP54UuB8Yq5Wq9OjzMTbcxykagALmCLWFsP/FR/wDhh2qJl1n2Dt/fvhZ4F4efM5rUmumiyGqqJhtIAUesNv0me2JPy1PHlTwJnSlOquZmowWkylmBRWKjQT0ggSqj9NsK2fzVajUqZXMOHAYsxeXhjc1FY84KtzW7XHzTYHi/jZord2KzrhnOoqPl0BSOZyZB/SIMGLVxxjiJzbNWYLqOmQo0qoA0wI6EbnrpHbGmV3+BKQXKBRNncXAGzETAsJ9zjMR/hrmS/DqRadQlWnqVOifsB9ZxmINKXiulUzLUAeaIE7EwGIHc6W27qw/SYCcPzwymcqqIFB3ggWCP3I6Ai0je1rYSPGbUfPrlqeaoO5DwGXRrUfMVKCRfcHoYMbBuC+OcwjqzOahEKHbeJ2mZ9tRjp2wxX0TReRiSxEGYiLztgJwHPGtRp1baaiqwtBuPtvPQe2J+ZrCIMaTykzsTtIjuf5YiJFLMKwEHfY947YhUq60qnlGBrJZO56ke4g/SMRaGbKVVRyYBIB6TaPWDP364GeOOKNSNFkTmDTqIlRHQ3HvaPcTcCnF8kpNNyBoV5cR0YRqt2YKT6T2wTMYiioKuXkbOh2Pcd7ffAzgHGPxNIjVLrAJF5kcrR36kED7EYDnR4Uj5yuzrLKEKMegYOCANu4I2IJ7nEDx3SallFFO1MNDgdZ2k7jmvPc4OZvPBAtdF1hilNoN4LaQRvJDtEepvbAvxxU1ZYosMjsUeZmVJsp2DSpiZmIggkgFbheZKUGKEq9VrsCDIAkD0nUxMbkn0wb4DlXoZRgQaZauLgtcELBMtAJncWYjpNoeVyLVGol2AappPLZS0nngDYmPYjrJwUfMFhTVCZpMS0jeG5iVk9J6+2k2wUMejXMBVHllWU6nGogyvQtpMFxPNBLGCTiPkeHZ1FRFzCIijSFCsYAmBMCTEdBhj4fwx+YlQpdi4WEkAhRHSDyybC5O2O9XhhHb6In/dgErKZDP0m003YU2Ys2loCkkyVAeSDZulyQRbEfNeEat3d1e8mUJ+rMe18PaZQjpE/wAC/wDfha8WcaXLBdOnznMU5Cgattbb8qn1uwjZWwAXxTx8qqZUvoqaQlWoFJ005+Q6QW1MQCwG0BYsRiWvBVal5dCvRemoAendahYDSv5ZGoObg6jckG18c8x4PrLw+BRarWfndlZahJIsLGSBEiAbk98Z4v4uKQCU4bMeWQGEnRTIGt5ItqVbWnTJ2a2v4FjiXDPPK5fLAsuXQ66kE63udKwNv0pYTzG02h8M4cCy1dxqIHblUMeu8PT/AH7Yb/hfSPlVoDWqADtOkT/pgvxXwiNFPyECmmW0rMA6yAd5AJ7nqAOshorXP0BpLdA8/uAR7kX+npghl6QqVRUo8hXTB5YDK1rMYIsBsZ7bnDZnPhnqohEq1AzCasoCpcdUhgQs2gyYvM2wkcZ4XUyFZqQcuNEnliNQg8uoxEbz2w3Q45yh/wCocP8AOpmczl6jMx0hDpJlWUKBy8o73BnvjWhkmOWVqCs6llqAONhoqU2Kl2CGC7WEyQTMmMQ/C1WlmeU+ZlyhWotWBpEMqgEWDhm0oFjeOxwRqeKVoZo/k6CjsKtNGPlOQeZ6QMGlUvOm6t1Mw2IiFlsqdTO1kqEIu1mBJGpR+ltdipiVba2DmRoquVq0NaywVVIH/PMlZushj1PQTvYNEoUUoHOpQwsxsRIJkx9JnEZ6DqvKqqAZMDTYA3kzBBjoeuIAnFM2jUMuiEa3ZF8sEFhpRkaRNoJvJEReL40/EnI5Fx5g81ubTIMOzCQkG63iZmYtcDG2fy/4WkzCjTJzDhdLAkAEQNZPNvzEwdztAwnZfJ+dUNOiKoqU6gBq0XU01p6i06pB1llUwYOpekRiyARxvNefU01ZSsJVrcgKgDQo1QF5e9vpfahk6YpMhsTsYvygkMfQ7C36hhoqeAqq0nZlLVFUuHBio1TcayVYsOmkenvhRqZOoaaMWYgrqVpgXuQSTJA69Z7QCKLa+GTTw2kYIkuTIj/iNt6YzBbw1WptlaRomaWmEsRyjlAgiRERjzECX4gzVMVBqVXFRwhpOhBJMBgNQ0kiZLAyN5wr1vB2XWrKr+XVI0kTykb0xFiTIN7WBnA3NeGc1V1mlXimzFiHYUxqJLcq+YYmQQCexsMQxTzn4fUKq1F+YiZfaxPK89REiPToVa/Bs+tDLpTDA6LS5gReBqJkHoJF+0c2OuQ48WauughiC0EQQPLACaZ1FxA1WCzYEm2Kl474mfyqb06lQVRp0sDVQnfWCppBG3UEajsIJEjHHI+O8wk1HqVy9RYkoulhAE/IZsBf0nqcMRZNTxjTZAjBhUpsUbWGEjYyTBg7ekA9sMmao+dldBGsxaSASRteLE98VhkOJnOU3imRUpwe0C5YMvYEGNJEANaww/8ABON1KlFXKwKVnKmQw0xbUZkWJBv2mYwVMy+YOZyr0gDTcKaZOkQDEAgbEYVfCuX0VHZai0nQmmaZXl1GQt+iMQCPUW3Es3D0Cl+fWawLI0yrAdP80ibjbtsQEXM1HoK9U8jVg1OHMXYkHVD6jFzzD6mZEDPTFaspVKiLRRgztUSB5iOxZBEaRrAJNtMWNyB04t4jybU6YNeihDADQZpggaoDaQukMFMmACBdSARWWe8SE01oU4RCwOkvIL2BZ3YAbwbwLAkk8w6cR8LZxcstar5a6eWA8uQZPNpJXT139bYuB8yXFkL6xDFCWERBMdYgbkE+w7qMMXhioGpM0cxc6u+wgSPTt+2wrHwzU8jJ1CaKh6jcjM0BtBhiDsjz0kSBsbA9OB8Tz1ZmWlXpUA2ys6rqN/lBVma1pETbEwWx+Bkzrf8Ab/tx2rcLDKBqaB/y/wDZhS+H3g/MZSrWqV6gbWAoVSSrXnW0idXQdbt6S4Z3PrSQk/QbSd9zsIBJPQAnpggDxviVPJ0WLNAFybahNhpAABdiIUdwTspwseA+FLVqNnc0V1sdFJG+VV2sWGkmOUAEmNU3NoFFP/Vs+A7RlaR1gHl80wBygmSDEfwoBszSXPimWGUpzSrGmot5VT82lpFzysdaqB0VgLgASQMFBfFHkZR2q0j5VNBz06ZKpUcyNBUEKYkFoExAkasQuA8LpNk6+arvTfMZqlUYDUpKghiFUb6tpA2gDoZ04H4cHFKr1aupcokpRpqQstPM4i1mJJIESQBZYw05X4dZCnEUFZli7MxPuebf1jp6YqYWvhK9I0q6PAcVJgmCQVAtN90P3xYA/DLIZqQjcMV29QcJHHPhi1crFVFCgKGK30dioABabklr+m2I7/COhTU1K2ZfSoLMQgW29rtf7ztgGTj3i2lREZYU3qEElxGimvdiu5/hkbSYtNQZ3NmpmTUeq7kLBd7k/wAIEWAmYuB/KY9JnYZfKq7F3OgTLQDYE/LCrcn5QfSCXXhHwVTywczWfzDuKUaR6SyksfW3ta5fCx4RylHMVKgcinUc01oRq1yG5idJFtPc9iNpx6uUpU+J06eaZlpqZJ9Qs8xgkywAO+598POU+FFKjVWrSq1NVNgyqwEErcAxHthQ8aqp4lSqMGFM1EDXFlZubpY3P74qLdyXGKVZZpOrTtYi/wBRj3TrDBhYiPebEiLjeJ9MQuFeEcvl/wDDUj3P9I/sYNAYyKi8d8brP5VApFWkNTebSUhiQRrQHUhUARN5k2ERhh+FRy/4UrSYmpq/NV1UMDFgIA1JYwffbYHPGHBvNprURZqUiWAi7KRDL9oI9VHfFYZau3D83RzKH8p2AcA7oxGoHvG49Qvri/pV2H1+wxSfF8mKmoKq3r1KYTUJBJLSegJ0wO0R1xeEYWeMfDzK5hy5VqbNJY0zGon9TAggn1jqe+COngHLlMjTQ/oLARItrJvJ3vjMEfD/AAtsvRFJn1wWhoiQSSJHQxa1vbbGYCrMtxBEovQ1oi6gy1GplyQxAY8r8jdNIEXlT/lhjgb1av5heWAmnoaJ1CFLSgUED5NQe/W+CvEclQytbzctTpvT1xU0tzqwlj5cQ0gK27Rbvt243xGlWpK1E1dZjUxidIlWVzJZDuIi1/qCVxzhtVl8+RTWpIoImtmIXRAUgwSFOotfToabycLuQzT0BVssOnlSx1MJNykEg9QQZUzEEgYfmyajLPSy1Cm9R5TmZAwBgaWLvzKDfltKjULYV08DsazI1QVPLCs5pFSwUi5RZkgGF5Qxtt0xRByrU6dJWpJUbM6r6iy6IkD5YEkwwM2iIgEmwPBHiKo1MkauW9cQLkgiRoSRt9+v+VLyuZp035KTuymYqU2bYiHhaggzHpPqcTeGeOfw9VWajTMEyUTy6lzvG02mVIJ7icFWpw6psNY0021o2roZkNJN4JufS9pIfjXhqnms2C6vpcKpAYKRykljpF/vuN9hiPm/HuXViNNcWOlhUKo9hEg1Oxn773OF1viE+WLKiUqoLC5YmFB+TTvaDHMVEg6QcZDjV8EZH8Mw8gaiSUIZi7RsZkmDJkSR1vFow8LKtFatauaSdFNiBsE1MYuABBkA7HbT7l/iCtXLNXLU8u4JgFtZaALRytudMkEAqfTAwcTbigZUIeomgymldI2srPOnVclTMncbYqJiZxXU0qdZF1HSqFGgqQIWdB1SsqVJ/UriSBq50PCVFXXkZSCCCj1CAQbFoVCDtcDp0sAv5rheYy1Fm00a1GlYusEiWIEyVZr9Qtuhtgb/APFTPEBhUuDJNybSADc/Qb9MFWlUcKk6+wFnJnYAHTJP74VfFvFKlVlyKmKj/wCIeiIYYKQLEmzNBP6Vk3wsjjLCCyaY2MMvYTYzM3nGpzUOW8xgXjzHnUWBO55pJGrpG2wwkFg8Lyf4RIy9S0DVTqUtSu0ATOvWpMDYkdlwH4pxSpncwuVBFNAoNchiwWP+GhjYG0gCWJOyrgTw7O1lWto5qoEIC5aoLqpOnq0NYiFNyJK2k5KoMsnJTzZJhqrAPTBbqTKjY2Ejb7kixMrnPKpKlPy1RAFUANAAsBjsvFmj5k+zD+YxW9bi9QAnTmwegLAqetzAIHrN8RqHG67G1Co42MO4/ckiOlx3wxVptx4L8zJ7FtP7kYSPHfjhap/C025RBcq1mPKwANpAEe5P8NwNCjmWfTSyzK3QFiQbDedyT0BHsL471uD5wkzkwRBGxIIJuL1LAj3j+TEH/htmcvQOYeu9OjVLBVFQhSKYEgKSYIJ3A6r1th7PjDJj/wDU0fo4P8sUxQ8M51IPlQ3SWAML6MCpF+1vQYI5fhOdaESogYA8gKatv4QzRc9ftbBVn1vH2RXfMpfsGP8AJT3xXfj3NZbNMxy1UHWAxgEQwmTBEgwQfucbDwVmm+d5J3/Lnba5F9uwxLyPgjynBfzCDIJ08otbVymxk/YC1pBp4P8AEbKtlqT1aoFUoNaQZDDlb0+YHrtjunxGyZ/4hHuB/XCDxDwaEYtTfL1SV56JqkEmWOocwKkAgRe42PQbnfDVfzGRMsSVUNCEVbEgXIY/xW367Ti8RZtT4k5QGA4b2I/fthL8WNlsyHFFoDEHTblf5rDsd+0hvbAnJ+Cc2VlqDUx1LL9DsjMBedjGmcTV4XlsuSKrVKradWqipKaiQ0KQokgyAbbn0AgbfD/xNpPRQVgRVUaX7FhabDrvHqR7naXjKgY5gAe57/3timhlZrqyUqv5lwjodeqWMgqOYC3NANzO04OUuB13hfKcTvIbaLgQJ6Ef+cFXBk84tVdSGVkifYxjMCfBeTellFSoCrBmJBERLE7f0t2xmCKl4x4wo0KrfhaNNl06WDBmQbkeVsyi5kWHYTfEbw346q+YEemjgBiinUnlmZlH52IubNNyIKycPz/D3NGkKf4lVUEHQAdFtotIjpOqMRG+FVYqVaslSTPOXMXmwED7zi8C9WyNRT5lGtRlgrKr19LkaTp+ZFBg6o1N0kRcDarw2rU1PXmtUsdK11NS4ZW0QWVliJHLYTeYwff4V1WUqxy6zM6dZJ9SXB6+l++PG+D40gJ5dNhsys4adwSRBJ9Tt07YmhI8UFalVESvqhSIKEMsDapuxBixk3mBBsDr5KuiByARcJUkEHTGpQSLyDMEGZt1w90/glmpE5ilAEbvIHpK/wBOv1MZH4XZlEFJ61GtRBkKwZSp7owmD7gj7DFVUmU4g5IUIGPZRBEAgxpgRebevrjZSarn8sBYI2Eg7/NAJJPck777YtofCA6VGumCBeJg2EEwASQ0mbTaR3yr8JamqUqotr/OdR3BOvVF+3QkRfDRVOjTU+apTUkgELOw3FkvNiIBGJ3CnOWqB/Nr0XOxWnpBU7zzAkEiYiO3TFh5n4S12BIzC6juG1EEf5dQAIH0PtjhS+D1fTpetTgbKrNETMHki3SB1OIFfO8Ud1a1Y0v8MgpCkLdQ4Op9IKiV1bDaABjTK5Cq2jy8sC9Un5qLKCAS3K3mpTKxYAAbRG0uVP4U5pSCM0Qb385zvvvT9/vjo/wzznTM0iTZtQKmO2qmqsfqcEB+GcOzJpyaVF0dZCGpoYTeQJkC9wPtiTlOEVHtWo5OnaR+WATpI30QOiyLSCYOJB+F2ekxmacHeXqN/wDMDgnwvwNn6Qj8RlzeZNNiT7lSk/WffAKef8GuKgqB4RQNOnUyhb8oOsFUAgQLWtExjWpwOvm1NOi9AwQGRFeR7szMY2klow8H4euzTUqioCxYhhsf4eWYHQEkYi5v4XamJGYKggghUUMZMnUwALdNxYCMUCaubbJ0kpvXpu1NQpUhSTEC5UtFu5nbELI+ONZZKhpgMhKuisCrD9LC/QTNo64OU/g/REXLHrLmCfbSYv74kUPhXT0kMiekOT99NNMAuNx67suY/LkQugx2hWKs24m+GJeJKoAL0UZlDL5hZdc9Bq0mR1ABNxCm8FMh4FFFiyLSDNEmahNtoJaRfqOwxOfw65nUVef8z1CO3UnECRxHjmYp5l2p+Up8sSKdZW5VJMlnGobkwRb2uVLjuZarV8zMVzVYfKKbq2m/VwNA/wDZP0xbq+CqcQaND/pEfumOI+HuXBkUKUn0B3m10MC/TAIPDuK16SfiDVFWmpE02YFiDaQUiGB/s4J5b4oUCeZHHTcn/Wf2w2nwBlyunyace47Rv5eO2Q8E0aTBkpqCOuqT2/ydrYDOD8UXMU9dMsBsQdQP2j+5wQVG7t/1P/THQcLtAjt+nb30TjankWG2ke2n/wC3iDWmWEHr7sd/dfT6YkrXPb/5v+3HH8K/8P7f9mMTJt10/SP+zASfOHr/ANLf0x5UzEKSATANtLf0xwXJt6ft/wBmNvwX/L9h/TFHTJ1y6AspU3sbHe0jpIgx0xmOtNYEY8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AutoShape 8" descr="data:image/jpeg;base64,/9j/4AAQSkZJRgABAQAAAQABAAD/2wCEAAkGBhQSERUUExQWFRQVGSAYGBgXFx4cGhwdHx0dGCAbGBwaGyYgHBsjHBweIC8gIycqLCwsHB8yNTAqNiYrLCkBCQoKDgwOGg8PFywkHCQsLCwsLCwsLCwsLCwsLCwsLCwsLCwsLCwsLCwsLCwsLCwsLCwsLCwsLCwsLCwsLCwsLP/AABEIAM4A9AMBIgACEQEDEQH/xAAcAAACAgMBAQAAAAAAAAAAAAAFBgQHAAIDAQj/xABGEAACAQIEBAQEBAQEBQIEBwABAhEDIQAEEjEFIkFRBhNhcQcygZEUI0KhYrHR8DNSweFDcpLS8RWCFrLD0yQ1RFNjhKL/xAAWAQEBAQAAAAAAAAAAAAAAAAAAAQL/xAAcEQEBAQEBAQADAAAAAAAAAAAAAREhMUFRYXH/2gAMAwEAAhEDEQA/AKoOZNjYgH09TJ6HrvjFrNsCY/sf6ftjuMgwXV0gmdpAgHfpPXHfJcJNQhSeZgbbEaVO8+x+0dbGtapnnF5Nx0/32viSc5J1bDeLbzsI9bxiTV4G+kDTGogEEXEiVm/UNtYSGB+WcDhkT5mgRJbSfvH9MBuc2xkyYJ69P7n9/XHJXMfWP/Hr/fXE0ZeG0OdIi5seo2/v7Yi5ZeYRJ323j+/7GCjPh7itSjTqkAlSVUdpOob7jYn6Ta2POKV6obTUUBgeigHYdulp+rd7+cOzYR0QANBkCYk3Fwdulr37Y58VqsXLsd7i49idvQwY6Dtgn0P1mZIgGdv2/vscdCT6H1/2i/T+5x75skE2hriLE7k2HoLYO+CMnQqZnRmCUVlAUgAwxI+YH9JEgkXHtOAHZbKuylwpOj9vTaBH+oxweiQB7X/YX9rYuDxf4YXJZIJRDOHf8xmCsQNN2CwASI2HQH3xUFXLtNphQLgHuI3AP6ve+A1Cff8Av7RtfrjoJhlgEWI2JB6g9SIn0BGPKaD0Jsb3OxP9/Ta+GLwtkAy1SRy1BoAP6rgn2ja3VgCdwQ88HZd63nIOZVXWATbWIA0zYMQCPsf04uXwnQNTLRVlwGOgvclCFO5vEkgegA6YV8lw9aVMrSSLkBU6z79SSBfqPXFicPyvl0qdPfQirPsAMRK4DgNCZ8pJ/wCUfvbGJ4fy4bUKFIMNiKa/0wQxmKgU3hXKEk/hqMm5PlrPvYYH1/BwBY0n0zHKVXSIn/Kott9vXDLjUuJAm529fbAJbeCqpTSxpMTa6gi+/QHvgdkvAFZQU5aQY81RarSRfZBYnax77jD1leIh61akN6Wif/eCf9MTcAu8M4F5C1BUY11YzHly0+9yR7zvhf4h4LYsDTpReLldMHoQsH62vh04lxEUjSmIqVRTv/EGIj1kDE7BVNeJcl5f5dSjpgnRUhVkAzebsfQk4F5VapY6WMDsAfW2mbif76XLxPI06wIfmi0BZPtt/KMAG8EUiS1Nagaf+I0QL/LAG3QzbAImZq1JhmIBFwywJuJBIF9jA2sJ3wO4dRmoyNLAKSLjSQBuCDf0W/XrE2RxDhVJZmohqfqBnSD12g9NrdPquZTwaz1/MaorKCCqIxEXLC+hSAOwjtPcA78HC6SoqMWNhvuIkaSDp2vIsTh+8MZKv+HC1ihIsuxbT01EdR/5x0oZSpMQwEdII67c46+nXBWhlWEbCO8X+o/liKJ5FIQAiMZjbKDlxmKy+RFz9RgFYyAZ2E9AATvFhA6Y51CQZMXsQOwg3+/7feKG0j1++87dvpfHZamytIC37b3/AH+sjbpjSmDgGeZ6i0Xhg/IrE3WAYAbcDodIJ3gEwMM/DcnkvzPOLGt0a0BrgkKp1HvqnfpY4r/JsDUDdFMkek9PSP72wYpvcsSSZ1Bp0rEX0gAEHc8vbZsRU/xHwU0mDioHFUFlIOqJaLzcmxEETvOF1uTY/X62I+0z64baXh6rVEUyWZgdKMZOoEEgdNWmWnqQNyRC/X4DWDhXpVUPXWpAsbkyL7i/ta+CIUmZvNjf+7Y2cswsd+59/wDf+4xs+mTc+h/p/fQYxn2g9Jv77D0v+2CvEki3aJ/8dT/fbBvw3wxqtUASxMKBeSW5BHsSe1hiBlMtDDkBCiWtI2kbne37+4x9EeHvCtHLnWAWq6Y1MFkC1hpURt/PuZgNZnh6VaZp1RrUiDP26XB6zhI8Q/CtGUHKnS8EEOTDTtcD6EHee4nD8rYzVgy+fq3gzNLXNJqTAibrqYGwAKtNwbXsb3g4svwZ4KNIJ5gOlDMMLsYgcp+VRve5Ppu6MBONhiLrjluF0qZlEUHvGJQOPCceE4qN8ZjzGYD3C74nz7UqlE01LPzlVGzWAIaBbcQb3ww4X/GGYNOn5gOnQCS3X5kt/t1nAV1xrjDec5ZxTrMCG0NeeQU5bS0iNZI1WJEdsdR4iKkHz60MWtqAOkVBpJ5QAfJkdeYg7CMe+IX50bbXSo6hYiWpvN+/KIPWPbEHN5Zwfy9cFDAUHfffoBHW1z6RFT34ilQKatV2dXVlAPOW1HUAAJkgoFK3BnsMW8ptipsnVY16GorDV0mY25jb2KgRi2dWBWYF8WruB+XUiNxE/vpOCLVvQn6Y0cKRLD1uMVCtSyGttbAknrAmetyo/fE2jlis6Swvczv7/wDnBpMzT/THsBGNK1aTcGPcYKgqukCT2iJ/lOJVFbjsfU/yjHlShO2r3MH16jHajlYHef2xBIp7YzGU1gYzFR8hvlwNrWmPv1Edv39cYtIrpLLYTpn2E8pFxbfvifSoM5AUbDe+3v2/l1O+OeYosY6QIHt/fQWv6ydKG1a4JPLANoncbgT6f0GCeRqa2YGAWhRaACY3t0ud/wDYTUSSdJkDa/aw/rgtwDLVatanTpgsxMKOmo2knsPWRgHHgVOtSFJ+ZAg+ZW0k64C++8EfL0aOlt8MzS18uruBpdWDTYEAlTv0IE/XC5S8LawQGJFKKZQyXlVChQNoMhwx/SRYQZ24txSjQoJkkqUmIUqzNVCmx5gCbSxLCCR2xm9KWeP/AAu1k1MpVWsCRIBXUO1w0NbtB2gRjfI/CljTYsQlQxpDG2520liBFo39uu/ClqZGqtcU9SuCpRGALc7U1PIrAkwICzJWRAOJPHvGmYSovlMFEAsr04E2leYAgAnTMkm5EWGHaC3hz4bU6LhqpDwQQqgxO41k3a5mIAMCZjDfw3iQqKWgiHZNwTYxJ02Emeu0d8IuT+KaHlNIlgSDpqIAYj5QTqIJ/vsyeCOMCvlyxMt5lQkDddTs4DesMBiBmGPQMciwNr44cQ4klBNdRtK9SZtuenQAEk9AMBM2xuDjlMid8bo0YI6asayMZTMnArxRxn8LQNULqOtFjvLgGLG+mdhOKC8YzVgXU8S5UC+YpD3qLt33/fEHi3jDLpRqFK9I1ApCAPctFhb1IxAy4HcUchkhVaxkNtEqbev++OnBs2auXpVDvUpq/wD1KD/rjXicCHIJCAmAYm6i/p/vhfBV3jxm88ayCz01DAWB0rV0kCSAJO39MZ+Lc0zpYIpdlAXSJ5tIEC4j6es4k+MVFTNOxpkaaQ09YJLrYkDcRbAqlnaY8qagaKhgc4glW+UkMNQLA8sH0EAlVngtkAozGXIu1SpTcneTCrO9oE+gnYDa0y5/y/W0fzn9sVJwLMq1ekF5gtWmFYqZs1MncAghpB9j6jFt1awUSTAGERydHYEELfGjcMVhzXPfbrOwthW438QvLan5C06qs2g/mANeYKjqJDCZtF4kYJca8Z0KOTOZ1grsIN9UfIJFnm1xa5IgHFBNOIUvO8nzIqRqCGLjYxa4BBFuxxPC4rzwHwoljxDOGK9b/BS48umbCAbiRYfwn+I4a+L8Zp0KbVHBCASWPvFgdySQAOpPucBG8UeKfwop6FFRncIqX1OZEhI7A3JtMDc2YFqA7Yrrwnk2zWZ/G1hpUDTlkP6FG7D3kgE7yzdRh/oL1wVIxmPAMZgj558OeGqtalUqU4ApjbrBsV2NiDuO19hjjxDgzKBqQgMNUkQRcjlOnngzsTMDtixvDNSK1fL14KVyHVgP1EAAi0QQAQwHQfTfx9SnKozIpFFyjErKwCBMNYA9ZNriTvi70VBkuDTmFUkFFaYIlQAZg26/5Rc9j1sjwhw1pqhFRFeqjBbcgBLhgVgtBUDfc+uE+rmCubpuVC03Ug2CgEzIa0SGtG8bgTd+8H54064UzoqQp7Br6SR3MFQesxJ0wJVS+IcRd87WpUg0PS0W/wAydZA1KRJEgH7xiD4oppQpjTSDKGKMSbKVILEQIHMYCxcHpIGCfFabUa9RqRKFjqMTeR1H6hYm1wSSNjPXOZpquRZPJEVNK01BuTuS3yyRpk7XIEzMQKHkGnkqGYpvWqso1gywp0hZ2+aFME6RAIkEEkjAv/4jy+Zep+IQU6opuUO4L32i4NzpEESFvbETjWfdgaZJKK1kfSLACmCUUBTBm8TsTeMKdU6oG2wFomJA/lbtGLIJfFMzrMqFCmY0iLdut/5W+rP8KszWOdTQSUUMtW1tEEiT05rj1+uEqqlgP6/69/72OJ3BeNVsswai5WCDpBsxMCGBEGexBi+2LYPpcVBhU+I1MHKta4H7GpSXr6Mca1PE9X/05cyqrrhtQYGJQODABm5Q9bDvgDxPjz5rIVmqtSDCVVEsQNVFpYFibkW94xlFnxAgbDGau2Ez4eVKlSlUq1azvLsoViSqxDSskkE6o32GGp8xB0jmeNh07Fj+ke/0BwVLNWB39P8AQYrrj/G2zNQMv+GhPlibHYF/WbgT09Gwb49m/MmkCSbeYykgCCCaakGYOzX2sd4UT/6bTgRHtE/YbA7fbFQFGTY3PL3C3+9+0Y1XIPJjzAO2oj/S+0/Xrhip5WwgAWtcX3vv9MQ67xurA7SQP2kGfvgCPhDjD5eKVWfJb5WY/IxuQZ/QSfoSehs0ccZjCqurUrAwJi6dPv1GEhAZIKMYsbWuAbkAjYjBPI8UNPSrMRRuoqav8MEqYY/5LWPTY22il3xWzrm2EEaqakKWUWvsCDe238ojAKlxB1AUUuQfqgxMC4IS8Tc9b3GD3ieiDV0tMvTQDUTqH5lSTc7gECJ9rDAgqVQBdPIQmyWs9pKif8MdehxYa8y2bqGtSKELqq0wGBJ0lmW62g94M7dcWf4rzKrVyup6aAVCx8ypoBAWCo5gGJ1CxnvBi1OZlnooxpyGov5qcwIAUyoi8/OvXvvEYtTjfFTmUWkQlOnVQORWIUusgnTvEDrIMXE9Ar3xBxzLGrVq8nmVAUApAW0kiAVO5sSxNzI2AmL4HoofNfNUDmEBBpq1QhQ4POWEy1ignSZj0xw8Z+GzRqVK6UxToyQoA0JqMqq09X+JC3YhY+YTF8Ts9xJVCrlXL6kXWy0HIW3yrqN4mJI7+shZnCeLVq6uyijQCMFgq1VjIBBDFqe89R/rgHVotxbMChrLZfLENXqry+Y8EBEA2ESN7Ak7kYWBnqiItE1XOZzCgOxAAo0yQQCo/UwJnqFIUQWIxa/hLJUKWVpplr0wNz8xbqX66yd5222jATKPCaaRA+UQOlojp0jG3DszTqKTSIIBg++/+s+xGO9apAIkSQYE74C+FqYU5kf/AM//ANKlfBB7GY1SoDsZ6YzAU34czyu6pHMCGSIDA/MVEmJIEjUYkb3JDl4ky65rJVNJ/KY+YSol4EEwInUpB5IuBpscJng/gCZgOy1DTq0mIKFdwYgkg2Bgi07e2H3ghVRWQnUQxLR8oLC4vtLAnYC+5ucBS3HMgaNKijIHXU+lyQZUQtmDWkQYPa3WW/4Y5R6wnWPyXU3nVpJ2B/8AbsRG3pDL4t8OLXy1RCJqDmVjJkQJIiY2v0E+uE74U5eoudaDKBCGM7i2n35hY3iTfu3iwf8AG/ENTGSI1hFg9jMWMzIBHrHykRjDnB+HSgKhpVKagyykrqUEchE2YQ0ggCFMCTiBx782jXRjLK5DEaSLuWBGkyFvAJANms3OcS+EZZatIJVBLNSBWCAdagkQZ6k2i8m0XwRWfF84S9QOxOpiSYuSSIkTuY7xsZvGBdKg7ISAY/UR2MAA9RP99cTeKk6nIIhX+pBkz3JBt977YavA6KanlqGJYhWZTYdVvIkE7yNyeyxapeyfhqrXDlFtSUuwIEwNNyfY2/5TEwcSOCcCqM6lFLPFhAMzMR/7o22Am22LXyTUq9CpTkGoo0tT5RTDHkDBadis33O3eMK3ElqZYKFZmSsi6rlmiJRGIAhSJMQTBvbEHfxENGXp5VauvSmrlEKSWgv6yWIWdxqI/SSu8PJNHMT0oMfSddL/AEGJj5FlUZmoQFdvLOpgW1AmSTP8Nh6COklsv4V8rI1KzOrebRZQq7AEatyASdS/31CF4d8OZmtaizU6RJ1PqZUnYwARrawsO1yMONOomWptSo1AxZj5tV8wgcsIB06qg0/Tb3uOtagDw1Wfnc0FKm8BikjQosu+4++K8p0n8kKp+VSGlN+aOu1yRebiOmAbaubOqklNqPO4EishAXSzbKxMcsbdcS0zY+Vny4YWI/FLI94GK9TLsTS1RuVsAI5Y3AvDNttbGlWnqQF9oltoADkEgbwFBtexP0GLUoZ+lpg1csv/APYVifew/vpjc8QoR/j5bfrVH+gH2wk8F4cXSuQB+VqM1J06SYAVQL7XNh3N7COEVTUR5VNVNyIVI6agRFwbRY9MTiHvKNQatWnMUd0b57To0kr27HHnDeIUfKRmr0VN92b/ADNaw6DClSzJGYZhchCAZvIed+p0Lc7741y+XUoksDrbTdUJ+UmNRk22+h9MUGuN5GnDtTroVAXQo1SsS35RIgC5hZGwCkfKQPD+CHM/lI6zOskAtyqHW4IElvM9ACIMTIzPUvLoEqToIU6dwR+ogdLAjoN94sPymYq0W82l5oCk6jSNwIBAf+Bjcj+G2KJ/E8zSIq5YLpqmlUVG6MzDLONRJ5f8J5JsI9Yw8cGz2XzGXbM1lD1KpNMAmHKysUhGkjSSFM3sSTfFY163m5nzaXOQoeoAQyz1gFRO9gREmIjEnjfDa9DMHLAnQautC5lgdYHMQReSsld+h2xFOPEPDuXqHzFNFC1kGarEIqH9NJItTvyzp9hNq/zxfKVK+WBnS0CAQIeLBWGrsI9TG4OD/GPFrNTajW5HFNTQqUZEd1MtJp6Ygsbi83uE4DRZj+Id/wAwEadfMSTu5n0Nj7nFBPgORKuSxDu6h2gEx8vLJ3AvaN56YceA8SfLEuplSTKE2gA2J2BEWb7zhYy7n8QRM/lkdNuUWj+nbE9eIaSylnXQw+VQZLGQST02AAuYOMlPec4wKr0atMMVQnVNoJVhpb11FfuGEiCYuWqvUaqqFuZ1cFbA/l0xBI/5SDPphR4dxV0LVUADpqDKBynSBEoZ5esTKyQCOrHk/H2mnP4cITcjWzEk3j/DG8wJNhfbApy4VS00gOsmfvjMdcjGgaY7wOhN4t2nGYqK9fwucrnaThyVqyjmAuoRdWsRc8wvJsPXB3wrQFNHo/8AEpPpe9mH6XHoVi3Q6vrA8b8RPmIECv5RDx1kQbHcGOxv67YkZXM06JzVbVrLaKlv8jKCoIF4BLXgWje+Ansmpk5mmk+lgPUcpM+hW46HpFkHj2fbhvFDWp0x5VQDzFTZgd5EQrhhqkbxB3wZ4B4pObzfllAvJJG8heZW+jHcE/N9Qq/E7NumeJBMBFGkglSIkyDY7xI9sBt4goHL5lcyhNbLZkGNN+VrlPXfY3gDqMTshnJStSDXorCtJ+TTKEyZEDl+wkyDjfwSozGSzNJj+WnPTmfy2hiYIOqzDUBFp3OI/C6S1cwXWz1l0sFuA45iBIjQ45gGj5WEGDII1bLGQFAJJ2tJOxBjeCR/vvhq8C8RNKsAS2qdIUAFSGMQT8ynURdQTG4MRhdq0NGYCKDyu0Lsd7D1336EH1wf8G5TzsyAkqwVzc7MAYYX9RYGY6CJxqql58TU1h1hwyx5mg7lVSGuNLSebsDO2DtPitOl5NGtSVvNQIvlMGZYBgFdgWvteREdcCs5l/NZKBYLTrvrOoXWqCEamdIuJELMkchk3kbxRGRg4mEchCbEsnKWUxplSYE3mbHTfI849ws0GaqRFGo3mU1UjSRdgwCmAArQJAiYw28DyL1MpTpksFZmY6WX5XViJM7adYKjY26TiuM3xcVQuqeQKoXVBhRo0i1rDe4v0OG7gXHfKq6kVXUKahROUtHmSwEEEFngC5FhMAnDpTHxeilGktEt8vlimrM/MdRUKOYxAXpFzhazKVKlMVCaaNMHUzw36yJAOmQNMgzvHTEepxP8XSJrVhNNAwkRddZAg2eQ92IIER+rHDP5l8utJKsaxNIMklPLGkM0gl2J0rUFgNoBDRgY0XxHSqMhekNJU2YWBlROqYmAdoufY4IZ7ii6gHpKVNguqzTqmLkXbTZt5HphfpZX8x2KxYM0MNILJqkFYAVoEGLzuca5euPLDNtSbckWHmBxERsFiR0BteMMDWvGQanlUaZWqyshRSAkG8sBepM2URcm4GErilKotYeYVou0Exy6ZGrS6idL3EqeoN94O1nrrSWrUony3BemwADqILHUwBIlNVmBtG0WE+IcwKhDEOKkC3laQbE6/VuYiYGxM3tYhhyfFgSGFOnZGAOsEGIMk+XAgAzvv0E49y3iYBUUZemSEDgygJEAEwaUwfv73wo5CswARl+VirDczqvqUjVsxUxcW9sM+YKlMtTFNAyqXckMamnQwJqEpJEqp0gHTy79JipFDjJqIqrSoyQAFN40ahDfl3POLbXHTG/hulXp02YBivUKJJgkBrleUabsWAvYg7nfB/htNK1ykMZUapZAAQkgW1lmEjYQQewwTr55HZqNICtca2qP+XqsV1siktAgBFGkd72ahRbIEq1YDbngEjWFHKyoQyqAZezlGB2EyB/H/GqZqahpKKx1UishiFKpDKNIkGWsdVwAbRJTiGSrPmai1/LcPSPlaFAhwrMqqU/MB5x+oyRcmICb5nn0oN6iVAq2glCCbkm0EDruxmYxVYmTLKfMfSpLEUgObU1hpUwoBbywYMxG8Rhp4dwHShQa2UkSzFZ3H6QYAGnufa+FU5rR5aKCCDrJJOlr2IsTcSJ9u2LB4NnFqqdNiAAVNiLxP8QJ/ULe2JRFq5dtfmaeZpW5sNpG/ewM2j64HVcm5ZwUQsNP1gDqR1v9vTEnNcR82oERX8sBizDllpPJJYECxtYyCOhhRXiTU6+qmzMrHmRrAjeNzeDYgyDO9jhAyVK/kqA0KKpeWJ5RqDTLAACCIAjcesieSNO5K2kAzK2J29CfucaV89maaMyN5lCsi1S2m1JbsbaiFnzCGj5SFK7QI/EKi5T8MFWoqs3MHamyjVzwugBrSrdRfSLgYQ4tnw5UBpEjbzH33+YzP1xmOXhSqGoEgg/mOLTFjG5+bvqFjMi2PMEqrK5IqaQCQTGnqD/D1uenT+Zfx7xCplQmhVBqUlWoevKNjsFE/S26xgRXcFrSpBJ09V6nQTuP4Ttv1nBv4j8W8zh9BtOoPBLyOVhHcGJIN/vIJGCh3wqzQbMvqgtoIEiCDMkXvtO3c+uN/i2ESpSY3dlho3AGxPUi5Fp2wX+FWTonLCuEitLU3btEWAmAsFTH9BiL8Qc1l8w1OmWZaivpNojUQCpnZtrGAQREzgjT4ceHatF6lR48t0joQ0kERc2EfZhvthbq8JqZfN1MuJkfmLUE8oBBV1vMatIIBsSRJxaXAOHmhTShq1eUulmP6mMGQD0A/u2FP4m5XyzQzVMqGpkoQIBKkyQY+Zd1Ijr3sZqk/wAZZPX5eZACmodLkMDFUbzAtuIMDewGw6eFKTGtSZG0VRWgkg7tAII7XKwDeRgr4nyjDJq4ANCpUVje8MnJIBIA6f16x8hwv8tNZYGtT1pfSQyEjUvXnTS3aVO8iLvA3+JcnTo5ka4FDNSCf/2q0ALVG2/Lqk7hW/TZT8VcXZs3Cr+YSBUpqf8AjKdJOxJB0qREWjqSMMfjGq1fh1JzDMr6XIjcSJsbExMfytgN4xyQAyOZcHXVVPMAJlmUKQ0x80GJjrthAlnI/mOrlVLAs5kchuRPQG+m04KeHOHvXVgtTyyQVhpYFTykpudibD1vzcpTP8JpmuUUAao8sKAVOqIIiVAl1J0zEkiwAwTyXCKdFUZ9KA1SBUYBEtqPlrJMcwJB6lbxvgA+R4HqqUaQKGq1QrpWbAKQajrZQAhJCqZFhNzjvxzgdRqdTOqdEaokgqVjy+VfLE6lBIMD1wM4dx+ll80uYppAh1KCdiCshix1Esqk9iQOuNM14wr1MkMsqqEsuuCDaDG9zc7D+uKGLwx4Xatz5ilppqgXSxuW1CqukgAwWdjM6gCFnc4FfFTN+bmaWUpAQgE6RH5lS9x30lf+o98MmW4tTp5OgJZVaahBtCryED3AJA9RbFXcU4o9XNGt+tn12nctqAte23sBiQWxmuFPSVULsxdlpCDNmqyXMqROlaCxpgBbCDjlx3MCjRCp5YWs4RAsSqMtNYXTtEkGBcUlF9sc+KcfSrTp1nNMA7ozLJbSAbE/KIDD19rr/iLNPWzGWVaSBS9MjRUDghnA1KdAIHKRBJiDMdYOPi/w35mazL0+rCrA3Gu8z/zkj6euDHg3ha5ygtTM02BosQakx5v8Eg6j0DW2W0kmDNWrpzUxetTegeWwIrIVLAiLea3eIFsF6ObDNQpZdRC82noqAuNTEd6ir6klvU4ugVxjiHnZlMoJSkLMVkKomJhRpizqAbau4TmGcR8OVabslOrSNOldctWV0VluJ5GCMGEmRE/quCBY3DOHJS1kCWc6nYi7HYD0UCwXYD6k1r8ROOCoR5bDy/lUAwWAvbsvU/T2L1CRVz6+WVSmUOrWVVmIAFtILElpYqBfuO2GSpwEKR5qgPVWn+arbME0sunUBqNSSSTcido1DvBFANmGzBpGsKQkKFnntB0iSQu8AGPe+Hyvx2jo8qsRCwyO4cCRsZKXa5B1ARFrGxarXOItRShA109QDq0L8xgQ24gSOt9hNtKGfMIrqymny6rgjYCSLzC7j39ytall6kxUKktM+W0EMZCmVBEESCDszDtMXNZSpyhh5wb5dPzrsCFAudxESD2sRiiTTztWrTFJCAxU7gG5BqTPQsJn2H0E1sg4qBKreWCf8R50iSBJ0hrDHXLZ2pSqakH/AFiPS/Y7i2JWb4j5yEssghZtYETJFtiY79fTAi0MtlMrSp+Smt9NMEN8yuG/WqAMrodIBgEjSvbUFHxRTy6q9VAlSo5N6lUtoETCUyo6jdpNtxgF4N4h5bPrLmhSpmpCQXHMoJpyYALFSfae8y8jwRc0td8t5qMqgvSqAElXYgFHQCYAUwVHW8XMFlfCqpq4chjSNbwOw1E/3/rvjMb/AAuK/wDp1PRtLfz3Hod/r02GYkQhccyb0KxQjWoblMQ0dAOzAk+/1jBrhnDTmMvUyryFa9NzbmFxsL/fsRINivxBy4DIwjU3LBI5gJ6b27i9+wODnAKi1KNNhvpAMxqEdCe9/wB/XFC/8OuGU6FAqvLVNQpWU/501CFFoGnmHp26BPixwAgrm6diAFeNt7avvv0OGDLyvEa7U0ZkemPMMWSog1AnpLLIkX2HUYOcQyi5rLMrRFRJjcC07xeD6YfVDPD3G/ONEk3rUZYfqV0kHV0vzf8ASPTA74mZam2XTUfzBU5ACJNpcCT1Xre+mxwL+HGbK12ovBKqQp3lZ1DSd43+hEyRdn8V8NUrTrnag4dliQwJUbR8wIUzvAI64eUDc3kkqcMqKsBRTYXkFAoBQXvEBTLd5sNhWSpebQyVXotN6TILRVUk+w1cxA/5Y6YMZOkKuUzQdhTD8upjYECxvbePtHQHG3B8qlbh2VNOFFMcwgDnEqwMD/ON+oM4iOeXyy1+G16THSVlgeosCp+4I6dfcwuNZVc5lcpVrHywjrTqsvT/AIcjfapDC1gW2G7Bm6FFeGuWGnzKfMQObWdjPo0b2sMAs3RUtk6VWnpSq+oqDAjygdJgTOsEE2P/AFTgBHGi9AZZkkKrtAIjmSpCkgD9SABgGvG3UE+L0mzOQMEiG1JpVrsxZkbSAWYVAbXtqEjc4IcSqa8itW+qhW8xJm8VSQJj5SraZ2+2Fbj2YpeUrU3ZGVrAmAysFBYMDqW41Q0RJgWM0LNDh9OkuZDFahp0jBUHTLFVEatLEgkjax6GJHCv4UrCnScMCarBQAbgzFxM9Jv7e5/N1G1/mr5lVwupAJYlSrMTcLdE5ierMb7gx4VzK1Uo62kUXaoReyp5hUxJAkssCBEddw1S1444kPxPkIOSkBTttyki9+rH9u+F/wANcF/FZtaPRmGo9QBMx9J/bEzOcOrzVqtTctr1OyqWUbvdhIUXm8Y6+BqrUzmcyoJNGiYgEw7kIGmDZZZif4T0nF8ga/D9OgeK16SU1/DgCkFCjQQpCNq5hPOTchptbY4H+K+AUKSCrTXSyuVZZJghgQT1ggkTPTGnwwQebTIMsWeb9AaJBubzzH6HBbjvC3rPUdYnUymiHLOIbZ00EXiRIiCLxJxPqIea8fhqbaKLIQpFOpqDFNcK9RtNwSSFBsB03Iwf8As/nZiopRqFRtBJceYhphjJWSNJJPeZDWE4VM3wdlpBW80M4KaVQaGjmYDy11TbU0iOhmDEfPZ0V0BpT5oAC1GUqwCh+QvNmYcuhiQZWCLrgor4v8YVRU8oVNjqWoNABpyZVtBKupgGbRpNp2UM3xE1WDOSxURzEXnsAB7nr8vpjhxDM1Hcsy3blC6QoGnl0hbwoCx9DM3x3NCCoJEllWI+UNPNEC3r3PTFIm5TOZimoFKrUpDoEqwQDfowi949sa1uPVXTQ9TUQ03EEkDr3A3uPvGGDOZenQyjgLBgFGIGrVsGnv8A74A8I4JWrU3rU0LlSQxgWDKRqkXJU7xsD0vgORqvUMO0ttzbgseg+0jDh4Ry0vQZqnNTYsqm7HSWUU0HQlX3/SBMHC7kl8t5cAMO/MGO0wTykjqZvNsFvDtZ2r0kDAa9Q1SLIVcObi1huO/ocKB3idmOdqzC6qk2sIYBgQD+kzP1JwKZivK3WxMyItJHqCTa249JYvESjM1KlRU0pTWV21MoY6i07kX36KBjh4Z4F+OqtSV9BK7lSQDeTvPruLkYaBVCiwr+XOgPSNMa9xOk37kHpvb6YNcL4vUyVapTEgVVAsCbHdaZ72EG++Ox4Aa6CmoJr6ZBClTvyssboQLEdwbTfhx/Ngr5NZSmYQAFWXciHlG2IO9r32tgLJ+Ff/5ch6F3I/6jj3Er4fVNWQpG0mdUdWBIYmwuSCfrjzEQI+I/ElXykZCSxs3p27xIHtHSxwxcFyypSQKSwImfcA2HQemBXjvh7VaAZQWakdYA3I6gCDMiRHbBbhGcp1aKPRI8srygCIi0R0I2jEVAK6a+YQE6XQVY6COVgPQiO2DIpCIG0QPbHDM5IsyVE0hwdJJFyh+ZZ94YT1HqcSKEBLA8oggC9rRFz/P64ITvDPAGTO1HPyoD92nb9z/5OHCtRBUgiQRBHpjGycVC6wNQh/4o+U+429QfQY3pNJbsDH7f7/ecBWebSjXenThhTaqQSLtBXSJ6SxAE9z1sMPGR4FSo5c0KQKod5JLHYEk94EdvpbAHNcIopUR35FXNFY6OrABdXYKxBtA62nDi+Ck3x1m0aj+FRiG1KSokQgINz1HWDP7DA7hhfMZnKs8nyaLax1ssK5Ii8kexJvjvmKyNxnQV0hqT0yTJk6NUiDblB69ehJkn4WytOnQ/EsbsnOx6BSQRAvMi+5kfcIvjtjTylACA3mIunpdSpmBtJ/swQn8OyS1G5gmqiA41xzlZJRrQeW8EwIkcvyzOM52pnM1oRGcIdbEFiqjcXusMIg7THQ4I+Hcgj5QtTpS66hUsfzAGfSNt5UCwMap3Fr8AhzU1OyLzqGMaiCVbUd9U2gbbhTvN16lUqpQL0n0kINS76qZYGCTfldYMR9Ly408o1Iu4HKOZVAIkCdVjqgFW1aZtq6ggmBwrwi9bJUmTcoxBOx1ySt9gGi/8M9cAByufzWioaRDpWjXSKSjSulzrJBBXTESDO0xOA3B8xmGc5fLnSa7Q1MGFeAx0tqN1gkQT17xh18PcKdsmxhvKZ3AGljAmCDAsZnC9mPCTU3D0a1wwZZBDCDMgxEg+2H0ZwSlVy1ZkNf8ADlQyuwKMQG/yyb/LuL77YkeJ+PUyVq081UqZiZsulFW1tLLFyJ03BIk9MM3GswmZq5SkqlwCxbWaJYgqSfMVlIRQwliQI5iJMYGK+TqMuuvSGToEsKQeKlVuaajIBq5j8q9FIErJkF/I+KczTqrmnqFmAFMhh86c0gcscpG/Q6d4OBxzZpV9VQeZrg1FbZpEk+4Y27Rgt4uzK5h/NCeTRChKKHRMBYACrEDrJJiwE2wssS8kuSxPUyTa5JPe3viwdndjLtfYGd4gAb3sLTvbE7g9XXUC2MQQWN1uBI/zbxH16YjZ7LGmEFjqH7wR/T9sSOAOFrAOwVYvJ2hg0QNzaQNtsAx8WqebUo0muCQXEi4HSATEmReLnBzwnnealTSooHluzrBAAWrqANhN3LzJGmZAIBwqZs+XmELA6aqsASumdSsnMConcHaYIM4bfC1NF/C1KjLBqVQTFglSixUH/wD1vaMSj3hfA8vXGeRSWzC6/LBsNB0jUDA5rkHtPWxxA8NZcLmoi606h9pQjtbf+WJlDyKeed/8LyaRACtYsSaJ9xzagPTtOOnCyVbN1zdRTVfWSpJ/YL98EEeIcIXyWOw8mkIG0VGqSPsP54UuB8Yq5Wq9OjzMTbcxykagALmCLWFsP/FR/wDhh2qJl1n2Dt/fvhZ4F4efM5rUmumiyGqqJhtIAUesNv0me2JPy1PHlTwJnSlOquZmowWkylmBRWKjQT0ggSqj9NsK2fzVajUqZXMOHAYsxeXhjc1FY84KtzW7XHzTYHi/jZord2KzrhnOoqPl0BSOZyZB/SIMGLVxxjiJzbNWYLqOmQo0qoA0wI6EbnrpHbGmV3+BKQXKBRNncXAGzETAsJ9zjMR/hrmS/DqRadQlWnqVOifsB9ZxmINKXiulUzLUAeaIE7EwGIHc6W27qw/SYCcPzwymcqqIFB3ggWCP3I6Ai0je1rYSPGbUfPrlqeaoO5DwGXRrUfMVKCRfcHoYMbBuC+OcwjqzOahEKHbeJ2mZ9tRjp2wxX0TReRiSxEGYiLztgJwHPGtRp1baaiqwtBuPtvPQe2J+ZrCIMaTykzsTtIjuf5YiJFLMKwEHfY947YhUq60qnlGBrJZO56ke4g/SMRaGbKVVRyYBIB6TaPWDP364GeOOKNSNFkTmDTqIlRHQ3HvaPcTcCnF8kpNNyBoV5cR0YRqt2YKT6T2wTMYiioKuXkbOh2Pcd7ffAzgHGPxNIjVLrAJF5kcrR36kED7EYDnR4Uj5yuzrLKEKMegYOCANu4I2IJ7nEDx3SallFFO1MNDgdZ2k7jmvPc4OZvPBAtdF1hilNoN4LaQRvJDtEepvbAvxxU1ZYosMjsUeZmVJsp2DSpiZmIggkgFbheZKUGKEq9VrsCDIAkD0nUxMbkn0wb4DlXoZRgQaZauLgtcELBMtAJncWYjpNoeVyLVGol2AappPLZS0nngDYmPYjrJwUfMFhTVCZpMS0jeG5iVk9J6+2k2wUMejXMBVHllWU6nGogyvQtpMFxPNBLGCTiPkeHZ1FRFzCIijSFCsYAmBMCTEdBhj4fwx+YlQpdi4WEkAhRHSDyybC5O2O9XhhHb6In/dgErKZDP0m003YU2Ys2loCkkyVAeSDZulyQRbEfNeEat3d1e8mUJ+rMe18PaZQjpE/wAC/wDfha8WcaXLBdOnznMU5Cgattbb8qn1uwjZWwAXxTx8qqZUvoqaQlWoFJ005+Q6QW1MQCwG0BYsRiWvBVal5dCvRemoAendahYDSv5ZGoObg6jckG18c8x4PrLw+BRarWfndlZahJIsLGSBEiAbk98Z4v4uKQCU4bMeWQGEnRTIGt5ItqVbWnTJ2a2v4FjiXDPPK5fLAsuXQ66kE63udKwNv0pYTzG02h8M4cCy1dxqIHblUMeu8PT/AH7Yb/hfSPlVoDWqADtOkT/pgvxXwiNFPyECmmW0rMA6yAd5AJ7nqAOshorXP0BpLdA8/uAR7kX+npghl6QqVRUo8hXTB5YDK1rMYIsBsZ7bnDZnPhnqohEq1AzCasoCpcdUhgQs2gyYvM2wkcZ4XUyFZqQcuNEnliNQg8uoxEbz2w3Q45yh/wCocP8AOpmczl6jMx0hDpJlWUKBy8o73BnvjWhkmOWVqCs6llqAONhoqU2Kl2CGC7WEyQTMmMQ/C1WlmeU+ZlyhWotWBpEMqgEWDhm0oFjeOxwRqeKVoZo/k6CjsKtNGPlOQeZ6QMGlUvOm6t1Mw2IiFlsqdTO1kqEIu1mBJGpR+ltdipiVba2DmRoquVq0NaywVVIH/PMlZushj1PQTvYNEoUUoHOpQwsxsRIJkx9JnEZ6DqvKqqAZMDTYA3kzBBjoeuIAnFM2jUMuiEa3ZF8sEFhpRkaRNoJvJEReL40/EnI5Fx5g81ubTIMOzCQkG63iZmYtcDG2fy/4WkzCjTJzDhdLAkAEQNZPNvzEwdztAwnZfJ+dUNOiKoqU6gBq0XU01p6i06pB1llUwYOpekRiyARxvNefU01ZSsJVrcgKgDQo1QF5e9vpfahk6YpMhsTsYvygkMfQ7C36hhoqeAqq0nZlLVFUuHBio1TcayVYsOmkenvhRqZOoaaMWYgrqVpgXuQSTJA69Z7QCKLa+GTTw2kYIkuTIj/iNt6YzBbw1WptlaRomaWmEsRyjlAgiRERjzECX4gzVMVBqVXFRwhpOhBJMBgNQ0kiZLAyN5wr1vB2XWrKr+XVI0kTykb0xFiTIN7WBnA3NeGc1V1mlXimzFiHYUxqJLcq+YYmQQCexsMQxTzn4fUKq1F+YiZfaxPK89REiPToVa/Bs+tDLpTDA6LS5gReBqJkHoJF+0c2OuQ48WauughiC0EQQPLACaZ1FxA1WCzYEm2Kl474mfyqb06lQVRp0sDVQnfWCppBG3UEajsIJEjHHI+O8wk1HqVy9RYkoulhAE/IZsBf0nqcMRZNTxjTZAjBhUpsUbWGEjYyTBg7ekA9sMmao+dldBGsxaSASRteLE98VhkOJnOU3imRUpwe0C5YMvYEGNJEANaww/8ABON1KlFXKwKVnKmQw0xbUZkWJBv2mYwVMy+YOZyr0gDTcKaZOkQDEAgbEYVfCuX0VHZai0nQmmaZXl1GQt+iMQCPUW3Es3D0Cl+fWawLI0yrAdP80ibjbtsQEXM1HoK9U8jVg1OHMXYkHVD6jFzzD6mZEDPTFaspVKiLRRgztUSB5iOxZBEaRrAJNtMWNyB04t4jybU6YNeihDADQZpggaoDaQukMFMmACBdSARWWe8SE01oU4RCwOkvIL2BZ3YAbwbwLAkk8w6cR8LZxcstar5a6eWA8uQZPNpJXT139bYuB8yXFkL6xDFCWERBMdYgbkE+w7qMMXhioGpM0cxc6u+wgSPTt+2wrHwzU8jJ1CaKh6jcjM0BtBhiDsjz0kSBsbA9OB8Tz1ZmWlXpUA2ys6rqN/lBVma1pETbEwWx+Bkzrf8Ab/tx2rcLDKBqaB/y/wDZhS+H3g/MZSrWqV6gbWAoVSSrXnW0idXQdbt6S4Z3PrSQk/QbSd9zsIBJPQAnpggDxviVPJ0WLNAFybahNhpAABdiIUdwTspwseA+FLVqNnc0V1sdFJG+VV2sWGkmOUAEmNU3NoFFP/Vs+A7RlaR1gHl80wBygmSDEfwoBszSXPimWGUpzSrGmot5VT82lpFzysdaqB0VgLgASQMFBfFHkZR2q0j5VNBz06ZKpUcyNBUEKYkFoExAkasQuA8LpNk6+arvTfMZqlUYDUpKghiFUb6tpA2gDoZ04H4cHFKr1aupcokpRpqQstPM4i1mJJIESQBZYw05X4dZCnEUFZli7MxPuebf1jp6YqYWvhK9I0q6PAcVJgmCQVAtN90P3xYA/DLIZqQjcMV29QcJHHPhi1crFVFCgKGK30dioABabklr+m2I7/COhTU1K2ZfSoLMQgW29rtf7ztgGTj3i2lREZYU3qEElxGimvdiu5/hkbSYtNQZ3NmpmTUeq7kLBd7k/wAIEWAmYuB/KY9JnYZfKq7F3OgTLQDYE/LCrcn5QfSCXXhHwVTywczWfzDuKUaR6SyksfW3ta5fCx4RylHMVKgcinUc01oRq1yG5idJFtPc9iNpx6uUpU+J06eaZlpqZJ9Qs8xgkywAO+598POU+FFKjVWrSq1NVNgyqwEErcAxHthQ8aqp4lSqMGFM1EDXFlZubpY3P74qLdyXGKVZZpOrTtYi/wBRj3TrDBhYiPebEiLjeJ9MQuFeEcvl/wDDUj3P9I/sYNAYyKi8d8brP5VApFWkNTebSUhiQRrQHUhUARN5k2ERhh+FRy/4UrSYmpq/NV1UMDFgIA1JYwffbYHPGHBvNprURZqUiWAi7KRDL9oI9VHfFYZau3D83RzKH8p2AcA7oxGoHvG49Qvri/pV2H1+wxSfF8mKmoKq3r1KYTUJBJLSegJ0wO0R1xeEYWeMfDzK5hy5VqbNJY0zGon9TAggn1jqe+COngHLlMjTQ/oLARItrJvJ3vjMEfD/AAtsvRFJn1wWhoiQSSJHQxa1vbbGYCrMtxBEovQ1oi6gy1GplyQxAY8r8jdNIEXlT/lhjgb1av5heWAmnoaJ1CFLSgUED5NQe/W+CvEclQytbzctTpvT1xU0tzqwlj5cQ0gK27Rbvt243xGlWpK1E1dZjUxidIlWVzJZDuIi1/qCVxzhtVl8+RTWpIoImtmIXRAUgwSFOotfToabycLuQzT0BVssOnlSx1MJNykEg9QQZUzEEgYfmyajLPSy1Cm9R5TmZAwBgaWLvzKDfltKjULYV08DsazI1QVPLCs5pFSwUi5RZkgGF5Qxtt0xRByrU6dJWpJUbM6r6iy6IkD5YEkwwM2iIgEmwPBHiKo1MkauW9cQLkgiRoSRt9+v+VLyuZp035KTuymYqU2bYiHhaggzHpPqcTeGeOfw9VWajTMEyUTy6lzvG02mVIJ7icFWpw6psNY0021o2roZkNJN4JufS9pIfjXhqnms2C6vpcKpAYKRykljpF/vuN9hiPm/HuXViNNcWOlhUKo9hEg1Oxn773OF1viE+WLKiUqoLC5YmFB+TTvaDHMVEg6QcZDjV8EZH8Mw8gaiSUIZi7RsZkmDJkSR1vFow8LKtFatauaSdFNiBsE1MYuABBkA7HbT7l/iCtXLNXLU8u4JgFtZaALRytudMkEAqfTAwcTbigZUIeomgymldI2srPOnVclTMncbYqJiZxXU0qdZF1HSqFGgqQIWdB1SsqVJ/UriSBq50PCVFXXkZSCCCj1CAQbFoVCDtcDp0sAv5rheYy1Fm00a1GlYusEiWIEyVZr9Qtuhtgb/APFTPEBhUuDJNybSADc/Qb9MFWlUcKk6+wFnJnYAHTJP74VfFvFKlVlyKmKj/wCIeiIYYKQLEmzNBP6Vk3wsjjLCCyaY2MMvYTYzM3nGpzUOW8xgXjzHnUWBO55pJGrpG2wwkFg8Lyf4RIy9S0DVTqUtSu0ATOvWpMDYkdlwH4pxSpncwuVBFNAoNchiwWP+GhjYG0gCWJOyrgTw7O1lWto5qoEIC5aoLqpOnq0NYiFNyJK2k5KoMsnJTzZJhqrAPTBbqTKjY2Ejb7kixMrnPKpKlPy1RAFUANAAsBjsvFmj5k+zD+YxW9bi9QAnTmwegLAqetzAIHrN8RqHG67G1Co42MO4/ckiOlx3wxVptx4L8zJ7FtP7kYSPHfjhap/C025RBcq1mPKwANpAEe5P8NwNCjmWfTSyzK3QFiQbDedyT0BHsL471uD5wkzkwRBGxIIJuL1LAj3j+TEH/htmcvQOYeu9OjVLBVFQhSKYEgKSYIJ3A6r1th7PjDJj/wDU0fo4P8sUxQ8M51IPlQ3SWAML6MCpF+1vQYI5fhOdaESogYA8gKatv4QzRc9ftbBVn1vH2RXfMpfsGP8AJT3xXfj3NZbNMxy1UHWAxgEQwmTBEgwQfucbDwVmm+d5J3/Lnba5F9uwxLyPgjynBfzCDIJ08otbVymxk/YC1pBp4P8AEbKtlqT1aoFUoNaQZDDlb0+YHrtjunxGyZ/4hHuB/XCDxDwaEYtTfL1SV56JqkEmWOocwKkAgRe42PQbnfDVfzGRMsSVUNCEVbEgXIY/xW367Ti8RZtT4k5QGA4b2I/fthL8WNlsyHFFoDEHTblf5rDsd+0hvbAnJ+Cc2VlqDUx1LL9DsjMBedjGmcTV4XlsuSKrVKradWqipKaiQ0KQokgyAbbn0AgbfD/xNpPRQVgRVUaX7FhabDrvHqR7naXjKgY5gAe57/3timhlZrqyUqv5lwjodeqWMgqOYC3NANzO04OUuB13hfKcTvIbaLgQJ6Ef+cFXBk84tVdSGVkifYxjMCfBeTellFSoCrBmJBERLE7f0t2xmCKl4x4wo0KrfhaNNl06WDBmQbkeVsyi5kWHYTfEbw346q+YEemjgBiinUnlmZlH52IubNNyIKycPz/D3NGkKf4lVUEHQAdFtotIjpOqMRG+FVYqVaslSTPOXMXmwED7zi8C9WyNRT5lGtRlgrKr19LkaTp+ZFBg6o1N0kRcDarw2rU1PXmtUsdK11NS4ZW0QWVliJHLYTeYwff4V1WUqxy6zM6dZJ9SXB6+l++PG+D40gJ5dNhsys4adwSRBJ9Tt07YmhI8UFalVESvqhSIKEMsDapuxBixk3mBBsDr5KuiByARcJUkEHTGpQSLyDMEGZt1w90/glmpE5ilAEbvIHpK/wBOv1MZH4XZlEFJ61GtRBkKwZSp7owmD7gj7DFVUmU4g5IUIGPZRBEAgxpgRebevrjZSarn8sBYI2Eg7/NAJJPck777YtofCA6VGumCBeJg2EEwASQ0mbTaR3yr8JamqUqotr/OdR3BOvVF+3QkRfDRVOjTU+apTUkgELOw3FkvNiIBGJ3CnOWqB/Nr0XOxWnpBU7zzAkEiYiO3TFh5n4S12BIzC6juG1EEf5dQAIH0PtjhS+D1fTpetTgbKrNETMHki3SB1OIFfO8Ud1a1Y0v8MgpCkLdQ4Op9IKiV1bDaABjTK5Cq2jy8sC9Un5qLKCAS3K3mpTKxYAAbRG0uVP4U5pSCM0Qb385zvvvT9/vjo/wzznTM0iTZtQKmO2qmqsfqcEB+GcOzJpyaVF0dZCGpoYTeQJkC9wPtiTlOEVHtWo5OnaR+WATpI30QOiyLSCYOJB+F2ekxmacHeXqN/wDMDgnwvwNn6Qj8RlzeZNNiT7lSk/WffAKef8GuKgqB4RQNOnUyhb8oOsFUAgQLWtExjWpwOvm1NOi9AwQGRFeR7szMY2klow8H4euzTUqioCxYhhsf4eWYHQEkYi5v4XamJGYKggghUUMZMnUwALdNxYCMUCaubbJ0kpvXpu1NQpUhSTEC5UtFu5nbELI+ONZZKhpgMhKuisCrD9LC/QTNo64OU/g/REXLHrLmCfbSYv74kUPhXT0kMiekOT99NNMAuNx67suY/LkQugx2hWKs24m+GJeJKoAL0UZlDL5hZdc9Bq0mR1ABNxCm8FMh4FFFiyLSDNEmahNtoJaRfqOwxOfw65nUVef8z1CO3UnECRxHjmYp5l2p+Up8sSKdZW5VJMlnGobkwRb2uVLjuZarV8zMVzVYfKKbq2m/VwNA/wDZP0xbq+CqcQaND/pEfumOI+HuXBkUKUn0B3m10MC/TAIPDuK16SfiDVFWmpE02YFiDaQUiGB/s4J5b4oUCeZHHTcn/Wf2w2nwBlyunyace47Rv5eO2Q8E0aTBkpqCOuqT2/ydrYDOD8UXMU9dMsBsQdQP2j+5wQVG7t/1P/THQcLtAjt+nb30TjankWG2ke2n/wC3iDWmWEHr7sd/dfT6YkrXPb/5v+3HH8K/8P7f9mMTJt10/SP+zASfOHr/ANLf0x5UzEKSATANtLf0xwXJt6ft/wBmNvwX/L9h/TFHTJ1y6AspU3sbHe0jpIgx0xmOtNYEY8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69" name="Picture 10" descr="http://upload.wikimedia.org/wikipedia/commons/c/c6/Witch-scen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2800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ttp://www.josephsmithacademy.org/wiki/wp-content/uploads/1970/01/spanish_inquis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773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http://www.hist.umn.edu/courses/hist3613/calendar/expansion/images/Reconquista%20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52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9" name="Picture 2" descr="http://www.hist.umn.edu/courses/hist3613/calendar/expansion/images/Reconquis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gratefultothedead.files.wordpress.com/2010/11/15-reconqu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Effects of the Crusades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 of the </a:t>
            </a:r>
            <a:r>
              <a:rPr lang="en-US" u="sng" dirty="0" smtClean="0"/>
              <a:t>power</a:t>
            </a:r>
            <a:r>
              <a:rPr lang="en-US" dirty="0" smtClean="0"/>
              <a:t> of the Church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1000s leave home to fight for God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Women</a:t>
            </a:r>
            <a:r>
              <a:rPr lang="en-US" dirty="0" smtClean="0"/>
              <a:t> gain opportunities to manage the estate, businesses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&amp; </a:t>
            </a:r>
            <a:r>
              <a:rPr lang="en-US" u="sng" dirty="0" smtClean="0"/>
              <a:t>Learning</a:t>
            </a:r>
            <a:r>
              <a:rPr lang="en-US" dirty="0" smtClean="0"/>
              <a:t> expands between Europe &amp; Asia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Papal power diminishes; kings flourish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1453: The </a:t>
            </a:r>
            <a:r>
              <a:rPr lang="en-US" u="sng" dirty="0" smtClean="0"/>
              <a:t>Byzantine</a:t>
            </a:r>
            <a:r>
              <a:rPr lang="en-US" dirty="0" smtClean="0"/>
              <a:t> Empire falls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</a:t>
            </a:r>
            <a:r>
              <a:rPr lang="en-US" u="sng" dirty="0" smtClean="0"/>
              <a:t>persecution</a:t>
            </a:r>
            <a:r>
              <a:rPr lang="en-US" dirty="0" smtClean="0"/>
              <a:t> of Jews in Europe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Bitterness</a:t>
            </a:r>
            <a:r>
              <a:rPr lang="en-US" dirty="0" smtClean="0"/>
              <a:t> between Christian &amp; Muslims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7413" name="Picture 2" descr="http://1.bp.blogspot.com/_H_rVDlsennM/SxF6ndyY4JI/AAAAAAAASiE/u1dJGhJ4rZ8/s320/Muslim_VS_Christians_Crus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990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www.usu.edu/markdamen/1320Hist%26Civ/slides/15crusad/crusaders&amp;mosl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429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Changes </a:t>
            </a:r>
            <a:r>
              <a:rPr lang="en-US" altLang="en-US" dirty="0" smtClean="0"/>
              <a:t>in Medieval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91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Towns and cities are growing</a:t>
            </a:r>
          </a:p>
          <a:p>
            <a:pPr lvl="1"/>
            <a:r>
              <a:rPr lang="en-US" altLang="en-US" smtClean="0"/>
              <a:t>Population explosion</a:t>
            </a:r>
          </a:p>
          <a:p>
            <a:r>
              <a:rPr lang="en-US" altLang="en-US" smtClean="0"/>
              <a:t>Western Europe is expanding rapidly (territorially) </a:t>
            </a:r>
          </a:p>
          <a:p>
            <a:r>
              <a:rPr lang="en-US" altLang="en-US" smtClean="0"/>
              <a:t>Growth in learning &amp; the university</a:t>
            </a:r>
          </a:p>
          <a:p>
            <a:pPr lvl="1"/>
            <a:r>
              <a:rPr lang="en-US" altLang="en-US" smtClean="0"/>
              <a:t>Cultural Diffusion with Muslims &amp; Byzantines</a:t>
            </a:r>
          </a:p>
        </p:txBody>
      </p:sp>
    </p:spTree>
    <p:extLst>
      <p:ext uri="{BB962C8B-B14F-4D97-AF65-F5344CB8AC3E}">
        <p14:creationId xmlns:p14="http://schemas.microsoft.com/office/powerpoint/2010/main" val="257860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Growth in Farming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Revival</a:t>
            </a:r>
            <a:r>
              <a:rPr lang="en-US" dirty="0" smtClean="0"/>
              <a:t> exists b/c of advances in farming &amp; warmer </a:t>
            </a:r>
            <a:r>
              <a:rPr lang="en-US" u="sng" dirty="0" smtClean="0"/>
              <a:t>climate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lands open to </a:t>
            </a:r>
            <a:r>
              <a:rPr lang="en-US" u="sng" dirty="0" smtClean="0"/>
              <a:t>cultivation</a:t>
            </a:r>
            <a:r>
              <a:rPr lang="en-US" dirty="0" smtClean="0"/>
              <a:t> (Scandinavia)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Change: </a:t>
            </a:r>
            <a:r>
              <a:rPr lang="en-US" u="sng" dirty="0" smtClean="0"/>
              <a:t>Horses</a:t>
            </a:r>
            <a:r>
              <a:rPr lang="en-US" dirty="0" smtClean="0"/>
              <a:t> plow field (3x </a:t>
            </a:r>
            <a:r>
              <a:rPr lang="en-US" u="sng" dirty="0" smtClean="0"/>
              <a:t>faster</a:t>
            </a:r>
            <a:r>
              <a:rPr lang="en-US" dirty="0" smtClean="0"/>
              <a:t> than oxen)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Tech: </a:t>
            </a:r>
            <a:r>
              <a:rPr lang="en-US" u="sng" dirty="0" smtClean="0"/>
              <a:t>Cross harness</a:t>
            </a:r>
            <a:r>
              <a:rPr lang="en-US" dirty="0" smtClean="0"/>
              <a:t> – allows horse to plow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Forests cut down for </a:t>
            </a:r>
            <a:r>
              <a:rPr lang="en-US" u="sng" dirty="0" smtClean="0"/>
              <a:t>farmland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4101" name="Picture 2" descr="http://upload.wikimedia.org/wikipedia/commons/f/f8/Detail_of_Les_tres_riches_heures_-_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148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machine-history.com/sites/default/files/images/col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733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Problems in the Church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Priests were becoming </a:t>
            </a:r>
            <a:r>
              <a:rPr lang="en-US" u="sng" dirty="0" smtClean="0"/>
              <a:t>illiterate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Popes of questionable </a:t>
            </a:r>
            <a:r>
              <a:rPr lang="en-US" u="sng" dirty="0" smtClean="0"/>
              <a:t>morals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Bishops &amp; </a:t>
            </a:r>
            <a:r>
              <a:rPr lang="en-US" u="sng" dirty="0" smtClean="0"/>
              <a:t>abbots</a:t>
            </a:r>
            <a:r>
              <a:rPr lang="en-US" dirty="0" smtClean="0"/>
              <a:t> concerned w/ feudal </a:t>
            </a:r>
            <a:r>
              <a:rPr lang="en-US" u="sng" dirty="0" smtClean="0"/>
              <a:t>riches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Main Problems: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Priests </a:t>
            </a:r>
            <a:r>
              <a:rPr lang="en-US" u="sng" dirty="0" smtClean="0"/>
              <a:t>marrying</a:t>
            </a:r>
            <a:r>
              <a:rPr lang="en-US" dirty="0" smtClean="0"/>
              <a:t> &amp; having families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Bishops </a:t>
            </a:r>
            <a:r>
              <a:rPr lang="en-US" u="sng" dirty="0" smtClean="0"/>
              <a:t>sell</a:t>
            </a:r>
            <a:r>
              <a:rPr lang="en-US" dirty="0" smtClean="0"/>
              <a:t> positions in the church (</a:t>
            </a:r>
            <a:r>
              <a:rPr lang="en-US" u="sng" dirty="0" smtClean="0"/>
              <a:t>simony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Lay investiture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3077" name="Picture 2" descr="File:DvinfernoPopeNicholasIII 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687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3-Field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800: Villages begin to </a:t>
            </a:r>
            <a:r>
              <a:rPr lang="en-US" u="sng" dirty="0" smtClean="0"/>
              <a:t>farm</a:t>
            </a:r>
            <a:r>
              <a:rPr lang="en-US" dirty="0" smtClean="0"/>
              <a:t> 3 fields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Farm 2 fields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 field fallow (resting)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Growth</a:t>
            </a:r>
            <a:r>
              <a:rPr lang="en-US" dirty="0" smtClean="0"/>
              <a:t> on 2/3s of land, instead of </a:t>
            </a:r>
            <a:r>
              <a:rPr lang="en-US" u="sng" dirty="0" smtClean="0"/>
              <a:t>half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Result: Population </a:t>
            </a:r>
            <a:r>
              <a:rPr lang="en-US" u="sng" dirty="0" smtClean="0"/>
              <a:t>Increase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Well-fed people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Children</a:t>
            </a:r>
            <a:r>
              <a:rPr lang="en-US" dirty="0" smtClean="0"/>
              <a:t> hold off disease, live longer</a:t>
            </a:r>
          </a:p>
        </p:txBody>
      </p:sp>
      <p:pic>
        <p:nvPicPr>
          <p:cNvPr id="5125" name="Picture 4" descr="http://mcchalsclasses.wikispaces.com/file/view/wiki2.jpg/179205611/wi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422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encyklopedie.ckrumlov.cz/img/1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8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Guilds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Guild</a:t>
            </a:r>
            <a:r>
              <a:rPr lang="en-US" dirty="0" smtClean="0"/>
              <a:t>: Organization of an </a:t>
            </a:r>
            <a:r>
              <a:rPr lang="en-US" u="sng" dirty="0" smtClean="0"/>
              <a:t>occupation</a:t>
            </a:r>
            <a:r>
              <a:rPr lang="en-US" dirty="0" smtClean="0"/>
              <a:t> working to improve economic conditions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Guilds – </a:t>
            </a:r>
            <a:r>
              <a:rPr lang="en-US" u="sng" dirty="0" smtClean="0"/>
              <a:t>Merchants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Control Trade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Provide </a:t>
            </a:r>
            <a:r>
              <a:rPr lang="en-US" u="sng" dirty="0" smtClean="0"/>
              <a:t>Security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Guilds set </a:t>
            </a:r>
            <a:r>
              <a:rPr lang="en-US" u="sng" dirty="0" smtClean="0"/>
              <a:t>standards</a:t>
            </a:r>
            <a:r>
              <a:rPr lang="en-US" dirty="0" smtClean="0"/>
              <a:t> for work, pay, </a:t>
            </a:r>
            <a:r>
              <a:rPr lang="en-US" u="sng" dirty="0" smtClean="0"/>
              <a:t>training</a:t>
            </a:r>
            <a:r>
              <a:rPr lang="en-US" dirty="0" smtClean="0"/>
              <a:t>, &amp; conditions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Build great </a:t>
            </a:r>
            <a:r>
              <a:rPr lang="en-US" u="sng" dirty="0" smtClean="0"/>
              <a:t>wealth</a:t>
            </a:r>
            <a:r>
              <a:rPr lang="en-US" dirty="0" smtClean="0"/>
              <a:t> &amp; influence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6149" name="AutoShape 2" descr="data:image/jpeg;base64,/9j/4AAQSkZJRgABAQAAAQABAAD/2wCEAAkGBxQTEhQUExQVFhQXGBsaGRgYGBoaGxwcGRkcGx4eHBwcHigiHBwlHBoYITEhJSkrLi4uHB8zODMsNygtLisBCgoKDg0OGxAQGywkICQ0LCw0LCw0LCwsLCwsNCwvLCwsLCwsLCwsLCwsLC8sLCwsLCwsLCwsLCwsLCwsLCwsLP/AABEIAMkA+wMBIgACEQEDEQH/xAAcAAACAwEBAQEAAAAAAAAAAAAEBQIDBgEHAAj/xABBEAABAgQEAwUGBAQFBAMBAAABAhEAAyExBBJBUQVhcQYTIoGRMqGxwdHwFEJi4SMkUvFygpKywgcVM6Jj0uI0/8QAGgEAAwEBAQEAAAAAAAAAAAAAAgMEAQAFBv/EACwRAAICAgIABgIBBAMBAAAAAAABAhEDIRIxBBMiMkFxUfBhgZGx4TOh0VL/2gAMAwEAAhEDEQA/APZ2jsciJVEbdDj4xEiOvHwMBdhECGgfEjwmCTFKw7xkuji1Foy//UpvwKn/AK0Wpr5xp5RpCLtyh8FMBANU+1RnUA7uGIvEcWMj7jzg4vMEkAm5cs5YinptFc6a6QAA9yw2OsU4dPs6tTlekEggAghJt03+QjbH0VP7O7CnPNrWC0S1AhbeDpe9dWvFRlp1udj0I+cBycHMVnmImKBzElyFJNAbPQMdI44Yy5vLV29OdBSBu15deHNXdQFt0H4CBziJsui0kgMSpFQzAHwu4r8Ij2qxaJkuUpBzFKi9wUgp1TfS8BT8yL+xsfaxitQfV2pZqkfJ4nKIdLO78vvWBJaswLWLG1iB8KmPpM7xpHMV6htY6XtYuPaFBP8AOT6kUsAW9lNT7/fF4mGhs1X62EBTj/PTeYH+wQxQ2p0ax5bDyEOvS+kZP5+2OuAKdA6l3ausNGGwhPwOYySGZjY0vX76wzzVpCX7md8FwljYfbx8ZA+/vnHCqJhcZYNEfw42jvdgF2iRMIe0HH+5OVLFbAq1yA8tVn3Cu0ck26RlBnHRWWWb2uVKQtBDs/uEZDiWMmKZSwo5tVEl6PQuXooHziiVMszjooi2/wBYqWB12asyWja3OnpWJTkitj5fCMnhp6syf4igC9SaW1cbw3kCfMqFJbV+TPoN3gZY3H5GRyKQ2w9CklIO7ULu+3SCJrZjz/ct74WLVOAHhCmoGoKmtrtSsSONKSRkUb1YtR7OxY0uIDYeg3EoBSWUwI+2EOcNhPAnXwirtpGZk8RlkgKUAz3B68+karh2LSJUsG4SnU7QnNySCjV6PSiYqUY6qKnj0ZHnJE7RICICJgxiR1nWilSYtzRWY1gn0k0jMdvpz4LEZSRlyghqE5huLVBpeNLhy79YyPbdQVgpz+0pSiOiSl25eGI4DUvUeeYZi9KOQCAba+UGZKG4JDhuhNR5Qu4dMORNqaeX7++GcsJUlYALjKz7F3DDV459j0yJSAAC4Iq+20S4ZIAzpLgZiUvsUhWnu8olgwVnKdH+D78vWO4An+ISR7ZAo1h76AF71jPhnLbIkV6OG8iLesD9s0fwJStlh72KD84KK3GfKKvb7eKe2X/80os/jR70mzXpAP3xGQ6YlQtctKSVHZspUOr+6C8FjnUkEPUMpJBF9QaxeU+FL3CQ3WkSOFSShWVsqks1Kgi/KDlTQCexTxBP88rmkf7VfSGclfhI1cN835D6Qr42AcXlu6Ek3oRmsXvaLwCAHdSXBIsW1Y78zBx6j9I6fbHHZySClTl/FbbnDpUjTbnsORjMcE4shJV3mZAzBnDpHLN9Y0yJiVVSoEULirwqdqRiWjolfT2judH+3jokf4v9R3iyWdjrFo66wNg0Rl4fXMv1+seT8WxilrKiS63Wasamg6N8BHr05+7mEB2Qqn+Ux5DxxIE5Q0ypA0o394f4bc2ZPWOygzcwAAZiOZ67valoklRDbpGn1ilLft5m8ECWRyJdz1i50TbDJTC7k1c/38o0XB5ashVupzelBX4Rl0pZ7ffv5w97Pr8Bc/nJ9wHyifJ0UY36kaGVL0Og63/aGuBkgMVCgqegvAWGlh01akXcYm93hcQp6plLGtzQRN8lD6EWAIxUxWJWkZVKORLUSkEABvQvzhwqYx098LeAS8uGkg/0jXfKfvyhoAdiecLyu5UhmP2pv5PUzaKkCJotHyhHpNHmWSAjkciClQPRy2SWY+zmOGIkxjZyi7K5amCzqHMZjtdNAwKh/wDGtZ/zUHl4oe4+a0pf9RLDqafOEnbgA4TEAMyJadbVt7hEkeh67PMMLMKSkHwtuNvnDfDzhZgfDz6u+37wnQlleK/wP1hhKmMFVdiA78zXnaCaGLRNTJmF81GZrW3GjERdLmJGZtFVv4nSHNubeUV5go18Jdt7holNmu7mgpa1v39IEwlIQBqHf3aRX2xUPw0o/wDyJq7flMckqTb33+kc7XgfhpZBB8aT5MRrC374jcfTPkkZUi/h16R9LFGNwQ3rEJZJCXb2a22HOJ5Qx3pp84IWhJxxLY1JZwUjyvBLUZtCb8oq42f52WLukf7j6eUXTUMXqzffnBxfpj9By7YV2cLmYGpSjdYZ4nABPilgy3LEpG1fZt7op4LLQEApIJIqxqGox0rePuN4tSQgJJDOo+F6AZT09qMaudAxdRL0YuYkDNLMxLDxIDK/0n5Hyg7CY+XMolYd/ZLhWmhrAvDMUVy3cPY9R06g+cXzuHy5gT3iEqOirKFdxWFdOmFSasbzFDuZ1v8Axr8jlO8eS8bIM9R9mgrWtAz03c+segfgZyETe7m505VhSJoKqMfZUC7tu8ee8TxypgYoSEqCSLOMoUHBvUNpvFHh16rF5NQoXyEu9X/sIMQKizj3xRhEegZ63r9IM7rxeEXtVzenWK5PZPBWdmW3P3TnDbs9LdJc6kwsMjwg5hmYkizZSdXqekN+DTDkBajltdbO1fjSEz9o6HuRrsBKdAL/AGIWdq5n8jPrfKD/AKxDHhZ/gh9zCvtWGwM6uqf90S42+f8AUomvQEcNCTJlB2ZKW52pBwbcXO+8KeFv3coOPZT8BBRnQl9sbH2o9YBjijHxpA2LnhCSolgBHpzmeXGH5CZk0AEkgDc0hNM7SyAWBUs/pSSPlGfzqxswJ7zKKnKXokUcCxNRTSGUzgMqV3CQCsmYMylsokAEs1gKaCJ5ZJPopjiivcMZXaKQSAVZDpmBHvtDJ36Qh4zw2UcqUoGdZYM7NqSNgIXcMxS8Nifwyy8pTZHeh0Y/0m1YHm+mF5cWriOsYoZ5SRU5n5sHP/Ewq7Qz82ExqwLpUbVZLC17hVIYmaPxAJDBCVEkjXwgdR4j74V8dUfwGKIooyVEPuQ5fzUYDql9AI81SgqD7MHFy1aUva8FhBZ25+9q7ekBYOUPCy01HIh2LB/d1hkW+BJFz199oZIJA5dLkAnkS3qYA/7vlUQpBD38TkcwNq6Q0Mtzy11aLsqKgTHAsmagqADbqSR6NAckuw4R5aKMLiErqkg/exjvasNhUVrnS/pE04JClOJcomtZSyg05BTf+sLO0k0plhCs+V7KZwRspvF5iAXqnGhnDjFsZyapRp4BpHTY8hC7BcalFKQTlyj8zV8xSGcxQykgvQl6bQbVdiEJO0qmxco0t/yMGYleRZlqZzLSttkqAIfa3ugLtVXESD90UPrElS5iVGbMSxnVB6OkDoEhI8oZCvLVhTUnN1+6G/ZyYXUHo3T+56xX2oUf4f8ASQp6Pt8A8VcCmnOQ2lL7xZ2oSMstRI8JtqSWtq1D6wK/5ED3BhfA1gTJiQznIokGlXNB6V1h3Ial9Yy3AC0zQOhNHerJ02Y/GNNJheT3Gr2jGVM/hzv8K/gY8expKWFHyqSNWAWq1KaWj2XCpdCw1SFe8R49xRLKym7m25Sg36mG+G97QM16LPsIqmuvS1PnDJaRklMSHCswOhzFyK2LesLsOoEAWDAfdaamC0ZrB8pcsHILctW3imXYqK0cxyy2QEKS+YUDh/1X8nakGcEWQB1t5sKH7vAqpYys7lYFGNgbVF3Hvg7haGUU2L2Jr7+fS8BN+kOKdmrzlLN5wF2lrgZqRcqRf/HBIWTcn+0Ddq64OY39SGf/ABc/hE8Pcv6FE/afcHUQlJaqQNOUWqrVvhA2CW6UpoKJZhS3rFpxbUADffOEyi7GQej2FqRnu2RaSKsCWNzqKtGhUQwhbx7DGbJUkFObTMaRdkWiDG/UmwPAcLR+HklNJg8aVkMQpVS4eoqxDxybigvuivwLRNqHbRnrXKQftot4fIm92kLWpCuqDQc21ivH4DxIdZUpSgASB+WtWZ4n5fhFFq3bL8IcylTiDVOVIIskFyR/iPwEJe2KPCiZ7JSddBcVGrjfWGGI4KpKFfxHIr4nA6UVQGL+H4GXMlBapKXUA4UM3+56UgXb0cpRTsAkz+8RMmJDJWgJBNy4v/7e6I8Yw/e4SegFgqUsA9A/yh3+HSBkCQE6ABhygSfgQlKh+UpIvWob5wMrtMxcTynh+FSJSVhTvu2zUD7g+6DJiEgJoHIenM6wDLTkwyvExS7asSoAH1+EV43AJkobvDMmmrgkgB9eW/SGOm+w4xk1pDHEpamVj5axVJWxKe+UnkpJI83BGkLeG48zAcw8SDlc/bGGv4gDwqUgD9ctXLW2kDNVpm43bOysymBTImB6sCC2/hpaEPaqiUDKtCc5ZzmBYaB6fvD6XLQtmShxqhbGtbHrC3tQDklk5ikTGyq1obVO3wjMWpobPcWYqXKLuKn9N4Jw2IWhTAnoxSfSxifcjxgjKcrs1WcEVJBF3eKE+EgnM2iVBr0oa6x6L9RDXE0Hamay8OvkT/tMPe2WISlMhAukANs6Rcvu8fYThYnqkzF+xKQFEblgw9Q8ZTjeOKsSpRLjV9dvf8IixLlS/Fl1uEJT/NIdcDWErOZhTcDXnDOeEYiWQlaS2qSFDpSM9wvC98HYqVlKghAsLOToSYVnDqw85ExBMouAULYONQ4oQQ97QbgpS72S3KEeVWjY4TD5Z5YBigNVzQJHxd+oh7IF4QiefxQCUFSVocregIegozsBrtD+QaGJ5p2rD18fka8LVmcDS/oI8k4/KyzSk/lV1NEgb/pj1fhv/lVWhSk+dR8o847YSWnzWb2ju91ftB+HdTBkvQxTISSP25U+A9YI0dxrY1DnZt+ZvF2AklidklqlnNNfOBsPQ15g/NqFjFd2wPLaim/k+nuEh3YhwSPhvUNF/BpzqAs1Nz8YGUjw5i9ahrauf25xZwgeJP8Aejx0vazFpo2+HNBa5eJ8UnJGHXnCSkFLhQdLPyvygXBmhET48f5Oa1D4dHsefpEq9xQ+gGTMFFOWKQ27MAKPdv7xUqaNVH1009zRHM6EkkNl5U3tAC1OSfgf3g+FsXypH6BXMomK5rE1qG+sCd7T3xLAzCqtKQOfLy0hEItdi7jE5GHDib3YYkICAQQLsAknWM/P7Zf1JKhTKychc88zj0hj28lvLkv/AFKHVx+2kYKZNHhS4JBBIrs+uocVgY3Q2lWzTYjtM5Se5Uou4EyYtQDa5QACRUvH2L7W4hwJakpDVIS99gRt73hOJqj6MN4GxygCAXJUWof0uD0jVs7VdDBXFJ0zN3k+a72CmFTalIAXKJDhyK3rejE6mkLOJz/BOyXzshrhlBNG9YOwuPBJSnUAOBza9uca0dFnZeH8C0Fw/kQxp8ICx00oBSDXKElKKudH5kl2JF7GGqlhKFrP5QpR/wAofztGUwKFDDd4TQGaaljmmd3UU/pCtdTBY4ctsJZ5Y9L5BZ/HVoQhMthlSStwC5KqNVwACBrUHSGeE7Q4pcsLQEKADEAFwQ1wTrp1jJy2Ckno5PMQz4DihLnZLJW99xUe54qyYo8eiaOSV22PV9o81J+GQ42dJt0+cDcV4lLWEdypUsipCipQGlLtT4x3H8UPiGRKksWKgSlqECwLnyaCDw6QcOMRkcEWTQXalgInajCm1/b/AGURm52k/wC/+hOiUVHOqZLJUL5w9aMdQas2kBFRtV93caszwzl4qV+XDKU36ifu0SGNB9nDJs+pf3NDOcv/AJ/x/wCmUvz/AJNbh8Xlw2Vi/dAgtUsAD74y/aPhLTAlAyrCJZIe5VLBNTrmzRoFcWlow0mZMSrOk0QkUUalidBSvKM9Px0xcxM9dSoZjp4bN5Cn1ifAmraKM2SMoKB3snjZsqaqUXBKQPZrQ9Rod9IO4xw5wvOoFbkdGI9NNXv0jQqw6JiapBKUghWoCqvfk4hdi8EtOYBQ8CsqnuaeFdXZJHv6Rrn6uXQeFJw8t7FmF493aUpWwygAgli1BTnR6xouHcVlTS4UHb7ZvukZ7FcKQrFAMps/duTY6NuKKHOphnxbgRwwMxLLQT4kqAINR5g2r9THThB7/JNGTSr8GowE3+Izu4ApuCdfOMN24S2LmJBNW05Pd9zGj7OTpaiFSnGihsaUHL94U9usIo4gqFsgL6UbXy86QGL05DXtMLwmBBQ4G3w/vCPHYQIXUgF93N3s1hAUvtbOlMhCgsVcKSHJ2JFvLlzhVieJzZ6vGQ+Z6BvJwPjtFUcErsyXi4uPGifHJuVRCVOAXHOtCRRoM7L8CM5Cp6lFIDiWRdw9DyFLfWOzZry3KAWGwYB2fqTQdIfcK4vLEpMsAoypA5PzNqkmOyznHHUFsVCMZZLk9C7hnGlS1KE4gkqLWdPWnSpjS8QmBWHmWIO/KMVjcOVKNM9XF3Iq4fp5w04NiFGVOSuiWZO39Tb6QM4J+pBwk0+LPsdikdylKiARt5Fn6wqGLHL0MDcRn+NSU6Hzqm/IQJ+PUKDKRzAMPhi0Tzy06P0MrEFKQbv9IJ7NT83ef4rbUgNa8yR6e4xPs2WXNSb0NPP6R5U/cmVuPpZD/qEopwyVJAKhMAqH9oEfvHm2NlTETkrCSvOlIpuCUknS7R6b22Y4dL27xLsAd94814/O8EpWy9GYAukcnJApzijG70Lr02WSVzjmcISQW9p8voGp1hfiJ+aalJ/wkgkOwDvWjk25codYclQcAVDt1t8YAMrKpL5EqzZj4srg+hNrco2D/g2ZTLUEoWQkKYkAEE1z/QnneGMslQCkoyOPZ2r0jkufJfu6FwSClRBBKs1zSoe0NzO7uVRsqZavDawpzu0KzT40q7Dxx5fJnO0c4y8MsAe0ACWNia2HQecJOHAKwBvRZ038vn66UdoeJLKVSD+YocC+ZINCT+pTeQiPA8S0lcsuBVi7soCl/SLYQ449/kmnudIz2MonK99IL4xPKsswhitIWWFAW0az7fWPl4czZqEIBVMUQG3JU17DrHJuCmJndwtJBBykE6ClDswvFOtCXezRTgpKUd4kgg+IFyQQ5AIdyf2h/NSleAmkg2JAHVJPnCFc0llBTNQVdiAGzPrT4QPieJkpyGrj2gwFU6AecRyxOdV8Ox0Mig9l3DiMhYuH1FRyc+RpvBaJRFBdvcIU4HEBJU7gBqWrDZONygEpIzbbb9IGcWmOvkrQPx4H8JL3Cv8A7Qt4epkpcae6G/aIH8Ikfq+sYiVOU9FKbrDfDw542v5YvPPjJP8Ag33Z3iCZeIHeOUL8CnNEpNAwOnwEMMaEIWoKWAsDu5gKqqyH+HMDn8yPeIwuExamUMx8TG76++CuIY8zlBS/aCEpJBvlDAnmQ3pGywM7F4inZou0HGcP3RTLmEzDOzlgpglJVQqtXMbPG44NNGKwkybMLArmGrJ8KSwDmwo+YvHjCkBmUDcW25dY1vD8cVyhJRnWFrQcjs5oFA0qP0jatIDJiSjoKEnKYzw6hKm5pC0rBGYy0rKswr7BKEhRqYo7aTQqZLUlTpmSWDa+0oe8CHnamVnMuUmi/wAuXewTy66NA+M4SojCImMFmYvYsVS1qyuLh/fEsZptSZVkx8dIw0nAuslSCRYWHW/PWCpmBCQ7JCdaV5f5tBpaGk9QkzFIWQFJOzwux2PQoJIcpu3suS4qSdBT/NFcZORJOKjZTJwRmLUrKwenXyFQKAU0hng+CEuVUG5YermhhcvjKmZJShOgSCfeNbRQFqmt7Sj+pT+ca1L6Bil0h+tWHAKTMBP6XUQeWV2POB5OLQCpN0qfLoynez0Sa2sYSYhC0VpdunvisTCXJVXk9W6RygmuwnNxf8gPF0/xVbEDekBqS+o87wVxZTrrsPhSAgeQiyHtRHN+pn6HTNV0Ai/gjhalPsG8zFUqXmBekXdwkZRmy5vj83Jj5+dnsVei7tRPaSKOc1r+7W8YPH8HXPkkJCgQKMAHUkuL2c/ONKvEhCx48we/PkP3iji8vN4kLUWYZEnXNU705aCGY5tMGeJJULuD8KmS0ZVJIOvipXYDTrEOL8MXkaXkKgoHK4/pIqTa8cwuGmgPM70E3ZZYCrOou55CD1y38JWlJLqYO5zFz4jrBNtO0zFFNU0ZLC8CmpIUVoSpIJ8Dqq1lKHhFCHchtodzMYlcxUqYMoIzIZ8s0JLqIWSABTUAtUUgKdxdTKHeJkJQcqitpizQ+SHI1BEA8MX3yssxUxQKT46pY3vQbGj/AChs4uS5TQGJxU6TZDGcPkTcR3smXklJCiGKjnUXc1NhvUGl3jKYCYkB1vlL2LaONLxsOJze5wkwGZnWUKSkpYE5mSCWpmAIrqbNGGmLcA1FBemjfKKMDc07+hWWoul9jc8ZTKklMtBTXd6nV6E+kZ6RjF586iT1O/zi2cXBDvS4G32YE0tX9opxwSv+SfNllOl8I1ypFUJzZswfMEsGFm5WhVTOS+ZIdtsoqwf0847wZcyakoAci9SDlV56EbR9MkKSGYsSBUaCvS/wgU6bVgNWizCIKVEkXDkHXM55agfCOz1Je5NKVJb6M8SnSphUwJJIqwd/PWCjwpSk1OWleXRri8JcldtlajqkG40hWERmcBx1Dk3MYlaMq1C4BjeT8KTI7nKSQN9QXrz+kZHHYNebVgGs1BHeFkla/kHxMG0ivDFmGtvvziQSXBFqa/Df9xE5eGVv1pDCVhsssrd2DMNyybgUofhFEskSeOOVi+aWfV2Ya841f/TpJ7wzCQ0oEuXuQw82zQlwXA5s5aQnMXD5lEgDdyb+TxoOIoRgsOZMpQUo+2oUvQDl8YmzTTjwXbLPD43z8yXSDJHaaX+MeYrwlBSkgWUVBn6sz8+sa3ijFWGULCcPehafVzHhM+eoGptUetY9k4Lje+wOFmEORMlgkE/lXl9YTnwLGotfQUPEPJOVmE7YTVHGziNFDQbDd4WolggFRJZ71A1hz2tb8XPpdSS+ns/WE05FC9tbt67xTi9kfpE+X3sBXMcuXct6XFIOwONyrQpg1iwuH1hNiF9HG0M+G4dwFqJA2tR/eKesPyJKOxOOTctGw4pgwErAObwk2pSrlozEql7aecEBNVXq9VKLs/I38jBkrhalJSQH0Lf2DdIjg+K2y7Iub0jP4yUVLNDZ35dYNwnZ5S0BXir+ny3hzK4Yp/Y2GvR45i+MLlrMtIohk0D1AY/+zw1Zm9RESwJbk6PX0JDas0R4hKUmWlaUXOVJBqCbeRUwfciOybDm0S40spQQVMMwynQEVA9R7o87im7K1JpqjLniAlTWnukDwuVA+IAHxUoOdrwRjJjgqQkrcuGZy5FaloZcU4alSkZq5poBB2ZROnKMhxLiP4ciSorUGBIBZkk0FtqR3BvobKalsYILhPeHMssciSKaixDilzA2NnjMQVhlUSmmcEap3/vVncdWP8IEqU5WQlADByo7C1eYtCDjE9SFd2oELIIVmIUNSQ40BO7Q3FBydiMr4pLQ5xUiWgp79AUtIVqycyQ4drFrt8xAc3jYqkJUoqIKtArQAAaU3hBhJqyolSnvU1Hv5RUvHBIAqWNv00ID6invhvk/D2D5yW+ivjXFiU5UJCACPZSEkG9x4gx56CFRmOGqwuPO4e2lIZ4eW5UolrVYEbtXoAx3iHFOFKQTNCk92TmDEO7Dwgal3+MVwcY+kknyl6helIcOH8PTT79YL4RwITpnd97kUXZ0PUVY+K7PvbSLDw0rlCbnCS1HFWAf5Q47DcIJXMmrUFd0rKljTMRU2qGI9YyeSoNphY8XKai12M+C9nkYZSvEpajQqy5Q3Rz73hqnAJIPh2tyhj3bl9fKCsPhWvHmSyOTtlqxqOkLJXDUkBhYRz/tdLEj94fSkJTHJ+KS1E33tC+QajZk534dBCZk0y1FmeVMIJ2SoeF67mKOIYNiShcsgXKs6b6VDPSNLiJktbBWQlVga6PQdAdI877bSxKmy0IX4SnMUOWGgNdw/pFGFrJJRR05vFBt7X9Az8UVlQSlJYsGSS7M7KBAHUxb/wBsmIknMs5qGiVb7BYG+kYzF4tYBaYsDkpX1gzgGA74TXcrCAUkksHVUn3Dzi541CNnmeY5zpfI04lmw6hkmIWr8xSBQhmB5secKcRjFrcqLl72LDnqKCL+IcPmSWzBg5qPZ9dDygKaDlrZ/wB42Ci9obKU0uLv6A8WK7PHqHZPFJRw1BWrKO9Feiwo9KOX5GPMpqMzCgjddgeIIl4eYiblUM/sqYghSWLPAeKV4/ozw3/J9gfaWaF4pZCsyWSxSof0ix/vCpKgQyipjs14P4vJlDELMsCXLukObNpvAzhJcFJP6VVry+kBB1FDJwbkxaOGqCgVgJSC9dns0MpVmI50rTlygrDz0ENruYIxnC5jZ0glOo+fOOnlt1ILHh47iJ5pI1qPhoY1vZbiBQshZpMDpJc1H1jMfhXFGAZwTalwWg5GIWJQygtLNyaAKFQa2JGsDJKSoOMuLs9CnzkCVMmuPAknzFnHVoz2FQiWgIWklYqo09pXiP5dzAs+cSiVLBYrOZQcHwpBNnrVq10hPPSuYpSkqLElq7FvlC8eOl2blypvqz2JC6JG0X4ySZhCJhKCkgpUGYtYlJqQeRpAUucMo6MfS0V8XlplShNQSlwHBJbSwPssS4beJZT4hxhbKe1vEpkr+IlBUJYOYBvaJABf1HnGCxfHfxBVNBsUpDACjGigbg2u1bRbxvj05KlzUn2np+Qvy8njEcPxq+8LVz+0NyHU7esWYcTlFyFZpLHJR/f2zQ47iMwy0gLLpmUKQxDOXBvStYS4mZcsXJqTWhc33eD+ITnQlifauRSgNgdIAmjNcja13JNBfWH41SFZbZdKm0Z6uSArMB1d6em1Y6qQKFhUA3csReulIjlZJGrDk1bb2MEyZJ8JWbCgJ0JO4IavwjJMKECruc9UjKAkGjGr6nQuKRpjhELwf8QAqSp3oKKqHc8jakJcJKbKcxDsCGvWgFTTWohrIGYT5aSnMJSjlMwCxBpmPSnKEzbbVFHlpRbZDgeUykZwVJUgpBOjHwty8KW5R3sTMabiZWhyqDvzB/4xDgaFKw8vKM2UMW0Iu53ivD4wYbETVnKELSAXNQoK2HN38oFq+Uf3s5UuE/3o3AlVHSCTpfrGZw/aZBqQ43Bf4tBcjtFJ1JHUH5PE3CS7Q2SvoaY7GCWkrINASbff9oU4FWaUAFPMUFLIJYgqNB6dYp7SYpMyWhIV/wCRQD/puaU+zCSWygXNLJ6J/eNWO42dF7odHCzsxKJaUk/nmMssaMEgkDbTesZztVwWZOnJVnkoASwK5gSVMX10ct8omuYEqH8WYhxcTFJHR7A9YrxCl6zZhP6lP8dIfBSjLkJnCMk4Cg9lZpb+Jh+vfJ+kNuC9lMVLWGKGIynKtVQ77B6j4wpxU5Waqn8YSXSk0IcGoi/E8TxNE96vLZgco/8AUARRN5ZKrWybHjxp8qejQ8eaVImImzM61JolvEDuToBzjCzACKP58t76wyxCCJalMfEBUubEOXPX3wAoEg6eVNLc+kFghxXZueVtA4TUWNR5xqOyCErzS1IGYEVbe/w98ZtcoDqKv0jSdkx/NEh2KH1a6f3g8+8bFYLjlRsBw1FgOoaJI4TL/pD7tBEyYSafd45NxGUUjyVJnsuKRxPDpeiEtzSPnBZlJKSny0GjekcyqygjL5looSiaDZJHI7+UFv5AtfBnuN8GCkkIDK60J3paBsFwog5Vl8wZgkVavx9WjW/hVnavIfSIHhC8wU6aFx4jfyhinKqFyjBuzLzCQuawDpCZCNatU/6jflFCqUBDCgflrDybwFQmITnAUe8UASXJYuroM1+kMJfZ0AAZh5wUpoVGNN/v7/odIcjyp5iOdt8So4ZJDMtg1qFgOhpE8MRRzb5CFfGpBVMkS1KOVgsh/MBugaEPb/7Kowtijj3Dkpw5Sl/CkOS1gHcRlU4KWhKJyQxqCAdW9RrG740P5aao3JCR0FfmYxv4N6VZ6DQQ7BJqL2ZlxKTToXcQlMyUKzsQqgUBUVDEeUCErJzZfFu3ONLLwFNviegPnFqMCBD/ADkhT8Lb7M4iWoAeEs49zwz7pSsrKIUxSmpuQaPpQGHUmSKgD+0E/hAoAKBZ9Dr184VLNY6GFRVCsYJSklKqFiHfVhXe8JR2aWTRBrvZ6PUG1Y2mGw6U18W1STBkgJBYfdIFZ3Ho7JijP3Iz3DOzE2WgJE4AO5ASb8i/yi/G9mpS7h1E1UmhJbWtY0YV6RFUB5sruwfLjx41ox+E7LFDgzCQWAcM3Q9IaSeAIlhyouRzhuVh2p9H+cV45aiGBqDbfzjXllLtmeWoqooQ4iR/MhIJZKdXNVH4tWKJ0gNlBKenXnBv4iWHnF05S6km4NEvbXRqEv0imcUlinZ3e7wTtGY2nYj4jLUlIAWTmLeIDns20Dqwq01CUEtuoAcgKiGWMkutFPCAfU0+DxxRJpWHRnpAyxpttmfS6lp9nWlWzJpyflFpCqgq8tPrHUJCShRsZkz0cRZiQBaKJPZJjXpZXiyTLUSwYNYB6voK+0YWpn2tp8IaTkPLV7vd7vqYvwGL7tASEpJFzlDnW7RqlUejJQcpLdaEiyzg6NSGnAMRkmjZjrypQ3q0MDjQqqpaVPyBNIV4vBByZZZ65VP7jGc1JOLVAywuDUou6NxhsY4v6xbMxZLuxodLc6R55gpk5CmSCXajFvhDSTjFgk5XBBTl1D684ml4en2Ux8Ta2mbCVjVJIIq90k3/AP037wylTCvMtKnT+UChcCoU9i7xhEYpYJzKdLs39LWjRcPxs1OUs5IcPZYb7YwuUGjlO2M5vEznGQ5klOZiz5QLgnY0KbiL8diVJld4VAS8oOoPiNQNy1BzhZIxEhQWgrElCnIBWl3W+csbMXoaVPlPiZlrVJCcTJVKRldJUkClHpenpHJIy2Qw08oWmbNoucFFqulAHhS43NTarRcZwL1xNz7OYjkxB2896xPjMyQtaFd+jIUkHxNQgjwkCznU6COrwWEUX70EmpPfqqdTeO0ZsfYeoZq7mgZrvCEcZlCdMKlPUJSWLZR5amGhWpSfaUBsKehv/eAUYRCasPO8KpbbLYZEtAmPnCagZCD4wSHanQ6wL3L1AesNzLS5tE5MsPYW5RnKg3OLFhwm4IiyXhE820+kM8w2jveBrNA8juQvRKaLT6QQkAin3v8ACPpagSBQUjtm2gUSibRfLQ2v20clqVmbLQXMXL5Nb5RjOcjgj5R8gK1iec7QLjJWYDxENcaEbGOQDsjh1pJzEnKLfW0UY2YGUoBTNfSu29Hi3EJV4dUhgdqFz684lxCdnTkSkl2ctQVhioHYvn8LTOQkLLtanne94qxPC/1sAGDD5fSGstGVksW5wNxCepNAgEUqSw05UtBJvpM6VL1NCtfBLEzVW2HvreAcTgwCEiYVGxASD7wYZ5VLYlmqwv7vPWL0y0pq1z15QfKgKcv4E0jgzhwojLYZB9d4gvg5a5pqw+sO5kpy6S3w9/xgT/twJ/iKUonR6e8/CCWR/LBlB9JGfnSZaRVZJeyQT5UgjDYMlJKUat4r+g+caNOEQgNlbXe8FS0BidLtGvNrQMcT+WZyVwla6FQT5hI9SRHUcKSZhQC5TdiCPIihg3ikkrTlCQRQuzmmgGg6XhWjDTEtkQpO5bKC3WuvwjU212A3xlVaGErh2Q08OlC2kLeNcPCFgZWGVn3I156GHclBKWJOYs399YlisIFjKbt4dwWPueAjNp2NlBSiZWRdgcwsKH72g3hy8qwFewXy7g6e+AMejISKgv0NNm+sCp9oAlRGja/e8U8eSskb4uhpx8DvRuzGlXpyiU+WnMokEM99HGzdfdEeMy2muKh6VfTXnEOKzyolRufQVG9fjApaVBOlbYNOWnZxZ/fF+YaBQ5MYAUSS71Pm4b42jhB2J6u8M4ivM30esIV4agh2946bxVMcttBmI/8AD/p+AgSXEDKgdaTtHUg35CCZsRELCi9n0sbe8x0yXv8AGPlax0QNjThw5pTZvKPu6NvswQi33tFaPa+9o01FOWJZIvT84gYwKysgvzEcy9PSLk/Ix2Rf75xx1kS9g1Ypmih+kXnTz+EVzLmNOsrljno1Y5Ml5g3hbmDHydPL5wRJtHWzLAvwwe45UpHyMK1Q2v3WLpn0iY9kxnJnWwYYIvelHptElcOUGqIYD2R0ic60a5OzLFwwR3H9omcAYYJ+UXzfn9YxSYLkxOvBUH3rEJmC8ukN1aQKq8bbMtgKcBUVYco5iMJV06hvsvDTURVO16xts7kzMY/hfeXFRYikKMVwDLldtbODXeleojXrvAU/5w+GSS0T5EntmWl8LLhjlYPVRqRZju3wjs/hZJYFifT1huLjqY+X7X+X/jDubEVoTI4eVAkuVVO961rE0cNLC46NDjC6xQI3m7MU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50" name="Picture 4" descr="http://www.encyklopedie.ckrumlov.cz/img/193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http://web.nickshanks.com/history/medieval/bowlat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Commercial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Combo of </a:t>
            </a:r>
            <a:r>
              <a:rPr lang="en-US" u="sng" dirty="0" smtClean="0"/>
              <a:t>expansion</a:t>
            </a:r>
            <a:r>
              <a:rPr lang="en-US" dirty="0" smtClean="0"/>
              <a:t> in trade, </a:t>
            </a:r>
            <a:r>
              <a:rPr lang="en-US" u="sng" dirty="0" smtClean="0"/>
              <a:t>farming</a:t>
            </a:r>
            <a:r>
              <a:rPr lang="en-US" dirty="0" smtClean="0"/>
              <a:t>, &amp; 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Fairs</a:t>
            </a:r>
            <a:r>
              <a:rPr lang="en-US" dirty="0" smtClean="0"/>
              <a:t> set-up to conduct trade in towns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Trade: Cloth, </a:t>
            </a:r>
            <a:r>
              <a:rPr lang="en-US" u="sng" dirty="0" smtClean="0"/>
              <a:t>salt</a:t>
            </a:r>
            <a:r>
              <a:rPr lang="en-US" dirty="0" smtClean="0"/>
              <a:t>, dyes,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Markets</a:t>
            </a:r>
            <a:r>
              <a:rPr lang="en-US" dirty="0" smtClean="0"/>
              <a:t> end the need for the </a:t>
            </a:r>
            <a:r>
              <a:rPr lang="en-US" u="sng" dirty="0" smtClean="0"/>
              <a:t>manor</a:t>
            </a:r>
            <a:r>
              <a:rPr lang="en-US" dirty="0" smtClean="0"/>
              <a:t>-system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routes spread all across Europe = availability of </a:t>
            </a:r>
            <a:r>
              <a:rPr lang="en-US" u="sng" dirty="0" smtClean="0"/>
              <a:t>foreign</a:t>
            </a:r>
            <a:r>
              <a:rPr lang="en-US" dirty="0" smtClean="0"/>
              <a:t> goods</a:t>
            </a:r>
          </a:p>
        </p:txBody>
      </p:sp>
      <p:pic>
        <p:nvPicPr>
          <p:cNvPr id="7173" name="Picture 2" descr="http://premodeconhist.files.wordpress.com/2009/03/wine_mercha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936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saint-denis.culture.fr/img/sd_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43434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6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Banking &amp;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Advances in trade &amp; markets = need for </a:t>
            </a:r>
            <a:r>
              <a:rPr lang="en-US" u="sng" dirty="0" smtClean="0"/>
              <a:t>banks</a:t>
            </a:r>
            <a:r>
              <a:rPr lang="en-US" dirty="0" smtClean="0"/>
              <a:t> &amp; trading firms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exchange rates &amp; lines of </a:t>
            </a:r>
            <a:r>
              <a:rPr lang="en-US" u="sng" dirty="0" smtClean="0"/>
              <a:t>credit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Borrowing</a:t>
            </a:r>
            <a:r>
              <a:rPr lang="en-US" dirty="0" smtClean="0"/>
              <a:t> money @ interest (</a:t>
            </a:r>
            <a:r>
              <a:rPr lang="en-US" u="sng" dirty="0" smtClean="0"/>
              <a:t>usury</a:t>
            </a:r>
            <a:r>
              <a:rPr lang="en-US" dirty="0" smtClean="0"/>
              <a:t>) was forbidden by the church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Softens over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Change in </a:t>
            </a:r>
            <a:r>
              <a:rPr lang="en-US" u="sng" dirty="0" smtClean="0"/>
              <a:t>Society</a:t>
            </a:r>
            <a:r>
              <a:rPr lang="en-US" dirty="0" smtClean="0"/>
              <a:t>: Big cities develop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7" name="Picture 2" descr="File:Matsys the moneyl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021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6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mtClean="0"/>
              <a:t>Urban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609600"/>
            <a:ext cx="4495800" cy="5867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1000-1150: </a:t>
            </a:r>
            <a:r>
              <a:rPr lang="en-US" u="sng" dirty="0" smtClean="0"/>
              <a:t>Population</a:t>
            </a:r>
            <a:r>
              <a:rPr lang="en-US" dirty="0" smtClean="0"/>
              <a:t> rises by 12 million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Paris (60k) largest city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becomes the </a:t>
            </a:r>
            <a:r>
              <a:rPr lang="en-US" u="sng" dirty="0" smtClean="0"/>
              <a:t>lifeblood</a:t>
            </a:r>
            <a:r>
              <a:rPr lang="en-US" dirty="0" smtClean="0"/>
              <a:t> of towns &amp; Europe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Narrow streets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Animals &amp; their </a:t>
            </a:r>
            <a:r>
              <a:rPr lang="en-US" u="sng" dirty="0" smtClean="0"/>
              <a:t>waste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 sewers &amp; bad conditions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Fire</a:t>
            </a:r>
            <a:r>
              <a:rPr lang="en-US" dirty="0" smtClean="0"/>
              <a:t> hazards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Serfs</a:t>
            </a:r>
            <a:r>
              <a:rPr lang="en-US" dirty="0" smtClean="0"/>
              <a:t> run away to cities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“Town are makes you </a:t>
            </a:r>
            <a:r>
              <a:rPr lang="en-US" u="sng" dirty="0" smtClean="0"/>
              <a:t>free</a:t>
            </a:r>
            <a:r>
              <a:rPr lang="en-US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Merchant</a:t>
            </a:r>
            <a:r>
              <a:rPr lang="en-US" dirty="0" smtClean="0"/>
              <a:t> class emerges (Burghers)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9221" name="Picture 2" descr="http://3.bp.blogspot.com/_5S75LIZM8GI/SohA9x7RGMI/AAAAAAAAHEY/xqZjIp7RYcM/s400/Medieval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4181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photo.rmn.fr/LowRes2/TR1/WJZXAM/03-006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452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5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Learning Revival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Contact with the Byzantines &amp; </a:t>
            </a:r>
            <a:r>
              <a:rPr lang="en-US" u="sng" dirty="0" smtClean="0"/>
              <a:t>Muslims</a:t>
            </a:r>
            <a:r>
              <a:rPr lang="en-US" dirty="0" smtClean="0"/>
              <a:t> rekindles </a:t>
            </a:r>
            <a:r>
              <a:rPr lang="en-US" u="sng" dirty="0" smtClean="0"/>
              <a:t>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Rediscover the knowledge of the </a:t>
            </a:r>
            <a:r>
              <a:rPr lang="en-US" u="sng" dirty="0" smtClean="0"/>
              <a:t>Greeks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Science</a:t>
            </a:r>
            <a:r>
              <a:rPr lang="en-US" dirty="0" smtClean="0"/>
              <a:t>, philosophy, law, math, etc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u="sng" dirty="0" smtClean="0"/>
              <a:t>universities</a:t>
            </a:r>
            <a:r>
              <a:rPr lang="en-US" dirty="0" smtClean="0"/>
              <a:t> develop - Theology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Bachelor’s</a:t>
            </a:r>
            <a:r>
              <a:rPr lang="en-US" dirty="0" smtClean="0"/>
              <a:t> Degree (5-7yrs)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Master’s Degree (12yrs)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10245" name="AutoShape 2" descr="data:image/jpeg;base64,/9j/4AAQSkZJRgABAQAAAQABAAD/2wCEAAkGBxQTEhUUEhMWFhQWGCAaGBcYGBsfHRoaIBoZHx0aHBwfHCggHRolICAaIjEhJSkrLi4vHR8zODMsNygtLisBCgoKDg0OGxAQGywkICQ1NCwsLCwsLCwsLDQ0Lyw0LCwsLCwsLCwsLCwsLCwsLCwsLCwsLCwsLCwsLCwsLCwsLP/AABEIARoAswMBIgACEQEDEQH/xAAbAAACAgMBAAAAAAAAAAAAAAAFBgMEAAIHAf/EAEsQAAIBAgQDBQQHBAYIBQUAAAECEQMhAAQSMQVBURMiYXGBBjKRoUJScrHB0fAUI2KyM3OCksLhBxUkQ1Oi0vE0VIOT4iU1RLPD/8QAGgEAAgMBAQAAAAAAAAAAAAAAAwQBAgUABv/EAC8RAAICAQMDAwMDAwUAAAAAAAABAhEDEiExBEFREyJhMnHwI5HRFLHBJDNCQ4H/2gAMAwEAAhEDEQA/APMnwrUA7MTMd0gGPAAiSeYmTHScWVdxXVWKNqZPoQQA1tJ1Rt4Ys0GGkEG24Ph9fzG0dPC2B2fRzm8uVVtKsuoAWTvzc/P1w3GEMcNl+wpLJPJPdhZT/wDSa3hTrD4Gpjm096eiqfljo2X/APteYH8Nf/HjnIW/9kfjgERmR0OoJqXM6dr+7yLeZIIncdwCJOA3E8kBWRVZgahF5bUL7yLgkEGPQ+BUVQrNKkkyZAJkam3PKN/1eq1ZzmKQ0HTI1ExO89eZvtzGGFCLgLuUtZXoZaoKaM7E64Utsd/pdY94MbgiJINjmTqlqKsY1EAT/FOmfjGPK1L/AGWj/Ew+atirldQy0jxI+JOFY7DMtz3L0A8yIWRE+Q7x6hfd8wTa80uOcPVgDTXSwtF/DexvMG9oOLRzRUsBTdodyTCxp1nVuw7qzPy640z7O6soRlYKx75W/dMEgMbtI9Ryi5srUcD+wHHbzGJlFFOmfosQrAd4d4gGOg32tsdxjahmY7K5P0SSDc3A+4fEYyvmNaUlT3TFQEedgRyEfE7YH1a0CkNPfRwG22Oqec/SHwBwhLKk6T8DqxuW9DHUAifQxyBIBj0JwNyVdC8MQXa4IP0ouIFxAmOgVeU40fiEk037p5WsYYGx58x1xFlyA9NiGMggKOo0GZ5Wk+kX2JoZLaaezYGeOk0zTiWVmqEU7gshO/usQTbqvnBIwQ4gkU0eIJKmfJlIPw1DyONGAOYWVIfQbmL92pcQdji3n01ZVPEfgMHzL3WCxfTQMyFS9VelQxHTVcD0wRJAoZjeBSm/m/44GcOQg1m61X28GOCbMDSzIBMdlzH2z0GKS+kvH6hQ9nEYlCoG43MAQynDxl2qE+6u8iWMSN57otvAwk+y1Koy/u9x1Um/dOwBkdbYbU4bXdIeowJ3It5WOnbyxfDOKjVlc2OTlZLwDLlGLEjvsG90jc1OpviR6Zep2USHBm1wO0qSReA14BPMjxxPw3hRowZMAy0mSQFYCLW3nniFA3aVHpgspCgOCBB7SpA8bn0+GE+qacW2NdPFqSSBOar9mxQ6+7busY2+zjMVeJ5o9q1x/wA3QdSD8sZjJo1NLPOELKyGdCCfpWtHegyNI92I3g8pxZJZKyKKvdJSAwTVGr3TCjvA7+fqVRuJMj21IWvAUG3iDp87k49rcRc1KbNUUtTIK6gVmDMm2kzFzqx6PDkrGr5MHNiTyvx9h/yyf/T8yP6/+Z8czINvsfi2Gmh7S/7NWpGkSXFSGRgwl9RiBO09cLLe9H8I/mbFYImTH6Yc7co877/w/wCWJMvRVqgvDKFKgmDGrcjmdx6DEYXvtPRbehIPkDfG7ZoLUUc6kfJrnyPLDKv0xWVayd2nK0IBsV3+y2K2SvlB4o38rYt1nBy1ADqpI/stH3H4YH5V4yq9SNI6SdQ35YRtK2x2m6okVfpAE99oEbkM0rH1YM+LYrZiuzAGkGYe7ICzpMEmSRcdCeXja7kKodFYbMx9TqYqB4dT6eVLi2RVyDfXqgXYAqfekBh7pEDwMYN1ScsG3FAenaWbfyUslkqiU+zFMkEkljBgRYCGEnnJgYnp5KoFIIMzaAkRbddW+/6OB+UyJfXq0rpcrdm5AHnU3viw3B1BgmnPSCf/AOmMFs20b53Ju6hIOkCBq7MEG5DAgyLnbw36ZSpViaeoAhGBhWGpvCAeYkR4+GIqnBlHKnMgRovv41J+WLvBOFop7SAG0iAttxeLeRvPPB+mi5zUU/kX6mShBya+C7o1VqdQoRCEAk7Aq9oBjw57Ykzj/wCyUz+vdOPDmYrdnzKyfPS+3hjzOL/sNPyH8hxsZXuZeHgp5E/0n9Y/82Lj1VFOvezJHeIUCTzJ0jnivw0DVV/rH/mOKnG8ygpNTJaXgbc5BIt4HA5uohYK5F7hWaOXorSo0yQNzYFiZlp7w3+UDElbi9SO860/tNB+RA+WFrKgsqhnd0cdw6yACN1ItcfMYurl0XZKan7JPqCeXUYzZdRJbIfWGL3LLcTn/fgn+FZP95QMWuGZomkzO7QxKmZ1FgAYiZEWIk4qLmFX3mEDkRA8if8APFnL5+i6VEDBGkOsmVJESNXImOfh5YXyZZSW4aGNJ7A6plgxLMbnqx9MZj3MEhjBaJtAfb0MfDHuBbjNsB5zMq6FY1mO6Qe8Ou146zgElQzpaOneW9hbyt0wbqZDuaheYO8i428bzB8D0OLHs9lUqNVDiQtB2W5gMCsW2641OnaSpGZnubtgdKci5+AAxuixfDP7Y8Cp5dKTUphzBmPqk2gDC3y9MaEaYjIedXeMCbLPium48tiR4AY8zKTVpMdwRHjeNR87R5YgqaJGsKZC6ZEknSO75Gb+nXEedogV8vop2DXYJptqFz5bR088FjL2eQLjeTmjR6rdnSvBCj4GQOfMHx28sS8KbVlgs3AUnlIJI/R8sR8Rzxp0qTKNQSkjEdIZTPrb4HbF7K8Bqfu2lVRwCTqaFU32i8SSQCBvjFepOSW5rUmk3sRcMz4WiEJYgM/u02spZiIIXefGwHhj01zJa50sCR2bLBjSQsgHSAdR/AzgrnuGfswHvdnPODpJJ1AQPpbCedvpAYFZ8lu6H7NgAC1jpTeb2n3QWJ5noMOZ5r+l58ITxQ/1HHyDRXanTr1VElarQPFhT70c4EnA/OHO5dRUdaegiYENGrm8GZPngtwfL9qvYrtUzKrJ5KyKJI5wLxhr4nwGpUy7ZdlMmBq1DSIWA0xcQNUb8owjggmnaH8sqfNClwXN1a1NXrKoK7RzUwVJF4543zGeZRTRdSs4UDSDOkCSRz+74TiU5X9mqtQ1alVE0t1ix+d/Jhirm2KJSqjvGnoYsAIC7Msjw/XQUfZl32+xaa1Q232Ca11OYQaSDpMSpEAK9gTyxPnv/AJ6fyHFPtKdTMIytMUzEbRoewtcAc8XeJ/+AT0//WcbeZuzJxVWxBw3et/Wv9+AntMY7OeTkb/wrzIwb4ekmsOZqthf9qzZP6zrP0V5nC2f6V9xjArmVqBLJVpgDS4BA6NG4O4OqcD04iiyClSowMHU/d/G3pi7kRodiQbCAN53MiLcovBvga3B67K9YUz2cteV3k2jVJ9BhVRUpPwM24wXktUuNlbrQpD4k/hh64fmkpqrsia2OkVGgBLWFzYHrOOUCu0wcPPGKmmhTPPUfjpBwHqMcVSQTBNye5ezr5tHZVYso2KhyIjkQl8Zh0raiZhviBy6asZhJZF4G9XwcZ4bnGC6Ce6DItMHykWPMT0O4GGDgAHaVqiCQaFQEc9UKY8yB8iesK+XF288MPsqoNVwwkCkzQCbldJFxceeNZKnaM1+GS+0XEcznKQanQ0UKZJWSNZIEEkTIi/K3U4WOH1XbVr2FvGcdF4Rm6fbVFDBgHMuSApqaSCFZiFm+qNpJjwT+P5ejRrlUdDquVUyF6LqFiTvA2wxiyXIFkxpRtDrRyiMELMB3VIlWaCEToRHLfFx8tTgk17jb92d+UE85wGr5ZCiMFLMUE3gjuqAQdj5HGlPhzMBCMN5YlQeYsBqgx1+WLScknQOKi3uQJUpadDtOsaLg3QDT5Cbn+0PDDH7B8QapSbK1DNbLkgfxL18Zuf72FfiXCWZpQ3Ed0iDACj7gNpHjiHi6slYVKJguCjeQgyZMbAeFiOeMuEnGW5pSipR2GzNVkppUVKlNnpjUac/0iT3ucHmJUyG8hhPGbpVFAqSQrFm7x2BEFo6XtzLc8CuMNoVdyWYnWd2O0z0ALD15bAElXVc7MTfnHT9dcM6Hkjb2F9ahLbc69/o/Wi61tZUVC8oslSqhVAK3mSbT4EcyMN+b4Yoma9SLc15GDfTO044XwSvqSqCTqp95WBMgE3vy2FucnBerxaoF0nNVDNMEd5dyyyJiT9L5YLGOlUgcnqdjZ7TZen2TBSAy3Dfxi0k85t92BGTqoyozBhCDvd6JiIPdgj1g7YUc5xkq5KjVaxqS3Tr5H44PcJz2lHpJLFbhZvoaGBBPRTBHI3wv1MNrDYJb0W+GBEqPRapTpLp1U3ZVuDMqGJ5TbwnpglxPN0/2bslqq+iIZbyApF4sDMfHAKplqjVEeirBULMC4YAArGkXBMmTYx4nG7FyYZkZzGhFlvVizEKB8cH6eblCmBzQUZWg5lBDVf61sLvtQtqe/8ASHf7K4ZchlSoOttTMxYna56Dphc9qDPZde06fwpi/UfQivT/AO4RUsyqvLbRf0m/zj4YM+xmcRlrU5WFZmGohf6QTadot43Igc03N1CXNhCEgbT3R3iOvLbGmRFjO8W84gYp0vTqb3dbf2QXqOoceF3JON5eklVwHm9okiea3APd63B2HPB7jZnL0/E/emFNnDE9CDB+713PqcMNbMa8nQY769J8wrD8BgHURqmgnTyuR17QDfrj3ENCr3V8h92Mxjvkbs4dS95/tH8cGeBk/v8ATv8As1WPgPngOvvv9o7euGP2PYds5Nx2TT5akn5Y3o8oQn3FjJ8XqUlIS6EAMp287XB3uOuIeKUJioktTj+0sk91/Hodj8QKCNbc+XXFxMwyAhWOi2pGureBH474s472gSe1MOcP9rqqIilVJUAFzPuyABAgSBh3/bpp03DSXXUQNh1Akgkg25DHN6nBXQob9i9wx5GfcJ2LA2kb+G2GD2dr9lTqaQGBqWBjYAy3K1gNWJeT5LRx/FhziGccmnqSEaATIJBMxHMGfwwOoIa1cJUIKqZtdiRBAnpfnJmRNsVeKcTesQFAA1LGkzcNbkL3xYTNBKwZk7Pv3sRpUggg2HgZjc74WlNSyJ/P8B1Bxg13r+QP7YVDVdAoUaJEah3Y+jeIwvZXIuwtG8Dx8gJnHTs0ql3mZIkXPQTz8cK3s26hAxTUwts1hHgpH688dPNKLa8EQxQkkwtwPiVfKrTpEJYCCJWJJEkX1E8zbnhT9o+INVrdowAYteBA2A/AYZM6xqaarAKrkAXvp74Bg3HvBttiMK3GVI1ahcPf+0P/AIgjzOD47cU2CyVwimKTVKgRYljAk2E7k+AuT64O19SVS6yLWOxAWw8jH5YocLVqZ1sl4MKbHSfeYeOnUBO0zGLdQVGKoWBDe614Ik7gWnYxG5GLyrS9RGO09gxw/MuQQNUi5ipUFjJBhVMA354I8EP7wkzt3RrYz6EA/o4oezDwzQZBZUmSLfvL8uYwYoV1FSkTG3ZnrOmQfLlhHDSyWxrNbjSCrITMdN5wre0ovSn/AIhmY+qnS2HE1R7gImJ/7cjuPiMJntJOulq+ufkKeHOpknBff/DFOmVZCtk87SotUWrTVi8FSV1bFzAG4ktuOh8MVs5wtqNAO8r2wICNGpZYiDB6EHl004mzFN0dHC/vA0pqHhcHwj/LFHjPEmrU9RGkhl7v1Y12PoB8sUwzaW32C5oq2v8A1Ao6RZfU4YTSjI0P4qk/EVD90YVapi0/r44b6l8jQPRx/JUH4Yp1HCO6f6jqmSM00M7ov8oxmKvByewo2P8ARr/KMeYyWOHHmX97V+0dvM4JcOr6BXJMTQdQfFmQD5nA6s4FapP1m/mOIs7W7tj71j5b/eBjah2Ep9wUaXMc9/vv4YujJxU0kyFgnTzFjAPU2+WPEjQ3n+P+U4LnIla6qbA00OoHYhFnz2PxB5Y6c9LKQhqQfo1yctRWsQdLCU03gNJkbyIM264F65SEsNQW3QEmR/y+uIjnLwIAv3SBcR9Pr4/5X1VZOkGB9I9Bt93697Cs5an4HsePT8kqoGubIGA8zqHX9beGkv2a6qfaEltQ7jFiDDBTAO8XImDZY5jAehmV7QBu6ixpkxYgy195/Pri7XpaaiidfeUqIB7pmoYve8jfriIp2iMjVMO1r1hvENuIPupyOFbgdP8A2YxYs4WfMINue+GOkpDrKaI1WgD6PQHC7wZ4y4nbtf8ACPxjFpq8rXygePbGgnxjJKr6EdoZDOt5uJM32OxtGxxR4fSV3DGQz6hqgMVCgM2mbATABHTxOJOM5m+s30MhPiGkN9+NeEUtJI+pSP8AzVPyw3pahTAXvZW4srK0zrhoBIGoNyFrFTtf44rcKgV6QiBrlvuiPP8ADBHPpLMv1xY/xbj5yPXA3JhmOoe+p1jxZTDD1xacbi0dF07DHs4vfYdKi/dVxIWjUy94qW7kTJMx489gb7bnvQezL6ncjYupv9mr88FMvQ1X53hukk2bqp/HGVLaTsd5JKNTs+/K6lWSQIsI1AgcuY8viK42B2tNmFy0yPIWPU7f3eWLq7urWMFSp3EggEHmt/u53NHi1RWGW+uW70yANW9zymBvi8ZOtP5wRS1qRYHDQ/vEiOYMfofnhSrH92oOz65PQjTc/Ej1nDvlnOxIXUCIMg2AuOo8RhLz1kpiQRDEETBGpRzAPI8sF6Zt7P8AOQXUpc/nYFMpmDyw3ZN5yCeFaPlU/AjCxV2Hr+Bwb4VX/wBkqr9Wsh+KsPwwbqFcQXTupnW+CGMvRE/7tf5Rj3EHC70aVh7i/wAoxmMhrccZzLOcCcMzgEgkmV3FzuN/hOKGcy6oaZXS7HdZDT/F3bQBG/jyw6q8A+Z/mOFjP5IvmEIsBdr3Mu22NTXSTYvo1Npfm5U/1Qp0lm0A97S0HntMiANpxazM62Jv+6ZEAHK2m/Oxj0xVzWYlzsLwPACQsemn54sC1zysovtM6fSY+XPApSk+Q8YRXB6AbKLnl0F9/wDP15LjTNnu6ENtUFo3aJ0+Qj54mUEnQpiowOpj9HotuZ+XoMUHY9mNOy1NoE6gqxY78xHXEQVstN0ho4F7Jg0qj16LPUY9wEG6xZgDuDO/ToMDcznKNEKFM1EtYQZAKmTy23v64ve0DcWp5aa2ZbRABSykSBC2QAxbY4T+EcLrV6hSksncywECLm/L54bljUqbYisjWyQ/JmqdWmuhyz7OxmzRJGwiAOUzhRyVfQneTUCTAjnC7WMH7/TDL7K8E7MVO3YyGnSmxhd9ZuLEyIG2+A/E6iNmtC/u6aNAAnu3kjeeg9MDlqjLUwkalHStjWrTZtgyhlHceQw2IgwT4gwRuD1OtLNimzLqGpjtFrWCBrCfSOWLzrlzvXc/2apxE/DMmxlncn7FT8r4hdT5Rd4PDJ80pqKGTdRNotbe/SMDasg6xKydXTS+zg9ARcT0wS7HL/8AFqHnHZvfxNhPriKstFiqqzmWAMqwAF73MT4Yt/VfBX0NuSvkqJLhqY777FWKifrRE/CR5YJZfgdTNVKZLFKYB7RlaBbUYU7yb3gj4QaeXz7UUZEprJksdoiJEx4+nzx0T2OytPMUVOqzRaARPQjcEbWjbELVOSlVI6WmEa5EalktFdqK1GZQodHcyVJ3UtzQ+I5+N5KurvECHpqYU/RYwAw6wJg+Pxn4tRjiVell2Fk96O6rKAGLaVgXgbdOuBfCOIGqTSqkCukhWMXvBRhzGA5ISty7BbSqPncOdiCoGpiZF2JJG8Os+PS2FniS1KVCoG0P+8ABK82DsSB8B4SY3wcylTvFSNLA95OhlTPiIX9bYo+0lRDlnRQTUaszQF370Ai1+6APjimJ1KiMitWK2dp6fvFwbEW2xLw2p3agH0grfAx/ixlehULFGpvrpqNSxdNI7xIAsoxtk+Gs1RURhMGZBiBvMSbW5X5Ydk047ikLUjsnBTNCmf4RjMVvZpj+y0p+r+Jx5jIdJjwonNsHYMFCqTBJgcyB5+WBeYzIFSj1UgN5HmfCYOION1f3puIWfQkmT53HwxWCloE23/79ADf1jnhy9SVllFRboloKRrB21k7Dkxg+c7D18969cU1DsLmyC5gT73jz8z8tqMEaj7gNgd3b/P5D1xSo0jXBbvNULQqDYgCY8InqPnjo037jpWo+3kz/AFmilyrEA+6x3nSASRv1MnHSvZ9clTpKK6LSzIJftSsqSRZlci0CO6Y9d8CuJ8OppkxSSnqqGmFGkA98DvGAJmeZ2jzwFOckQLo3eJBJKkKA8jciQCbgyfPGhg6dSTlHsIZ80k1GXck/0k8XV9CU661QTL6AdPgJ1GRMmJ39MKPCs46VkKE6mIWxN5MR15/fg2CruZVTqWCpA7snSN9iFA8vDFv2c9m1Dmq5DU0BgMNyIvG3li8sUvTcq2Ba16iV7jfxXi2Xo0XSi5qaRJYjmInvHvFiYG3O2OZ5CqdckBmLzBJAJIncX5zhm9s82rKiUxGoemlZM9NyPQYVaUahJhQ4kjeIi1jfCW8rsb2jwM4rOP8A8VP7zfiuPRm2/wDLUx6z+GMoBQoGpdtyL/dfGqICSSuuIEoqxztcb7fHAvRDep5TNznH5Zel/d/yxotR3ZAadNRP0Rf3W8cZWoAQRTcQReFgXBk93bEiTrUgqQDNrXg9AMQ8dKztaeyK1XLsWZ1RnUAOyjpI1HykSfAjBLL5utSoVKtJUFMsoLTDDUYGkAzEmItv64ucMrCnWBY6VDSb/RYQb+Fo8cXuOcCpGFrVTTpMf3bqVCTpkGdiwJJAm/mJDWHNqwqD7MVyQ05XNd0D/YXIdpWFVWh1BNNWIBrEsQ5UnbSIOmJuL2kr3F+EVMpm+1zAZCWLoAVOuDcm9hcSDcyfHGUeIU+7TZlhQE1/RIAguJ6gSOk4KZfhq5ptSof2ZH01KxIKsYH7tJPT6fS/MHBMlSt1+xSDeyu/uZQ4nSzNSEMVFHcmQWECUbwnY3/PyjTDtcFdJJq07yxAJHhvfa+/UYk9pODZcvTSkulgxBZQFIENG242AJvuRscXnpSKbEjtSDpP1oI7rdeUH8d8/IlB0h2Gpr3GyZAvS7R9GlxMICrqp5hvL7+eBGS4EiVZ1s7KHBldu4xW+oyPda0eWDFCsWIO2kkODuLG0cxsRy3PUY2p52nTeX3elAPlMx1kR8MDjOUU0TKCdMP8EtQQeH4nGYqezxc5dDtuPgxGMwvLlknM+IFVeBZmQawABJM8vHb4Y8pKD3ZhR7x8voj9XPrMHFNS1STBLGxBkC3xkeQ64jbOoulQTpVgW7pk+PkOmNDS2tiFJR5LtNa9eoFy9JmdZKqLwAYM3tubnyxTy+eqZSpBSWBgqZB3FgeR2uPDDX7Eu3a5lVplkIJYgHu37pYWtfr48jgp7XcBSsj1kbsyiai1tAIiE8/H16YPBKlSATlJSdseeE8PDqlSrUqMbEq2kXsYYgBmjoSdueOO+1k0uJ1RlmUBqhFyAskmxJMCNsQZX2wzS01TtKmkyLNBIjkdBII6qeeI+A0RVzFNSQh1GHYaoJAIMTEjkTIkixwTVOLTXbuRCOJwkm077DDQy1Si6U8zodCI/dtBsykqxsQY5bW3ww0alOi7kCnpKnSJDnVPdjTIAAkm4mBgRwrhVShXepUqdqoKpTk6yJMXmmF1SIHrif2y4u4Q0wSNOwn6bgQYFgVXvR0LY7Lnm1uwWPDFOkhK4hmtddiPdAKr0gAj4E6iPAjFRElgo+kfv2+cY8pXm3OPIRA+UYvcHpg1gW2UTy/H+ycCWwVjMVflogeX5YrO6gtrPem+kjaByjE2umQbmDae5i1kqLaR2YlTJBMbSbnEWXS8MHO1PSTL+pG/5eGLT0GUywAHh5r4dNWC6pVj3F28N8CKlFbEE6iCItuVI5X3xSTuLL6ZfckzlAEKDswKnpfn8wfTFCrwXMVMqykVSoMlVJZCVINxeDHlgtp10vQn7ji3kOIOtN9LhS4UqYurSdUcp9436YXwv3UWyfTwc4y/D6jVCtbUiiS+mC1t1USBq8CQBHhBKZTj9fhtatSy7A0tRDU3UMjwNyPrRAkdMXM1Ub95MsxJGozLg3k272/hG3jhf45TJrBudQBvigHyIj0ONueJRhFp3ZkRm3JprgLZ72kzOY7tOmlOIeKNOIM2NvGPPyxfPGa9Ap+05clACFYgqSDE9VJttbc4G8Coss27zQEANywFrCSROOlcZy6VsswC05eAgLCwhYAECNgDvzwtnwJJalz+4xhyNt0+BTyXElzWtqQZXSw1Ad4fVaDvtB8ud8SU9DwzgyoKsLSt5JiN7et/7Nf2dUCkU7oZUqKQOoax8/HywR4lk7ByQKoEX2qAbqf4hyPUeuMuTSk0jR0ut+Sb9qr0P3SKXVdmJUTN9tHjj3E1LvqrPqViBIhDcCJnxifXHuKWu6K7itXzIFOFUFzYSSSCdun44Ie03AsvSyrQlPWosQveK6blmidU+ONvZrK0nrKWUsqfvLASG1DTYwDEk/Dww9VPZ9czClKhp/SNUpcdAqjUT01NYwbxh/BB1aB58kb3OW8GzeeontcvUNFa5GpyE06VtqbUDCgE963hi57VcL4nVQPm8wlSmTYK1hNh3Aok79Ti9xfhAo1quSc20r2LGYakAQoiYLAb+OoxeMAquVzI7Mdq9WmJ0CDErcRBJfYmY26AjB7rZCzje7J8zwzs8r2dVQNCnSQZlgJ1bwCRPL6O8Eg0vYXJJWzGqsYoouprsCW2VRp72/et9U4t8frVFpd5SAykhT73jI5fCT8cMnsTkEy+XQomutUAZ3ABgxOnUbAqLQDvOJ/482Q0rCdb9moD9ojMVAtlsQLgiF1lC8ifrbTyxz32ozherHMsXb7Tsbeg1R4MMNvtXnWaqlFt0BdzMwTpgm0THjs2Od1Kmty/VpHgCQB8ABgDdyrwHiqjfk8pmNRHIn4/r7sHfZekx1sig8r9NuvQDAPTC+pPwmPmD8cNPs7lGFNQrhQdxqINrHbyOJZy5DX70KAKSk8yQoHp3px7laSaQxczEkAAiTcxaYnEn7LU0se0WPtt+ZvjGzVJAAaYtzv+WA2MLS17lR41JP8Ain+6PwGIWqsaY0oCAfe0xZTYzq8MTvWowP3S6T+riMeUqQdO66qrSAC0aRJx1naYvhlbIHu6emoHxsw/w4iqCDExDggxNm7pt0n5Y2y7wzdL/wDMNR9N8bZilJAb3aqaT/aED4R88LJ6ZWTVqgzW4JVCpBp1aYEgEBbG57psJneScJ/tCauWntFMEg0gxLKo3IEgGwDD1HnjoHs9Wq/s1IhtQVAjB11AOvdImQwsAdzcnAD/AEoZIvllcJ/RvLaTIVGUgnYHfQTbYE41sORwdxM3LHUqZT9gqXadq9SoJSFEg6iYB7p1e6J9TflGHtKb5ihU0lGrKDpBQD95Eqd9AkxfTa/THNPYfNZZUJqgo0w1STcMZXSZgESLRynnhjp/6RqOWQ06dHvie+saDyD/AFidiQRbaTGIcm5Nvcso7JIT8p7KVaj1Gq1BSNNypEamLSJFmCgSd5+7GcKL5bNaayK6v3ZYwBJs3ODIicNfsOa1VKzortTWrqJALHUQLBQZLe6douJ3xntT7PVqpFVlZNF9bW2kqNO+8dLE4E05xpoYlGMJXqtltq68lq+lW3pfbGYCLxfLkAsoDQJDASDGx2x5jP8AT+GG1hL2aRRV0iBqpiPMGf8ACRjpvC3GkY41XOkCqK3ZaEBB0yJ1WkC8yQBHMjBjJ/6Rq1OnBoUnfQG1ioQt20+6FMwejAHww5gmlHc7P08skvZv8G3+m1dL5WonvgNsbwCCT5CfngFwniisKdTWG7NXmTcFtIFt9pwL9pOK1c3VqVKzAsKdZFAsqKgmFE25m5kz5YWKFWLgmeoPK+GI1NMXzxlicYy8f5Z17gWberWCqo1jL99mjuwwBv1J+4+tqlXoUHZ6lZG/hogsT9pp0KRHMjCbwTgtSqnakjTpCwdEmCSYGkxcnceuDjZCmtF6piaZgB5dtZjSBJhZmbHYG2ANuO0USo3u2BeLMa3b1FYaqzEICy3DM1gZgsF1CAfojCsiaQdQIMiQRBFxFj4YJ+0OZOtEBgr3iRyZrD/lBP8Aaxdp5sVJ7UrqUhVJgFlKsdO2k/SsSI5YHFtK/JeXNLsL9VbgdSB85P8AKfjh24flECrNRVIUTsL89jgFmuEntFgg6iZHRiBJBgSALwYYTsdyc/YWMN2iAg2gG3pqjF7tERbT2Cdakqpq7VCFIMQOotM4lHFln3l/X9qPnhdzvtJSpOmqp2mgyezW3PnMG97DBPhXtpTr6wi3UT3gRb0nFHCS3oZjni9pchF+JjmRtaATPwxWy9M1gzdoFBbYidgNpbnbE3+uwfor8cR0JrMxUqIMbE+o/XLFC60T2KBphX0zIBif7RX+UYlroWRQNwg+IKx8wMa5/KmnU0kg2tHiFj56sWKq9xiPqNHyIP3YBPkHxsU6fFs1Sqr+zPC1AH0EW1SARbxjcHfB7Ie1Pat2Wayjqw3KKWHTvADY7XAwu1n0Lr/4T6v/AE394eS3Pph2p55c1QpnUGEe8NLGVYiRM7gA+pwzgbe1gMtLlHLONZRaK1KSbLVY87IWASehCovxOBGTyjV3YCQLgmCb6jA6TfmQBjrXHOFUzQeomvUB31LagwMKSZEyJB35EYU+G5mkFVlIFQkAWAIBUAgmZKkyfgMMwUk2Bm4yquxT4N7c5nIqaFE03oqx0iohJ2k3DAwTNjO+NeN+3uczK6SUpg7imsfNiTvG0YVMye8/m33x+OCXs+ymqJE6QSqxJZ/orHMTHwwa9hetz1fZ+qRJ0yerQfuxmGPN59EcqTERtfkOfPz54zC2qXgaWONclH2jY/sojkFJ8RqH4lflhWp5nSDoMaoEAcpB5+Iw5cXy4bLqpMa0KyT9IaGX5gek4QkPoecmMT0zThQTq1KE1Ndw1kkeqxWxZ9QAB5vCm5sN59MS5/2Pr0lJmm5HvKhkj4qJH6vijk6roQ6kBpkEcgAev6t5Y6Z7McEqZimXq1GIL6YCqJIUm5CzF1BHi3S5L0ukDlqyR9TI/gtZDJUlRUCmoyqA2ksQTpFzeBJnfripx1tJp0tC01H75gDJFiqk8up3NhhzalSy1MGq601A2JvPMAbnlYY5n7acRVzWqITFZhTQkEQgENY3As/94YFl4rydi5vwKOZrFyah3dtXoWGkeigYnZgGZtwq387/AIYqFu4T/EI8rQPhiUtKx9Yx6c/xx1EhngNSoSUkkQBc7QJN+gY2BkDF3jWRqFQtMgKR3gSYN+oBsPqmJ5ScVOBUWcF1iYJuT9JvDywWOVraTGknl3jHw0z88QlvaOfFCWOGP2qq6gnWF0zMmbixx1DI5KhSY00pAqRq7yLMzA0mNosZPTrhIyftAtFg4SbWNiyifosRI5W2tAicM/CuO0q01KrMQTAcFhoESwZbBYIBJEjvC+L5dSXuO6d47Cs0Sf6NRHgu/TbEK5QVKhFIBdKiZEDdthpI9YxO/D8sTOtp595vgcRZgCkwFAsxIOoLBaARBMg9SNt4wsaNY5bLko8UyzUyCxBMLBHONS3tv3lxhf8AdsOWho9LfgMeZ6rUb3lqWVo1LEWDC+kCe6caagabeCmPLTH3qcByLcDKOl0bVFGpZHdqDQfJhb5g/HBH2PyyCi1FqYJpk3uDKmG7wMiQVf0brgfnUJppFyw+cah8wB64H1+O1aNdGoR+9UORaZAgxIIgiBccsThk0weSNoc+J5cKjAO4DqVALAi4g3IkDxwq1+ANRUVNQemtyEuwgzEGJUeEnwxJnvac1Y7ZeyIESVIETvqUss/DHntElJstTfKVWJ9yoJ5N9IAEqIPQ/Sw4sq7MB6dbNbgFPZRXZ3NUlfe0BYYqxJtMXBBtAt42xZyyrRVhR1I6GxmQVLLflIhhIIm4viRs6e0DfWpKYBghgWmCbSDyJ54p5/iJVSDC2/4cNHTp4fC2CJNrcHsjV6FNzqZoZrmTz/Lp4Rj3CnWzTMSZN8ZidD8krIvA+ZuqpWklQwrK17bjQYuDhU4tw0JUlQWRhz+t/ng3x892kht3SQ3RhEfET6xgQmYqatKhpnxA+e2E8Tcd0bMsEcuKm/yyzS4U1MoWZSSAdIuQfogj8Ogjnhy4R7SZhaC0cujQC0vpgkljJ7R+7p8VDHbAn2eyktra4XYnm3M39I9OmC2f4mEEyIBieU9AN2bwHrijzST25EZQi9uy4KPEMvUgvWqnWwMJTY6j9qqTrKjw0jCnxjOB2AX3Ka6BeZZveM8+6InwwWrVHrsSZCnlNyOrnaPAd3zwr5tdNZlt3XO34eFsFwq3vyDybLYnqDuH7Q+7GZgwY6L8zbG6rOkfxyfQHEROp55avko/M4MmCY1cHlaVtQBO4E7QDyPOcT57iFSnTZr9AStr+gx5QzipSprziTcb7nyvgN7S8ZLoKaWhpMxciwHlP3eGOgrZaWRJcC0XkHysZM268sEqNY9kpVipUTK7/rb1GBJaQQqxI68t7Yny9QqLbc/A/wCeHIvyIMb8j7SVdCpV2QFZERBB3AA68p8sNOSztNTrDywEMumYBUHUYuBIi+3PHNFqyvgbfr0w2cJzitQVXpghT3SBcEgTBA6ybsB3tjOAZ8SVNDODK26Y2Z7Ns6LOgqzKAQTsZBI+PlvgBl57JhzCEeq8vUh8FMnxCnDpVXs2bWqs1MDUwFoIEBgQ0jfY4G0Kg1vG2qR0gx/1t8MZ+VDiZdy66lpAdDHnpMfdjnIYk6mmx3H0L9OmOl5AaWpgGQDHyb/PCDRphjGx3B9MRglV/nkmUbYSyXEmCjtO8vJ128m/XpgqmQpMQ4UAgggraRvNt/8AthdogpcHQTziUYdHXl57eWCGVr6TC/u237MmUb7B5T+idsRKPeIRPtIt8UywW8sBqmQdp/A2/ujaScJuZdnJOkxymZ9Zw9JXWqukyH+kp3A8Dzix625YUM4jJUZdUCTaB+X6EYZ6fK60sVz41ygS2Vc/ROMxa7Y/Wb+6v5YzDGqQHQhg9plM04Md3pPPz23tirw6gRBZh3rKIgDkTbedrcg2JPa8A9kSJ7p/DFbhOYLKQg0sO7O7RGyiAFEbm/j1wpFfppjssstei9hgzPEQgFNBsI0zBPi5GwO8C5+OKYol4eoZmygDl0RdgP1ffArNZpaXdgs25E2vzYwSx58uW5xbymeckaxpLWB1E+QaRIHrbeMQsUtNpEKcb0thelQMCYAn3eXmx+kcJee/8RU/rG/mOHjK1dSzsQSCOhFiPjhH4j/T1f61v5sd03LI6nhFmi8AnpP5/ljbheVLuE52U/2jLH4YiHugfWI+d5+Axe4Ee/qmJLMCJtyG3gcHYGKtpBytwx5jWvoD98yfXClxbLslVg28wDEAkjl5A4aXzQLSHIH8TET8yT6YEe0NWShB1aZ31Rfbpt3r4vj5ormxNR1AIuBB5T8tvuGNlBWxm1jHyI6g/PG1Ro9xQIAhjJYfPTPjGNqiwD5fPrhqCd2JNo2pVhciSQOYiPIY6N7JVFGUWkYmpUEEnYmIMekY5tl2DQNiTfwx1ngnBKQydKp3hUCdoO/s3vC207YD1MvakH6ZPVaJqnBqrh9bU2ksVlnGkMZbaJM/l1wBTLlH0Ey0QT1ILqT6sR8sE6nHmAI7RgehCRyvOmJ32tgPQzJdtbGTqYE+A01PzxnzWxoPIpbBvKGXTpMj1U4QcogmZ35cxth/yhjR4MV+Ex8pxzvJfl/LgeLhk90HUUaesbyLep2HrivUpDT3QCvNbEeMFSdB8duoOK1erpLKYICoVB2kqrNPiSfwtjXh4H7RLEKjLFjGlptfcW54Ksft1Wc8vuqi7QqTa7xfSf6RQOa8nUeHhtihxd01gioHm9gQfJrWMWvewwUy1IPUKMNpuLHUrRqBG02Nuc4E8bpla3eIJ0i8AE95h3o3Nt8Tia1UVyr22UoHT5/5YzE6tHz+/GYLYCkW/aYT2MyTpO3p44g4HRH7ze4HqO9uZnFzjgk0fI/4cV+DiO18I59Qx/HAk/0q/OQ9fqlHMPTWq7MGJDRYj05eGNv9YoxACPM2JYWuLxGK9egXq1Aok9ofh3sejhrKQb2vt4/nbDuPDOcLXH3E55YxlT/sNGSf3/tk/M4Uc5eu/jUJ+eGvIf7z7R+/CtWX9/VPR2j4n8Jwng+pjfUcIkqtGoj6Kn0JMDB72VKqrFuijYmNyeXiMLtQyIH0njzCj84wy8PyFTswVCwSSJPoD7p5Ac8HYvYSbOUwRfew7p/LC97V5lXrAKbKseon88FP2CrMygMWiY+6/rOFviKEO+qNQlTG3vR+GC4FcrA5m9NFNxZvDSPlifMjunyxpVHvfaA+QxJnh3T5Yc7MVIOH5RqjEIDMG3UXB+8Y6Uj1WoCaThgukQqxAAi+okmAMI3snXCVST9Vh8xh/Ti8IDpMR1H4n9DGf1Ftmp0eRY4tl9uIpE8z/CfywHz7KXldiVmxEyWUna9iB6YiTLVXCspWCgF5mI8t8ZX4bUSmxbT7ukQTuCDew5ThaS2GWovdMu5V5CnnKt8VA/PCPw+n708jG/ph1ydwI5g/JiV+TDChw9hrfoXPLxwKHDKL6kScTpVJJploASQJ37Nb+fnjfh3aGok1XekWEkMSNJmJsIOqBFjvbGtfhvbVCzMVELA0M30R0xbyfCUpslQay6GR+7IBjkbT+ueDvJHTXevANY5ar+fJepUozDAci4HxXAPj8msI30D+ZsGaWZmvJUgkuQD0lbjw36bHAT2i/plMTKf438MDw/WEyv8ATKXYz0+f5YzELOZ9wfPGYZ0sV1Bf2geFolbwDttFufobYi4C0rVO5MfccXs9mXpDtOzGljCgkmLeMkbE4g4IXIdnYANsAyCd5s1xvhf/AKxt0sllCjw8u9aXVIqHeDNzIAP34nfgoif2kTvACj5zg01VYHfvP1qX4HfGVc2sXcf30/BsR60+xyww7lfIr/Sf1hwq5kxUqnox+8/r1w2UcxTAMOqyZM1Bv8cKvGFHaNDI2s6hpMxJ2Pji+D6mU6jhEWVUysX0ifU3/LDymaNNFXT7oA3MQBG5XClwemWqwtzqAHSFvc9IU4bKmTrNtoHkWH4YPIFiUe54eIEd6B1mT+XlhSzLaix5sy/EyThjzuSrim+sqQFJJBPIeIwr8x/WfcBhjp1yB6tRVJEdTn4viXPmzeWIlNl+2fwxYzxs3lhnsxLuR8By5qVAobSe9e/8PTDhR4XXCwKyiRBGjfzO+EzgWY0VqbctUfFYw+ZfiwHd0MSN4jrv0+eEc3I908NSLGQzLIigidI0zeDptNlMC3PF/PcQVkVIiT1vdWGxAMTzwJyWVq1ZdNCoXYi5DC5mSB15YscR4fVVRWc0gKbB2YatUDcbdPKcKzoZWpbUCOIca7GmqIR2p67AAFJP90WwHyLACCx67k7/APp4iGqpVqMhdZMqSbROx9Lz4Hri0pci1WoD9u58fCefS2I0qKomN3ZaopRMyp26P/0YsHsYtTJ/9M/iuIVptv279I1CZ/LEiEjeu3/uR+OBMLZ5Trqs6abqSNxTYfc4xEsNUUtSZvo95TsTvdztv8cWBc2rN/7p/wCrGNlzydyT/GYHzxKdOzmrVMMt7LUydvhTBHoRIxmFmpmGQlYmOeMxNZPIPTAJ1dfZrF2EwSe7OlhECB0PrgZQyrqI/Z6JjrMn9eGDK0yaZUX1mDcghjAkHaZweXgaqBKtt9Zj85x0XtQScd7E0ip/5bL+cHHrLVG1ChHPutbzk4b/APVaC4Vv7zf9WNhkhsQ0/bf88Worf3E9a1Zf93lx07jGfg2KXEaFSqulkpgi4IVgQf75+7HQKPDVnZv7zfngdxGkFYlQQFXYlu+TMwZ3FvjiYp3sUk9txM9j1VapLsFgEX62H/Vh4pZinsHHz/LArKLQB1luzZ/4nuR1GxOLD54wQVfQt+8wAMTclxPx+GCye4CHBr7R52muXdVYFn0rzmCRPLaJwgp9H7THBXjOZLsp0aUEtYAASIW4AEb9JvgQp9zyY/M4d6dVEVzy1SNF2T7RPzxbzex9fvxUFuz9fvxdzY3HnhhcAGCsuIK/aXDflBUUd2mxH2TIMcpt8ueFBdjG4iPicdDy3G0RSW9PhhLMjQ6TLptF/wBmWC0iHlWDksDPMCD6/ng8mZpsukkEMDIIJkeUYVKfGS7MVXSpAlmECw2mJnflghRz1NO9cnl3pBv4i3oMJSRpxh6m6CpNACNKAbDuf5Y3ovSEQo8YQ7fDA/8A1kPfVhJtDIbdCDvH54ypmzYa3JYgEqpjyBiR6Ygn0QpVekysCtiCDCNNx9m2FxEd41U6xi+pQWDR4EwPj8MX6+epqdKzq2IubeM/jgjwjNyrL9RoF5sYNyLczjk6KZMG1gUJXZrpVC9NIHyBA+JxYZswIApOw272nbpY/jhhLXx4Af1/3xGoB6SXcT6tHMEk9hHhP/yx7hq0nocZjrI9JeWKlQMNe0I8jrvIA8BGGGpnnUAsbHYCCSPKPLAHMf0rjkQZHX3t8XVqsMmCGM6mvPicUgN4qlSYVqZoqupiwkbaRv0FpJ8hiGtmGKkq3T6Kk7/dfphc4ZWZqveYmJiSTFjgxxVyqJpJG+xjBAzwpNI24hn2SmW7RgYkyiATG0Eaj8seZfhTPTVqtarqYamAYASbxEemFzO3F/rD7xjoKY4pnxxikgEvsxR378mxOtpPhONKns7Q2bWQBzdjhhp4o1TjrYroj4E72j9kmfszlCBEhgztsYvN7WuPvwuV+E5uk2ko76R/u3LAKbbbgenLHVCO7gKVBzTggEdmPvGDQytbC+TBHkU8j7PVmCEklALTABnz8zfBWhwNNLAkao3VlYz46QO7tvghXyyFahKKTO5A8MSZBAAIA2xzyy8lfSjfAhZrg2aSxXVqH0GEeXL4DFjKcHqaS1VdG2kFhqO82B52F8PudEKSLGN8KY94+Iv8MW9VtFHjUXaLfAcoKtRlqE6Qg094gxJmYiZnDIvsxlwPdJ83f4+9gB7Lj98/2Pyw80/cwCbdjeCT08gheA5cbU/+ZvzxOeD0SADTJjYF2/6sXhiQ4HbD65eQcnBKA/3K+s/nirxHKijpaiOz1EIwGx3gxO4vfB0YG+0v9A3gy/zLjr3Jg25KyBcsWuarqLciBJFpJnni1TojYNqjeHEfGBhf/aXGuHYd3kT1OLnGkApU4AEssxzsTfrfEjDxb0bu0GCUkdGX8j9+MwLqHvN9o/ecZiSv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6" name="Picture 4" descr="http://upload.wikimedia.org/wikipedia/commons/0/08/Meeting_of_doctors_at_the_university_of_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0"/>
            <a:ext cx="2176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https://encrypted-tbn1.gstatic.com/images?q=tbn:ANd9GcS4GfOecQHlN94kqDkU28DPHYMzAtqN4930t90aEqaaZ4PI0J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19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0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Learning leads to development of a </a:t>
            </a:r>
            <a:r>
              <a:rPr lang="en-US" u="sng" dirty="0" smtClean="0"/>
              <a:t>vernacular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Everyday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Great works of </a:t>
            </a:r>
            <a:r>
              <a:rPr lang="en-US" u="sng" dirty="0" smtClean="0"/>
              <a:t>literature</a:t>
            </a:r>
            <a:r>
              <a:rPr lang="en-US" dirty="0" smtClean="0"/>
              <a:t> are written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Dante Alighieri – The </a:t>
            </a:r>
            <a:r>
              <a:rPr lang="en-US" u="sng" dirty="0" smtClean="0"/>
              <a:t>Divine Comedy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Geoffrey Chaucer</a:t>
            </a:r>
            <a:r>
              <a:rPr lang="en-US" dirty="0" smtClean="0"/>
              <a:t> – The Canterbury Tales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Books </a:t>
            </a:r>
            <a:r>
              <a:rPr lang="en-US" u="sng" dirty="0" smtClean="0"/>
              <a:t>written</a:t>
            </a:r>
            <a:r>
              <a:rPr lang="en-US" dirty="0" smtClean="0"/>
              <a:t> in vernacular allowed most people to </a:t>
            </a:r>
            <a:r>
              <a:rPr lang="en-US" u="sng" dirty="0" smtClean="0"/>
              <a:t>read</a:t>
            </a:r>
            <a:r>
              <a:rPr lang="en-US" dirty="0" smtClean="0"/>
              <a:t>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1269" name="Picture 2" descr="http://upload.wikimedia.org/wikipedia/commons/thumb/a/a4/Dante-alighieri.jpg/220px-Dante-alighi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95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www.biography.com/imported/images/Biography/Images/Profiles/C/Geoffrey-Chaucer-9245691-1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www.gradesaver.com/file/classicNoteSection/1226626964.415016.p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524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4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3" name="Picture 2" descr="http://1.bp.blogspot.com/_r24mLasptDY/TFpeR3htigI/AAAAAAAAADE/mbzV6hdcodU/s640/dant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52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69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2" descr="http://blog.studentsville.it/wp-content/uploads/2011/12/Domenico-di-Michelino-Dante-Alighieri-and-the-allegory-of-the-Divine-Comedy-and-the-town-of-Florence-1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463"/>
            <a:ext cx="85344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61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Medieval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Philosophers</a:t>
            </a:r>
            <a:r>
              <a:rPr lang="en-US" dirty="0" smtClean="0"/>
              <a:t> push to improve upon the ideas of the </a:t>
            </a:r>
            <a:r>
              <a:rPr lang="en-US" u="sng" dirty="0" smtClean="0"/>
              <a:t>Greeks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Find the logical truth &amp; faith in the </a:t>
            </a:r>
            <a:r>
              <a:rPr lang="en-US" u="sng" dirty="0" smtClean="0"/>
              <a:t>Bible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Saint Thomas Aquinas</a:t>
            </a:r>
            <a:r>
              <a:rPr lang="en-US" dirty="0" smtClean="0"/>
              <a:t> – religion could be proved by logic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Teachings </a:t>
            </a:r>
            <a:r>
              <a:rPr lang="en-US" u="sng" dirty="0" smtClean="0"/>
              <a:t>combine</a:t>
            </a:r>
            <a:r>
              <a:rPr lang="en-US" dirty="0" smtClean="0"/>
              <a:t> religion with the work of </a:t>
            </a:r>
            <a:r>
              <a:rPr lang="en-US" u="sng" dirty="0" smtClean="0"/>
              <a:t>Aristotle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Scholastics (schoolmen) – debate issues of the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Develop </a:t>
            </a:r>
            <a:r>
              <a:rPr lang="en-US" u="sng" dirty="0" smtClean="0"/>
              <a:t>democratic </a:t>
            </a:r>
            <a:r>
              <a:rPr lang="en-US" dirty="0" smtClean="0"/>
              <a:t>institutions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4341" name="Picture 2" descr="http://4.bp.blogspot.com/-5ZkDMmmonHM/ThxHhfaMcZI/AAAAAAAAEug/zraDszBBdqg/s1600/St+Thomas+Aqu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468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www.csa.com/discoveryguides/medieval/images/aqui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0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Church Reform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6172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Popes </a:t>
            </a:r>
            <a:r>
              <a:rPr lang="en-US" u="sng" dirty="0" smtClean="0"/>
              <a:t>Leo IX </a:t>
            </a:r>
            <a:r>
              <a:rPr lang="en-US" dirty="0" smtClean="0"/>
              <a:t>&amp; Gregory VII </a:t>
            </a:r>
            <a:r>
              <a:rPr lang="en-US" u="sng" dirty="0" smtClean="0"/>
              <a:t>enforce</a:t>
            </a:r>
            <a:r>
              <a:rPr lang="en-US" dirty="0" smtClean="0"/>
              <a:t> laws against simony &amp; marriage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1100s-1200s – Church structured like a </a:t>
            </a:r>
            <a:r>
              <a:rPr lang="en-US" u="sng" dirty="0" smtClean="0"/>
              <a:t>kingdom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Leader = Pope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Court &amp; Advisors = </a:t>
            </a:r>
            <a:r>
              <a:rPr lang="en-US" u="sng" dirty="0" smtClean="0"/>
              <a:t>Curia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Developed Canon Law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Papal </a:t>
            </a:r>
            <a:r>
              <a:rPr lang="en-US" u="sng" dirty="0" smtClean="0"/>
              <a:t>diplomats</a:t>
            </a:r>
            <a:r>
              <a:rPr lang="en-US" dirty="0" smtClean="0"/>
              <a:t> settled issues with bishops &amp; kings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Collection of </a:t>
            </a:r>
            <a:r>
              <a:rPr lang="en-US" u="sng" dirty="0" smtClean="0"/>
              <a:t>tithes</a:t>
            </a:r>
            <a:r>
              <a:rPr lang="en-US" dirty="0" smtClean="0"/>
              <a:t> = money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Help for the poor &amp; </a:t>
            </a:r>
            <a:r>
              <a:rPr lang="en-US" u="sng" dirty="0" smtClean="0"/>
              <a:t>hospitals</a:t>
            </a:r>
          </a:p>
        </p:txBody>
      </p:sp>
      <p:pic>
        <p:nvPicPr>
          <p:cNvPr id="4101" name="Picture 2" descr="File:Pope Leo 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7526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File:Gregory 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1676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http://static.guim.co.uk/sys-images/Guardian/Pix/pictures/2013/3/8/1362762661790/Curia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83075"/>
            <a:ext cx="3911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Religious Orders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1200s – monks </a:t>
            </a:r>
            <a:r>
              <a:rPr lang="en-US" u="sng" dirty="0" smtClean="0"/>
              <a:t>travel</a:t>
            </a:r>
            <a:r>
              <a:rPr lang="en-US" dirty="0" smtClean="0"/>
              <a:t> Europe, </a:t>
            </a:r>
            <a:r>
              <a:rPr lang="en-US" u="sng" dirty="0" smtClean="0"/>
              <a:t>preaching</a:t>
            </a:r>
            <a:r>
              <a:rPr lang="en-US" dirty="0" smtClean="0"/>
              <a:t> to the poor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Dominicans (Dominic) – focused on </a:t>
            </a:r>
            <a:r>
              <a:rPr lang="en-US" u="sng" dirty="0" smtClean="0"/>
              <a:t>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Franciscans (</a:t>
            </a:r>
            <a:r>
              <a:rPr lang="en-US" u="sng" dirty="0" smtClean="0"/>
              <a:t>Francis of Assisi</a:t>
            </a:r>
            <a:r>
              <a:rPr lang="en-US" dirty="0" smtClean="0"/>
              <a:t>) – All creatures were spiritual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Role of </a:t>
            </a:r>
            <a:r>
              <a:rPr lang="en-US" u="sng" dirty="0" smtClean="0"/>
              <a:t>women</a:t>
            </a:r>
            <a:r>
              <a:rPr lang="en-US" dirty="0" smtClean="0"/>
              <a:t> expands – spread religion; work with the sick &amp; poor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5125" name="Picture 2" descr="http://www.catholicculture.org/culture/liturgicalyear/pictures/8_8_domi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1905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turnbacktogod.com/wp-content/uploads/2009/03/st-francis-of-assisi-and-bi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76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altLang="en-US" smtClean="0"/>
              <a:t>Cathedrals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172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Representations of the </a:t>
            </a:r>
            <a:r>
              <a:rPr lang="en-US" u="sng" dirty="0" smtClean="0"/>
              <a:t>City of God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800-1100: Romanesque Style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Round</a:t>
            </a:r>
            <a:r>
              <a:rPr lang="en-US" dirty="0" smtClean="0"/>
              <a:t> arches, small windows, little light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</a:t>
            </a:r>
            <a:r>
              <a:rPr lang="en-US" u="sng" dirty="0" smtClean="0"/>
              <a:t>spirit</a:t>
            </a:r>
            <a:r>
              <a:rPr lang="en-US" dirty="0" smtClean="0"/>
              <a:t> &amp; money = new style (</a:t>
            </a:r>
            <a:r>
              <a:rPr lang="en-US" u="sng" dirty="0" smtClean="0"/>
              <a:t>Gothic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Tall, reaching buildings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Vaulted</a:t>
            </a:r>
            <a:r>
              <a:rPr lang="en-US" dirty="0" smtClean="0"/>
              <a:t> arches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Large windows = </a:t>
            </a:r>
            <a:r>
              <a:rPr lang="en-US" u="sng" dirty="0" smtClean="0"/>
              <a:t>light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Intricate work shows significance of God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Ex: </a:t>
            </a:r>
            <a:r>
              <a:rPr lang="en-US" u="sng" dirty="0" smtClean="0"/>
              <a:t>Notre Dame</a:t>
            </a:r>
            <a:r>
              <a:rPr lang="en-US" dirty="0" smtClean="0"/>
              <a:t> Cathedral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6149" name="Picture 2" descr="http://www.mrfs.net/trips/2004/Italy/Pisa/campo_mirac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8433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www.eht.k12.nj.us/~hauping/Gothic%20Architecture_files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3" name="Picture 2" descr="http://www.exploring-castles.com/image-files/gothic_castles_pr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4" descr="data:image/jpeg;base64,/9j/4AAQSkZJRgABAQAAAQABAAD/2wCEAAkGBxQSEhUUExQVFhUXGRsYGBgYGBgcGBoaGB0eHx4aGxkaHSggHRwlHx8bITEhJSkrLi4uHCAzODMsNygtMCsBCgoKDg0OGxAQGywkICQsLDQvLCwvLCwsNCwsLCwsLCwsLDQsNDQsLCwsLCwsLCwsLCwsLCwsLCwsLCwsLCwsLP/AABEIAMABBwMBIgACEQEDEQH/xAAcAAABBQEBAQAAAAAAAAAAAAADAQIEBQYABwj/xABBEAACAQMDAgQEBAMGBQMFAQABAhEDEiEABDEFQRMiUWEGMnHwI0KBkRShsQdSwdHh8RUkM2JyQ4KSJVNjc5MW/8QAGgEAAwEBAQEAAAAAAAAAAAAAAAECAwUEBv/EADARAAICAQMCBAQEBwAAAAAAAAABAhESAyExBEFhccHwIlGBoRMjM5EkMkNisdHh/9oADAMBAAIRAxEAPwDJg66dcF0sa7xzrFnXaWNLGmFnA6WdKBpbdKhZHA6WdJGljToWQv33+/v6aWdJGljTonIWdLOmjSxp0GQ7STro0kaVBkLpLtJH39/f7aSPv+WigyHT9yB+5PGkZsnjk9wR+hGCPcadRSWA9SBiAckDk4n3OnbkfiPz879wfzHuoj9tRfx14F38Ng51w0gHGuA1dEZCzrrtJGkjRQZCzpCddGkjSoeR06SdLGkjSoeQs6bOl0h0UPIQnSHSx950kff3+uigyGzpNOK6QjQOwba7Ska7SoLDqPv7+/8AFQuiKv39/ppwXVENgwunRogGlt0yWCA10ff3940W3SRpiGAacBn9dPA10aBDAv39jXW6IBro0xDAuljTtLGgBka6NPjXRoAHbriNEjXRoA7aU5dR/wBy+nr74957aJ1NfxqvP/UbmPWewHr6Tp/TkmqmJyTET8qMeP0me3PbT+rL+PV/82IwB3jt/XXnv8+v7fU1/pfX0K8j7+/vnSxogGuA16DIHGkI0WNdGgAJXXW6LbpCNIYK3SW/f3986MRpLfvtpBYK3XR9/f6HRLdIV0h2CI+50jLopH3jSRpFAyukI+/20Ur9/tpCPv8A30BZHK/f8tdo2u0Wy0w4GnRpwXSxqjNsbGljU7/h7eB40G3xLO3pNxHIE+WeJx6aBQoF2CKCzEgBRkyf6duf30s41d8BjLigEa63Urc7R6ZtqKVbi0kTPMYJB+o0KzRGSatMUk06YO3XRoluut1RIyNdboluut0xA410aLbpbdAArNJbo1ukt0ACjXW6IV0oXQA7YkBwT2FTtOTTdQPQSSBJx64nTuqOGrVCP7zTjvc3eTJ+vsO06jbmqtOL2ty2IMysTgZxJx7aFR3IerV+pwRnDNMiMEE2kRyNeFz/AIleVep6lH8j7hbdJGi2663XuPICjXEaKF0hXQMFGujRCukK6QDCNJohGkt0DsYRpI0QjSRpBYwjSRp5GujSKsHGmxosaQjSGmCt12iNrtItBwn39/fGpG0297qufMYxE59LmVZ+pA0wLqz6QkFnCs7KPKigz7uYzavPoeJ4DRrTwg5C0o5TSLLcsDG3VPIhHkZyYci4nwqaXVCTkgtAMjEHR+mbSozOgcooZR4SzQQT/wCM1bpk5cjGRjUb4q3ZVUq06nhtQFOoVanaziVwFIDMLSQSgmYiLINpQ6a1S91qVqTCo5SYVRcFMQjecKICycRmZz8+5N7s7Cj8iH1qm9MkvFSnkBatzCMyFrf9VA0thro8PvJ1SVNmrGQ4pkkC2oAoliAtjoLCD/d8pAkkASNTPjPb+DVoLTqIoqPUZbwfwzTCYpw2FJMlSPUnMFYfT6/8ZvKtNUto3CkHQJBcAMzMoBUycknJH92Y1pp60tN3FkT04z2aItbblHZWEMpKke4MR78c+n10ML9/f66tur7DwyvHnnAACiAowBMC6/Ez5fYkh23TqtT5KbmOTaQon1Ywo/U67kNeLgpN8nKnpSUnFIgBdLb9/f3/AIzd506pR/6ixwAwyhxMBhifbnnUe3WsZqStOzOUXF0wNmlt+/v7zotult1RII0+PeY94JH9QfvhaSi5Z4JH7SP9f56k1qYCU45hp+syMxnDfz07p9KainspVj/7SCBJjJMAZ/NrJ6iwcvP7Gig81HyI26pxUcDgMwA9gzRoLpII1ZdTAeo9ZCGp1meorLx5nYlTPDKTaQYIIOo9GnLDtJAnP+Hp/j20R1F+HlfYJQeePiVXxbXCVsybjVZgJJK2eJlctYDGfS6SInVZ0iuHqqVnzq5ggAQGN1pAh8iZUgDI9hY/G27ZNzT8oBNG4OfVlKMAARBYIeTGDjnVJ0LfVPEpgICGFrKBbaFuIHcDu0eXgjOdcvTlepF+Xoe+aqDXmagr9/f3/jwXRbdLbrtHLAhdJbo1uuK6QASumlfv+ej26QroGBK/f76Qro1v39dIV1IAQv8AXQ6UlQTzAn69/wBP8I1KC5GgbdZQft+xj0H3Ole462EjSRoxGmldFgBjXEaLbpCNFjBEa7RCuu0WUiWF+/v+nfV58Jp+K/8A+oj93TVRb/lq9+El/Ef/AMVH71E15+q/Ska6H6iLL+0WBs6/a5qQzJkvVPA5BJ/YmeBq624KmCSZYmB2Fq4HfnOZyfSAtL/aVU/5RsMoatt0niR4p4xwf6HVwBLRzM8yeLMYjt2+zwn/AC/v6HWXP7Ge68LupbRYBAXdt3BwtMGO2Zj0+moPwltlqHdhle4bzcqsVXQHzO/CsJaT3zAGrLfoT1SgMSKW6M//AMR7f4aifAhHh75isf8AP1uB5v8A3+2f0ETjVLh+S/yKt177Bus0zt6hak7JJW8nwvM6+VWaaZORdNqwIkWybxeAKlYpXq3EKrs5mooBaFWawNskmPJ/ejAnTvijp67ht0tRUNOmoZ7nKkYqQYtKmCLoJHA0H4SpeJV2jVFpN4uxuPkhsfwkKSWa5QCewzPrqVdBtZK+IKaUXlHAvdVKLAk2yPExY0qpgusAAEEQTqrr0kuKshpVYa1Vwty581JpKrH5qbMMzbGtD8S7BXr7WFBhr/nKrNOCrEhTkZAkYBIEd6L4Q2N1Ko7K9c12asyMrEDzsfK5W24QscQScg600tSUHkmTOClsysjXEaPVQSSODkYjnMfpx+mupUpYCYkgT6e/078+uvoVNY5Pg4tO6JO5ojwRggpkYEEMyqRPsT39vWA7bKKYm6y1vM0gHxACPKOGKFhhiAHYgmVAMTZdTpNctNhetJDaAfEBqOCbrlgslqhV7u8ECdWnUXWiqAAhLVzkgB5WWc4InzEjIJJ+UlqfAnrylprT8ff3OxHSip5+BAqhVNRlk0yZr0ykVUYCDuVRTlxB8RQRegMAFSSVKBVFuKgB3dDcpp1UC0TergZSGBvI4DYEAE/SzULoWYlxc8XS6qQCwYBQG/EZlvAtaBIBEGu3/TKz7YsahdAm5Xw0AQMlhqU1Tynzl1DMVIEgACOZhrSisb29oqWnGTyoz/8AaBRN9FmCm5KlE4n5GBAgAmVLRxI4n1rvhvpwe+qLVO3qITCkXLWLKPMYiLSxkHvxGNx8QfDFTwl8D8W7cFnWoS7i9jlB83lDWvBBsUY5IzPT6j7DdeDuFNldPDdPLJQOyLVa/wDIb3aTgiZBAxppTca8DLUjdlvbro0Sj4tYxSoNCyZd1+V2L04HPyMDyT6xwLLa/Ce9abzQpx6XtxE4KgRJA57N6a6z6vTXc566eb7FTbpCv399ta2h/Z6zf9TdVI//ABqqTmDklxwD++p+x/s82qQX8WqQI89QxwZkU7AcniO3btm+uj2Roukfdnn1Ssi8suPcfXt+v89AffpEgO/fyKTz7/Uj9Y769h2vw1taUmnQoo3EhEkCABkrPAB55JPfUPrHSxVqOgyr+BTAOQtrvWcxkQQE7dhrGXWz7I0XSx7s8jp7yo5hNu5khcyBJKgTIAiSO8ZHGrnZfDm+rANFGmpLCfOzeUwSAFKkc/mHbtrbbTplMMKgWPx6lRoAHkohwoHy91Q/rOr7pe1CU6dMkNUWmozkm2JI5MXHkHuNZPqdR9zRdPBdjyHrXQK9JKjNWPkFzWC2FuImbuQFY/L2ntoGwpHw8paFJUwIUGSRxgTnHsdek9e2IXburZDWi2MeYuDi/wD7ufpql+HqVKqhqKA9OpIYWkeSYMgiVIYjHIycWzpaXUSjK3uGpoqSpGVK6bbq26l0tqUMFqeG2VLqQy9rKgjD/wAmBBHMCvK66cZqStHglFxdMjkaQro1ukjVCoDbpNGK/f39/wAtdpNgSY1c9GrLQc3PSPiIpCGpS8RsqxApl7j6ZE+g7GqC6s9l05WUkbYMGBvc+FcxU4gGWHZSYOFxnOvL10mtPzPT0iuYXq/WUemiVDRpstZGZb0YkIXtUJTNSLgRlyBMypHlI6PxDXUAtQrrNwBWrt67TTKioppgJBDAKYJhoBDSRqm/g2ANlE3il4gLMmDeIYckhQI7Bskg861W+6a1g/FqNcysZAImm1owCDwO884yARx26R00rKKn8RU/4hKlanWp1LWCGq9JaVtSGIFalaiswEw6wbQAwnVj8KqKFKsK/wCF4m4eqrVJsNygCao/Dm7EBuTiRE1XxZtKiWJcHWq7H5BeGVREMz5hnwuOwyCRrO0Ltu7NSNTbkBSbS6fMFJLW+SpHiDFpkg/3lgu0KqPQOu1lNLqDBpDUpGAxwlXicTz29/fVb8LbhKdTY+IyoB0+DcQIM7PBng4+v7azu537stRDUWorUWVwlGiXTxFVgyGmq3AIwNqlla4+8TemdRrVq/i7XaViRTamI8OmGVihLPVZlhpRR8pGSMzp71XvgL3Nh1fqaNudvaS/zfKrEHKjDQAfQ5xxjUT+zncMdsieHIMwQxaZrVJJX8oDSMnNoj0ESt0PqFdlq1FoIVJgNUeqwuOZ8FaYxAbDdu06P0L4GqEFa1UlbiVSkgpIjGSTgszAFsC4CWJiZlqNKhOVuyt3ZCu0kDzNyQO59dQxvqTEKHDSwEDIyYzAiP8APXoey+CNpTIHgoT6tLnESfxC3cj9PXU3qvS1WhVCHwyVPmErbPLSoxHM9oGug+rljSR410yyuzKVtpUnckU2DNYFcgR5HczkiYBxmPYjULcdQopSpruK23pVaaEK4r00x3imAzdu0c9tV1X4Qp7iKyO9SnYlvjS7t8oKm7CPdeuQTcpwYMQh0xKYBp3008qhmRVcAMwLVKYRbUYK3mQMVMe665jduz3cItT1vb2si1HdGwbNvVYWkk+GGZVQU/QDnIIjGo2w+JVkbejtarl1cRUqUaYBZTJsTxIk/wB7GTznUeltVVy48M2PUgVxRqBiw8lItygW2qhIJJwSfNaLqp4dQUwiiiC7bepUDIrU2A8NhTUKLkEABiFEMCQCoCgF7tN1uU8r7V6YaX8lRGpNcYYPCgj5pBnJ5kAnWG/tI6E9Vv4ymrElXNS8zTUUgXABDEJ5QVK3LkYAuOtP1rpP8TSoNXArhrXsYsgDVKaZFkELhhZIXuZgahbv4fp7IVK/4lLbWkVkpX1KdRHDL+JSLXgDBLKxgTFkTqoyp0JxNJ/Z1TV9or+cklhNQQYuIAjIgKFUd45ySNajb7pGd0Qy9O24AHF4LDIwZyca8++E+qNsdqlCiNvXpguyVjuCqkO7MAAtNiec3FYJiI8xfX+NmLKg3OxpFnAZVipU8xAMTU+YDjyGcAczrXJGdHoO4cqjFVvYfKshZPAEmIHvn9dGn75/z15JT+O/G+TfbioDPl2+1YAfQnbloGe/pqOesVKhLil1GrDFPM3gzCqYaa6kx5jlAPMQIhrlmh4s3fRet1m3e9StT8KhSClXeFggAGTwwMXgyCARIHAd1nrO1ErU3lCiWD+bxkDqSAilASfNbcRjka81fcOsOOn0qcMD+JuaTtKm68EIzg4JPm4U/rYM28vqLTfZ0WVisU6dd2EEjAlUGO0f01L1UNQZstr8SbUU1serWCUwhKU6rli8ScKt82N5gMZmJALd58SU2eV2W4eoVKXFKNNgrzgtVcVFXB4HI9tYgbHduapqbx5tFrLt6aE2MoNwYEsAKhiTiG7HTm6A7Eq+43bMR8p3IRT72UxMT25P7ah6yK/DNJ1frlepTtWilIOsg1qji2GIHlWmVdpUGLhgjHcx6vWAJN22BY+YeKogWspPnKmArHsT7HWaHwvtQAaiAimaiM9U1fMUqMMhWUOxBX1xAOBqV03Z7J08Wim3PhvS+WnTVsOhHmYi0n0J+vOj8QMDT0914tM0idruKbHEV7XE5BBW6CCSQcRMcazPUuntRKhlYBgWUkDIBIGQYJ4Jj+8OJ0Xe9F2RqJSfwFqsSVXw1VyRP5kIYHHEz2A1X/8ACBtqlRFuCMtIohJKr5POy3ZNzTnHynmcevotaTniuDz9VppQy7iEaS3RNJGuuc0HbrtPjXahtDolqvprS9C3lJUpIatMMS5jxEDLLASVLTwfTuPUazwXVzsul0qlB5WizEebCFgQSVviSDERI4P1nyde/wAtef8As9XRr4/oDZVFM1HsRV24RwHU+GSzQpIa4HgA+vodFXrAqDzbbdIs3KSKVQnPBVXlcxzPM6CjoiTTuSmAVaNvUClpAibQgyO7CDAJA4uNxSBpUj5lu4uWX835SEJAH1MCedcmR0kZ/qG+p1qlEm6iylo8exA4az5HvKyABiQYbvnTepbVlpVKpUx4dwPKnw6dIwGGJlGHqLTo3xiwWpRAUEuGUqyMVYWK8BhhQLSLmBjGIJOqdKW3p1ilFGpsCl7UXNMqX+W5UcFhBWTBAuE9yFYUN+PKbba11WGCildGUvWoGKlYg2grni4nkDWu+BNj4e3pAqbmALGIKHM/NBxhRjkzESdZ3c108Sw197W8pBUJVdS4RmYTUC02hgrBQGymRzNhT6juTKinvDggeNXoUDJUlZXbJ5SfLEgfUmBrSLSRDTbN3uSQ9MWSpJuZmixY8sY8zM1qxM59tD33WqCEL/EUlYMJFyuxA+ZbZukgETGM6wqbarUqlXp7IEMQ631d1VTytdDVIC+hiSB7nMlNjuFKqd7BFoenR29KlTi2SCzgyRIwJz6wYedCxLPrG+atvNq+3O48OheaqrSqKtW621bqiKhWQJe7A40z4n6ua9FUak1NXrbeC7UyzfiU3WKaOxBm054HYidVG46MrMBUq7qqadrk1arWC2GMqBEfKMr3JAAAOqGjs9uu7WjRoqkVytStJLvcAfDv5wDLCe4mByZ2GNF71dL9vT8an5nFU1EKlalvLFQoDnIpygIBUEnHmFUlVXZgLCWao1t0wxDy/wA5WoslqRamxw1MkJ4eb7rlAU1o+CtpUVAqomAX86mUiooJpPNshsBg2s7a1N3Ri7BLyLyTTqKysLSp8rEgQSVAtFQADDamNDZG37sG8Wkpa2SCFc0XWoxMMZhhFv4YKhglUkrcb7na1bqwp1FY3oYPiNPkuNIxUZiPwapLOty3MFDGIFX1DYITAppbmkzoqgoiGLQWQqwZVVxSdYJWsgZLQNWfSBTFcQVlWq0gAHVh4d5rIA0FqYqsLIWFBKgzcNN8AuTQ7hXWnSUoVi3NwYeRAoBIVWBKwZticYxMzf1Q6srCbaRYBvUKGBBYEgziTwQdD6owtpExAqIPpLIhnHHmPGo3WX8rqAJFGqIyfmpmPqYj9v2xfzNCi3Hwzs0Bqfw+3Yv5iTREkwMBWPhpwS3ABuMDtU9N61QZb6VMBKVSGNKigVVgRVEIrEAlRbKnzg4xrXdR6Yd0lSkGMVA6yik2CpKmZAOJntmRxA1oF6CKO2G32qQApUFwkepZ7gSxZoJxn2xqtOF22TJ1wYfrHWlXbtXl3pgq01KjqltR7QIp5BAIyBGYxq0obNfCD+Hb4nmCOfkwoIIktHBZpEcQDOpe/wBpttvSh6YBsNQUxMD+HbxAlNZzDyQowciAMaibrcKajEC5mpQWAuYvQJFoOQDcwtnJYd/NolBJNApWzNfC/Wxu6tZDDbe1i7FEphaZETeDgMAeYIAYybTp39ofVWp0ltJYO5UEXquBdMTI7QLpPmJmI1K3Oxp7Vdps/DVW3jNUrKJI/BpXMsEm6mXCqBMQp7MRonxIpqUqdNFFQllVhUgofEqIIYZ+WGaYkASpyZeCyVBboZ8M7w1NmtWpPiVC60R5SxSmYdizRi5frIpiTMnMfF1arRrUqiIGJauACoLMqmmJ8SLluubIIAODMEa3xRPEqUVAtoRtxx/9qlUkQABhysRHl41F2dBa1elSYiBX8RhMS1N71MHJU+EWg4JnmJ0Kswd4kP412VXwFpI01adJUZybTUrMyvU5wpYM0GfmYDGsMtLcU6DJV5dkRabtLgEm8spJIRioW0xJDH8pnYf2mNftK7AQGqI3ubmoYI9PNPbIHaZzHw/sKlTc067XFP4VWDnkum3oA++G7+oGZ04vZsUuS7q7JqlemtSoRUQ2XEyNzQC/mUE21qa5BIl1CkGVxeGklSkxup03BdvDLt5yZJaxgBLnMIQc86x++aoNxuzTLgiptIKxyygL25DMIn+er7bdQXd0w4Cqy2LWUYiX/wCoBk+G36hWxxrTSVtO62/6RN0uLJPU9gaVRlgiCeeCAeZgYiGngTF0jUN6cYIj9Dqz/wCI1J8wNQNDFHM+ZlB8pABptJmUAE/lOqv4v3dKjtXZawpswIRTmoHIuAVRAkzPiCAe9517o684xTlun79+p5Howk3jtRkPiL4iq03KUwilSVLSrgnBwGQFWAI7kQfWddrL9W3tarYa71G8spfwVJ5XADCQRPt7aXWMtWTdps1jpxSqkexRrVbemKdIglFtEPFoAwJLNwZ5kn21maayQMZIGeMnvPbV3vtnSApWIgKMIgIGCtJK+X8smY/r3rrpbJC6WPLJVTqtFqKr4igkobULOwKvJHhrJgW/OIHmGdP3FZGCqCQy489KorAkY8zjjj2MA9o0fdU5VRCloEXCWwIkgEEjHM4z7QHrQPlICniDJDGSPzQYGcE45PfXPe6PYiu+J6960yrhiDa6iAYcTcUj1UGGjGe0Gs3nS6asWVwJZUJCy62yVUO1ytli0EiFMkEADUfqXxfsaQNK1nqB5e1Awu8qlVqEqDaBzwbQBByuX6j/AGg7lwVRKNC5riUDF7rAmGdiB5AO0+/M00Tkej0NwoZl8O5vIsN2JLBRJhuUfAU8SIkkydoxVqhAQYV2YgD5iOGE3AMGJyvGc515R0v473VInxCNwhCi14U+QysVKa3WgkgqZEEiANeodM3gq7TxdvUUoSZV0YqvBamh8QYWbYgriIGdHCBOyQBUBIDWIKbVGqEypVWMrbChXIIaZKiCbTk6b0+kz1AqVGAJuI4ZRCCQrCLXKnJXJLHnOm9LW+k1QeJRdm8zJ4VrFZQ2hlJshBzBniNd8PB63jGsshXsFVWqIW8qMGUJC4DsLwZkMOBoT3HRDXpsVmFMMGrKF7ibSTIHCEguxIIJxhYa6q6rtPD3dE3SX3dUrdAIVFpovmBLESh8xz5T6ZuOnUvE3VekwWpSppTaaq+KRcaqsEdoKtKLJJbAHpJyvxAWTf7RlZv+pUChiSFtAwoYlQYaABmSIyRqVIGi9+IaZqeClhqIVanVUG0KCyuGkgSy23gjtIggk6iDbO6G6mXSS5K07bmqGoHil4ZKFlaTBIvVoOSxrer1b2U+NvYencVG5dVBRXDKVVrblamykiQx8w/7q2j0mlVIQ06lQygipUdwS9LxQACzYOFgyQMgyTpp9hM0m4pWXtVKUlqXhmZ0pRdcQaTFltUMzsUYmCYBMXaD0jf0/HVhu6RBWRQWtTquCF8xLK73OZYswEtySctqh2XSqRtVNtQBvfJySqNRW0gpnNWbpmbeAo0TprxXpgKoYVIVlXOdxVokuLhcpp0VHc+Vec6Mkw4Nt1zcOtOkqGWeqowASrgM0SMAhlUiTBgZ9YvU9wUq0r2FyoxqEFFYMRTCxm1WAYETiEY9tV3WN09LwAu2XceK5SkKtZmygZlDL4eRMmZnypJAXUxDuVQvVo0HcL52Ws/yGFMLaGIt+W4kni4YOlsMu6e9FopbVlao0VGZaiFZumwuJNuAvfy3RmCJfUevU/CdLKhZ6YC3fxEEuOLghAcT+WSCD6YzfUfKGNcpTvc3FbjT8hwFBJZsCSIMHzQIAXhXIp06lGpQULa1WrZSq30iZvWqzEqEe8ksTBImOdWpk4idB+If4pr6iXnbG69Vu8VlCOFpsDb4jL+UnzEyuCwFtt9sKdVAqrliDYQAA9RVDFcwQPDnIIHvjWG6LtN1vK1Q7jdbqkKbqFWnUNMElAVJpAsqgCSRk+e0xB1o6eyaiGe6vuQQIpu4JSpI89MGFUhWaRIMKsHSlJOQ0mkNrUS24FaoKStRptaLlhE8RvEcSS6gqwBIEeWAMwJnRKafxQUkkg2jzgi9hUZlKkyIQSBAIWoDEZ1V0uts1V1q7YpZRImxTVNy+zFIXDN58h14gyzYI1OrTqpTrF/FZqjEIGqE06oUMRFzL4gtlVAAUCMamxkmp1amS7q5J8Ws3lpzJvf8z1EAgMBmODFwyZXTNwi7mpaRcliubSCCfELkGIklsgHBBBjE5r4r6of4ZQlKohNNUVjNpRhc7hhgGSUOZuYtrRV6bUzTCFFJ3OYDWguEcmC2ZYgmZnPJ0vMYCr01tzTYPSFrESj1APN5Db5aJOLF5EeXJxpvRtuo/DFOAgdFlnAgDbnys9BCFiD5QymRnItoPj+pWaHpoQppbu8KrgCm602IYlf7ontxyORjD1PcG66qbqqsSXuDMTTVVIZTkm1IJxKBiedVFNomTpnoXQtxc5qGnS/Heq6KzG9loeGVVA3OPNPICvAEYzjbULuqwUT4Qq1FAbm0XBJByD8pHfgnWf6JXqVHVCxFviOC1Qrax814ZfMpvCtI7gTiTq8+GN2a9cs1oNRTJS1VYuygi0LAZpJOACSSI41T2JW5tatE0TZUZqrq3IKKXZpj55tUAfKIAU4Bzqt6xVQUXaqhKhSKlNvIWgwUkwAGheCYPqYGk+KOqNRc1VEzYxWSq4QG5Sp+b6hlj8p7Znqvx5QdYp0WcMPMlSFUZJjykyZggraB+gAvRm733QtSKa25Mx8T1dt/EVf4RT4N3kLXSoOSlp/uk2fRJ7ye1Wbuve7MVUSS0KIUT2UE4A+uu1Yj2PcdaoUaltTxGZYNlOyQTkXM5AHrbBJkduTdT+IVWkN8KdPLxTDoPGLfLmqr2k2hifKYURrFbraINmleWNZmlybofxQzRM23JZzgvecYGrLoZG5pqrqClALTpgls1GBZ2MEGALFgEYAiNPUlm7JgsVRpdv8A2lUmUTtnugAfiI6AgzJBtIMSJzH0nWb+KvitqiLTou0VE/EZmps8MCPCBQlgeJmCSFx6wOsbPbU9vQeneCVtIAiS6eKlQ3sxgE2lZkLaAZEnKX5IYDJyTBIHoAT/AEk99ZNJq0Xb4JFJ149vcGB2M8emce401awAkt7EECROMt2457z+4EZSTaYz+QNM/lM8wImMwAYGmMYNyZJxJMR2ukGByPzEiDPOpolsll8ZIiZM8fWTg99T+m9Vr0J8Gq9OQRHKt7FGlWOcEg+2qo7kA5Oe7QQ6mOAMSfftOfd9WqynzIxBjzcQeJKZgg+/tpUFnufwZ1IVth4pLAg+G9zyqsoCgKCYphpUgQJJ441nepfErbGgzL4L7uo7oGhoWkth/wCmajRLAx5onMEHXm+03k02pgkLyzIBJVsEMJnP/d6AcAajGi9g+ZkQEwA0UySSYNwgA9x3YAxIkx3Lcti6T4u3oLMu4qB2CyVCBiFYsPyjgsfYgkcY1Y9O6++43G1FdspUY3hY+YCAQgybkEQBJYDWSdhxBHBgKxJ78/L2HABxmdTui7hVr0y2LXUiQ5HPJIiIwfKM4i0DQ0SpOz0fd7NmFABGnwqi+VGC3O1fiewNQZMcHSbei1Iu7v4BIo+G9VCQHWmiCFDXE4fAzJHvq0WtXhVVUIVqQPzA21AxLZbGSghf73M5FZVR91SpmqqioYt/Cd1ABwCFBntcRnzRjWe5tsSKOxfxA9Gn4lIuzo99O0pWNCoBIY4DUyl3HJ4i6D/w9tu6VqwKreowQ7AtWq1vlWOBVaSWiFnmBqcaFSjtaaUqhC3Mr30yHsaDm5eSfFI4EY7Yhb7d1CKavUk5YrasXIzFTzA/DBUpAPlECGGnvYOqLLqO/Rn23gmqafiiwOD4axSrXWXm64gjMAFYInOp2/31NatNalZVDU1pOtrEEVaSi0RwytY/aRIBmYqeo75atRGrFlp0t06yvmd2p0twGKKEYxIAwGyWAi0zcddWAqoUIVqbpeRJ8JaYugMrF1WHEKcAggXA6TfAIq+t0alSm0KBWdAUQ2YpC/xFUEZYzTdoH514AOqbpuzahUSg8ulU/i0kaRTqPHhMUgQpUMSGBH4ag5UDUjq/WKn8e1KynNOtsqStALBa8NUgkcP5VIIwBjlprtp1qpU3m2DKik1a97KqliKblUBJWTYkopOYYz6aqKpWJ7svvhEgbjcgXj/mhIZRMlRInMCZiTMRgcauuoqFajUlQFZ1YtFoDpILHgC5F+51U/B1eN1vQ1O5m3lSWAUqhRJXlw0lp4U8c+mlqmIAUE3GQe628GSME4jMc8c5SdMuPBm+tburTNAncg+K6pL7ehYbh5QWppkkSEAOOeAdN6ZV/iKD1F3u5ZVcoGUrSm0AmQKYYRJnjjUnqPSP4g0D4qIKVenWHzOWFOZAsDagbPpbbWmKK12bxN0jFkSqlodlxc9K2ZA7/wBINW8eRUrCU6O4p06x8bxwaZqGnXmqhpmo6qFYwZ8MIZDck5gRqw3ZKIDTo1Pw69L8MZZQDQWJJM4B4JGYBOpblQhUlc4IwGqMP7+FuwMxyJ7TFV1VQKpFQsDDVZDm6adQ+VaKm8raDJWc2rIuw1K9hONFWPhbalKbVqm6AcgZNMAiSQPOAQSPaAeflOsOvw7Zu1pvf4YDOSsq1iTkFwACIyeBnJidTeu9cLOQrF1BFxqE3NgXXODB8sjy4y0DQKKjdbgLt6Ympt3VUuuZYVjY7MBc8CbwASGX3J1TdWQ6uiNuOkW1rbSq+IYZDcWEmPDBi4qRBYdz+p0fwfsXUruHemKYhizm0QXUEhngYImT2k51lm6q9EeGqIi4YKwDRP5oMqe+GBjPfOp/TfiJFh6yKxUhmhV8x5UzAC2taxHBImYa3Q7aEqTJnxP19qtVaNAp8qUzBDMztTVSASLViY5we+MYzd1Lpvi4YJ8smMdu/wDPV98Sby6t4nkuyEAUYVySVeWIByxAAnzZjGs1RXn9ox/XjVQW1hJ7jGzrtc5z/t/jpdaEmpfe3U1pPW8gAKqERQpAwzOFJqAAkEEyLv8AtI1afDm5MpTp1jSFzVDFJKjYiX+U+aAMEwAo5mNY9qpx7cDk6ndJ6kaDq4CyrXTmeOBx9fqB6ayadFKjQUNi24Xw2rNZQC+UrSUKSoFqulxIXK3EEQp9tZXrW2VKnkqCosRcFIBIJBAnkT34+utF0nrqUhWLlnNS0g2jLIPzZBE5GPTHbVBVYMSZgFm8p4tM4E8dhzPPPOiLdg2uxDp0nqDBGMdg0HnMZA9J78ab4TANKsSJwQQeDkGOxMkDmM6Mqpdaw+bAJMYMQSeB/MaOtbGBJmAAWBMckk9vrz9NU2yCuq7c0zDYPYesH80HA50b5CBIJMGRwf1PI/YGNSK1BSTOXPJsIUT3xAH3jQ9rsJkloUHkcmfQQf30ZLuJDTUJgSQAMQP8/qc/XRSxjHtInsBgY4jOYPfOl3G1CjymTPFpn9Ofp+ojTSI5w30IPpMDt9e2i0+AHqGg/wCSwD+ogk47Ccnnmz6BtQa6Fi1OmpLu2AQKYLHkzcYjEgYxI1UqeDP7AAfQf6atPh2vbuELAEGUxkyVNp/KAQ1uR/vMuBxVs9Mp7crXNEtabJIKKEJpmnWBYAnlKZcxI8xEknU/pA3CBPP5XICoVohQiQTm0PcaaMAxYwVyfKRqoFTb06yAlRaEYKPmaVJkNOQDyex5OI1c9BHiUEqG6ot1yvBn/rkSMCPLbxETiJ1g5UeirIO36lUXdFKY8N6gQtVN1rAMYR8BQxaaYZTiXmbSRj/ibdk7gTXNU2jLPP8A6jtYwxEgjy+5k+bEipU3aVqYqitTpjcUne6kVVU8asWqQUAEBkN0ZuUGQQNVHWqTFtu7Mp/5WiQRcbvw2Qgkz57gSeIwO0nWGzM5botfhjeNU3FFmZixr1puMmf4ZzgkTElsTyTr0nrztYjKBAAUyxHlepR4wQfkPpBPvrzH4J2jvWoWqTNeqJgxJ27+uNek1BVG0RmqP5aUOT4UMZGKjEATyhCjufzQdZzXxe/EuD2MJ8SsF6pWM5/idgT7WomdV3RX/wDqG2xj+Ir4+rnW16v8E+Puqlf+ICXvQezwybTSUeVmuABaBiJEjBxMXafBtNa9Oum5vYVnqLTNO24OwJE3kiATmMx21VfD7+Qu434F3EVd0CZLbxjxkySD3/nrW7asLwSQY4Ef1z6j+XbWR+HqTpW3rVGgJuzLM4IAmZmT5QIYnsDJ1I6V8UUqtWxJU24JKYMnHzRdjgkR3gQdYzi8tkXGSol/EaGoGXBaoWVZu8OQLiakDIK4CnEmTgStF0rfGl4NFiKlz7d6ct5JuDsq1PMbADSIkHLEAkRFh8adGqVqlEKKfk8a66pTU21EtEB2BKkznWU23Qq1Hdbd28GGagkitTYBlVZutYkDDZOMHVQj8ISe56VU6lTZQGIlmIPcWjzNEQzQQMG368DXmXVmrV934fihLKqgjCol9UIppBB3Vx5TLRfn1v8A/idm5anVaiiKSqOKizhCSZB4Jxn/ALYHM0m66xtaasJap4ro5shfL/ECq0yR+XiQcmZjghafApU1yYndvDsJ4dxPYwTnA5kToVPdG5TPmVlYFp5BmTHbnjU3dJTeoWUQpYkKTkLOFOcwsZ9dV9SgxYWyxgQOSSOwHce2vUqPO0Sd04qVGbLF3JPALFzJwMCT2HEjRNo3jV0FRoV3AYm6AO5x5jCzgegGn9e2q0K9VAwe2oRdPzWk5MYJn/SNQaThXBBIIPvP8zGmqqxsLv6odmJC4tAtEQoPIECZ5zHPAwBDpVMjA+vP9caWQw78fQGIwY7abTjErjnAMx7+2nWwEncLInk+n0we/wBP9NLoPjEAxjuf3A9PfSaEmBNqbZgSPIR6hhHH+Gn0dkWVmvorHAZmLMfRSFIX6sVGDJ01anoTH1/1+8jTxXn8px6Rgcdif6Z9DxqLYDKW2cZKiO0MpB/QNqQwJA8oxAAAgQJP6n+eh0bCQWmO5UC4YOVBif8AePTSUqowZMHmM9s4kYHMSOO2jckOtJzEKTJxhs/T17YGrL/hVc0/EIUYJ8MrUFTDBcJZaCZuEkeUE+2r/wDst3W2pbhqm5dAaaL4YZHMOxMsGVWtYKo4ibz6Z9ST412K4WuByYmqPc/+n+v+WmkNI8FGyrHHhsO0srDnvJE/roFWg6SGBwbZyRM5IPpHH6HX0LT+M9iWP/MpHvXtBjvDFYH3GsR/aT1zb7s0adLc0ioptJ8ZCis9SiFJKsReFWoY5ie1xBsOjy/cUnQLIEOt4gg4uI80ElTKnBgx7cgFU4EcZ+Uc+0jBxq06bRFU01ZghqVUUsXAgNAJluSBkHg/tqLUabSJ7QGObewIB5I9M6i/AlqjtjuTTqrUNNalrBrGHla3NrD+6Y49DoqkUMuiPcQ6tmBYGEKWUMPMQSJEEL3GoxqepPYTnvEH+vr39tWO26eTta25JAWm6KTiXLx5SsXEKuTJiCPfQEZUd1/c1mqrU3CBGNOmSpDqGWAs2kyrNbDRHmkj3vth8Y7unRCptafhqLw1le0IXaIIcLZMoPWI50/+zvZ1F6nTpOoY0jVWrPmHlVgTkGYLDjt9dV3xXuid9u7TgVXCgfKoUgAALwBHaYM9xITWxSlW5H+JOs19wQalJaL08EqtVAAfyspcgTaT2Js7gar69ZqrUCVzSRaSxPmAkSRm5j3j09tGob5zUQyGYVFINTzJ8wIvu5UfmHp6A6uPjOo67+oAibdqYpFFp2oFhVclbINwYk3rnjtoT2Fle5W9LrVwlRqCgrQmoxiSniDwpE49SB6rMGI0TdfEG4q0qdD8NlAKh7AahDZAZuGIPGM2iZIkV5d1Ay63rJkvDC4w5aBcLlPMiZ5IOmLuCDIYg/lPB7ZmJGCYI4H0Gl5oMi5p/Ge5pLaFoBUk5pEsDm6fN8xJYnGSW1f9V6R1YOasFwwClaLsaU+FcQtKQ0FFDcA3yIyNY5qsgOZfuxJDEmZbvyQQSD75OSDnf1qcJ4lRbcwGqLAaIYKCACUb9QTn1Sr5DzYTY/FdeiXdFpk1HFRpVjJAjHmm0gZEmc6h9N6g9Cr4tOkhYXMgIqFEyWwoaTbmC0gDJ7nQ6dUZkG0AnygSIPYhY+uP2501a5zEz25HqAZHvjB4+sar6CzPQPgg161F2arWc+IQLnqSsKCZzgktMf56F8cu9OlJqKr0mSqEeo9zSSilEMzBzMiIzzrHUN+yR+JVWlcGdUqVFwRmFUrkjjA4HYa9t+N6O1pbGvX8DZM60iad1GkwJYgCAUJMMy49YmJ1KgnK2aLUuNHgvUN81VFbzFgAHYsWuY4DKIxjJ5JJPAxqvqM5yA0QOAf5nUmlVJEC+R7GcYPpkZ/UdtG3O5yZxBEWDBJz3ORg/wCnI0utkiMrK5Uds2ufoD/WPudL4LxIB/8Aln6ROPpqVU80c+4x9fcgQYMf665otiSZEeuZlh+hjEgx20ZMVkJtux57GTLD9Sc++kqbI5JK+nzDmO+dSLZgmf2H7E+uPp++mqAcmIHMDPHee/1nj208mKwQ2bCMqe/5v3+XRqG0UsA9QIhMMQGe33hRnPb+mmcD1+sE/oQe+eOe/u4OCP8AIz9DwSf3P89FsdiDZHMMpBGDJ5kHuB2n/TXaYHHf1z2z78/vjvzrtO2NHEFfUD15HbOdPVuI555j+mfv669Fp/AZp1Ln8yWBkIwWZhwfO0BfW0Ek8EDOcfo1lWlRaZewQZPzGCwKyAFNwzyQZgRM5plOJG6b0e+LsSJEDK2iSeecHE/vOhtsZqMsjgHgwobER9Adeq9G+H6LVoqUpphW8pRCJAjI74Jg+sapG6KkD9OVb09B+nGpzHgYqntBT+UW8fU+mQef99HO3JUkVAIBPIB7DAkTz/I607dEX09uSP8AH7zqx6D0AVahpkkKV8xDrgBgbiWkWyBIGcjGjIMTDiicDzH+vH+310DwyzOJwAO8dzHPeY4zrUJ0okKRdkE/lMevIjHP++Rr0fzYJEgflwCPTng+v89GQUZIbWoFMDgNnvI8sDtk4EfvwNRmTyhuVMATgkk3ZEZxOf663b9CaJMyc8LIzwPpjj6d9RP/APO1XoVWYQzVm8Mm6YZQRUm6IbAEzBPaI0WiXAyGMkE5M+v5uZGOxOPro9JPwgcSHBnuCAVieQJPr6aP1jpr0ncBZWA7NBAW445MxcGXuJ1fdJ6S/hIwjKk5kfNmfrHvn1OndIUY9in6fcjM0cmBdEmYOJ7DjH0zGq12KMQYGSZxwYIPBxHfsR661w6ZU/7cjIn/AE+n7jjT9h8NVajXoFHhsprNcAVQBoYAjzG4EYlsDGi0Nx2McuSFYNGP+6RmI9TEAYkxqVWrsaktcbmIJNxyGAi4mYiMSIj31bf8HqGuWIJAtYGRDGSCDmeBmIPociSnpD+UBIFwY/LGG9mmTLSZ9+w0thYGbuOGxhQBMwBbPPAEk/vwJJ0t0cTIiBxkwYkk+p5xzzq43PRXZyAhuKoRMAcleVH/AJD1wBmZNGqHGI+U5EEcAzgn99PkmUaDeLCkE4D8AnEkcc9ifSM8zpisQzweDPeBJHyySSPYcZ1o/g/oh3Q3ItdrRBCiDDVCcSRJtuIHvwdV+66RU8UlkYcozKpIBDYExH0P6YnSSQ8NiqcmDBM3jsc+YwMzM5wZ4PONJRqwTJicYktIIUgSQAI/1iZFl0amBUqsyq4V8qy/MC2QQOQVDf8AyETpN5sSA5VZY1L1ERAmSok5n39vrpgokNXlisXeYD6gr+nrxBz2POr7q3xRvGoeG9eo9EgqwKgIyKRKgpTGPl8oPpODGqivS8J1N915DFSmVNME95kY4x251od9s0elSVsi+uAMgNIo8WqThrD7wfXAnQ4qjIg+YeYnmGPDCTOIJiPv0jbp8wGnzRBLTA7DzHHt+mn7digXMTjkxcIg+3HMRyPfSKjFnpsCASfNwRJwYMAiRP8AvGnwSAdyIYAAcYGSMR74+zo7lWGSOJ9+4Mnvn0xEn6jSniGJkrmOMRHJzkDj00ibe2YLD9TOeQQPb7OmwC+CI59oJ5mYmSRGg0K4OeO5/QfSP8D9dPotBwMZEEkj6dvb9v00OorKwtyJkCQDEY8w5wfudNAP8OPT9OR+kyDkH7zwiQJOZPqPrxj/AC0tMCAV44BmecwYM+hn20Ba+YIGDk5+nb6Dj00AHHYngj1nI/z9sa7XJB54/UzxmDxye3rnXaLH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AutoShape 6" descr="data:image/jpeg;base64,/9j/4AAQSkZJRgABAQAAAQABAAD/2wCEAAkGBxQSEhUUExQVFhUXGRsYGBgYGBgcGBoaGB0eHx4aGxkaHSggHRwlHx8bITEhJSkrLi4uHCAzODMsNygtMCsBCgoKDg0OGxAQGywkICQsLDQvLCwvLCwsNCwsLCwsLCwsLDQsNDQsLCwsLCwsLCwsLCwsLCwsLCwsLCwsLCwsLP/AABEIAMABBwMBIgACEQEDEQH/xAAcAAABBQEBAQAAAAAAAAAAAAADAQIEBQYABwj/xABBEAACAQMDAgQEBAMGBQMFAQABAhEDEiEABDEFQRMiUWEGMnHwI0KBkRShsQdSwdHh8RUkM2JyQ4KSJVNjc5MW/8QAGgEAAwEBAQEAAAAAAAAAAAAAAAECAwUEBv/EADARAAICAQMCBAQEBwAAAAAAAAABAhESAyExBEFhccHwIlGBoRMjM5EkMkNisdHh/9oADAMBAAIRAxEAPwDJg66dcF0sa7xzrFnXaWNLGmFnA6WdKBpbdKhZHA6WdJGljToWQv33+/v6aWdJGljTonIWdLOmjSxp0GQ7STro0kaVBkLpLtJH39/f7aSPv+WigyHT9yB+5PGkZsnjk9wR+hGCPcadRSWA9SBiAckDk4n3OnbkfiPz879wfzHuoj9tRfx14F38Ng51w0gHGuA1dEZCzrrtJGkjRQZCzpCddGkjSoeR06SdLGkjSoeQs6bOl0h0UPIQnSHSx950kff3+uigyGzpNOK6QjQOwba7Ska7SoLDqPv7+/8AFQuiKv39/ppwXVENgwunRogGlt0yWCA10ff3940W3SRpiGAacBn9dPA10aBDAv39jXW6IBro0xDAuljTtLGgBka6NPjXRoAHbriNEjXRoA7aU5dR/wBy+nr74957aJ1NfxqvP/UbmPWewHr6Tp/TkmqmJyTET8qMeP0me3PbT+rL+PV/82IwB3jt/XXnv8+v7fU1/pfX0K8j7+/vnSxogGuA16DIHGkI0WNdGgAJXXW6LbpCNIYK3SW/f3986MRpLfvtpBYK3XR9/f6HRLdIV0h2CI+50jLopH3jSRpFAyukI+/20Ur9/tpCPv8A30BZHK/f8tdo2u0Wy0w4GnRpwXSxqjNsbGljU7/h7eB40G3xLO3pNxHIE+WeJx6aBQoF2CKCzEgBRkyf6duf30s41d8BjLigEa63Urc7R6ZtqKVbi0kTPMYJB+o0KzRGSatMUk06YO3XRoluut1RIyNdboluut0xA410aLbpbdAArNJbo1ukt0ACjXW6IV0oXQA7YkBwT2FTtOTTdQPQSSBJx64nTuqOGrVCP7zTjvc3eTJ+vsO06jbmqtOL2ty2IMysTgZxJx7aFR3IerV+pwRnDNMiMEE2kRyNeFz/AIleVep6lH8j7hbdJGi2663XuPICjXEaKF0hXQMFGujRCukK6QDCNJohGkt0DsYRpI0QjSRpBYwjSRp5GujSKsHGmxosaQjSGmCt12iNrtItBwn39/fGpG0297qufMYxE59LmVZ+pA0wLqz6QkFnCs7KPKigz7uYzavPoeJ4DRrTwg5C0o5TSLLcsDG3VPIhHkZyYci4nwqaXVCTkgtAMjEHR+mbSozOgcooZR4SzQQT/wCM1bpk5cjGRjUb4q3ZVUq06nhtQFOoVanaziVwFIDMLSQSgmYiLINpQ6a1S91qVqTCo5SYVRcFMQjecKICycRmZz8+5N7s7Cj8iH1qm9MkvFSnkBatzCMyFrf9VA0thro8PvJ1SVNmrGQ4pkkC2oAoliAtjoLCD/d8pAkkASNTPjPb+DVoLTqIoqPUZbwfwzTCYpw2FJMlSPUnMFYfT6/8ZvKtNUto3CkHQJBcAMzMoBUycknJH92Y1pp60tN3FkT04z2aItbblHZWEMpKke4MR78c+n10ML9/f66tur7DwyvHnnAACiAowBMC6/Ez5fYkh23TqtT5KbmOTaQon1Ywo/U67kNeLgpN8nKnpSUnFIgBdLb9/f3/AIzd506pR/6ixwAwyhxMBhifbnnUe3WsZqStOzOUXF0wNmlt+/v7zotult1RII0+PeY94JH9QfvhaSi5Z4JH7SP9f56k1qYCU45hp+syMxnDfz07p9KainspVj/7SCBJjJMAZ/NrJ6iwcvP7Gig81HyI26pxUcDgMwA9gzRoLpII1ZdTAeo9ZCGp1meorLx5nYlTPDKTaQYIIOo9GnLDtJAnP+Hp/j20R1F+HlfYJQeePiVXxbXCVsybjVZgJJK2eJlctYDGfS6SInVZ0iuHqqVnzq5ggAQGN1pAh8iZUgDI9hY/G27ZNzT8oBNG4OfVlKMAARBYIeTGDjnVJ0LfVPEpgICGFrKBbaFuIHcDu0eXgjOdcvTlepF+Xoe+aqDXmagr9/f3/jwXRbdLbrtHLAhdJbo1uuK6QASumlfv+ej26QroGBK/f76Qro1v39dIV1IAQv8AXQ6UlQTzAn69/wBP8I1KC5GgbdZQft+xj0H3Ole462EjSRoxGmldFgBjXEaLbpCNFjBEa7RCuu0WUiWF+/v+nfV58Jp+K/8A+oj93TVRb/lq9+El/Ef/AMVH71E15+q/Ska6H6iLL+0WBs6/a5qQzJkvVPA5BJ/YmeBq624KmCSZYmB2Fq4HfnOZyfSAtL/aVU/5RsMoatt0niR4p4xwf6HVwBLRzM8yeLMYjt2+zwn/AC/v6HWXP7Ge68LupbRYBAXdt3BwtMGO2Zj0+moPwltlqHdhle4bzcqsVXQHzO/CsJaT3zAGrLfoT1SgMSKW6M//AMR7f4aifAhHh75isf8AP1uB5v8A3+2f0ETjVLh+S/yKt177Bus0zt6hak7JJW8nwvM6+VWaaZORdNqwIkWybxeAKlYpXq3EKrs5mooBaFWawNskmPJ/ejAnTvijp67ht0tRUNOmoZ7nKkYqQYtKmCLoJHA0H4SpeJV2jVFpN4uxuPkhsfwkKSWa5QCewzPrqVdBtZK+IKaUXlHAvdVKLAk2yPExY0qpgusAAEEQTqrr0kuKshpVYa1Vwty581JpKrH5qbMMzbGtD8S7BXr7WFBhr/nKrNOCrEhTkZAkYBIEd6L4Q2N1Ko7K9c12asyMrEDzsfK5W24QscQScg600tSUHkmTOClsysjXEaPVQSSODkYjnMfpx+mupUpYCYkgT6e/078+uvoVNY5Pg4tO6JO5ojwRggpkYEEMyqRPsT39vWA7bKKYm6y1vM0gHxACPKOGKFhhiAHYgmVAMTZdTpNctNhetJDaAfEBqOCbrlgslqhV7u8ECdWnUXWiqAAhLVzkgB5WWc4InzEjIJJ+UlqfAnrylprT8ff3OxHSip5+BAqhVNRlk0yZr0ykVUYCDuVRTlxB8RQRegMAFSSVKBVFuKgB3dDcpp1UC0TergZSGBvI4DYEAE/SzULoWYlxc8XS6qQCwYBQG/EZlvAtaBIBEGu3/TKz7YsahdAm5Xw0AQMlhqU1Tynzl1DMVIEgACOZhrSisb29oqWnGTyoz/8AaBRN9FmCm5KlE4n5GBAgAmVLRxI4n1rvhvpwe+qLVO3qITCkXLWLKPMYiLSxkHvxGNx8QfDFTwl8D8W7cFnWoS7i9jlB83lDWvBBsUY5IzPT6j7DdeDuFNldPDdPLJQOyLVa/wDIb3aTgiZBAxppTca8DLUjdlvbro0Sj4tYxSoNCyZd1+V2L04HPyMDyT6xwLLa/Ce9abzQpx6XtxE4KgRJA57N6a6z6vTXc566eb7FTbpCv399ta2h/Z6zf9TdVI//ABqqTmDklxwD++p+x/s82qQX8WqQI89QxwZkU7AcniO3btm+uj2Roukfdnn1Ssi8suPcfXt+v89AffpEgO/fyKTz7/Uj9Y769h2vw1taUmnQoo3EhEkCABkrPAB55JPfUPrHSxVqOgyr+BTAOQtrvWcxkQQE7dhrGXWz7I0XSx7s8jp7yo5hNu5khcyBJKgTIAiSO8ZHGrnZfDm+rANFGmpLCfOzeUwSAFKkc/mHbtrbbTplMMKgWPx6lRoAHkohwoHy91Q/rOr7pe1CU6dMkNUWmozkm2JI5MXHkHuNZPqdR9zRdPBdjyHrXQK9JKjNWPkFzWC2FuImbuQFY/L2ntoGwpHw8paFJUwIUGSRxgTnHsdek9e2IXburZDWi2MeYuDi/wD7ufpql+HqVKqhqKA9OpIYWkeSYMgiVIYjHIycWzpaXUSjK3uGpoqSpGVK6bbq26l0tqUMFqeG2VLqQy9rKgjD/wAmBBHMCvK66cZqStHglFxdMjkaQro1ukjVCoDbpNGK/f39/wAtdpNgSY1c9GrLQc3PSPiIpCGpS8RsqxApl7j6ZE+g7GqC6s9l05WUkbYMGBvc+FcxU4gGWHZSYOFxnOvL10mtPzPT0iuYXq/WUemiVDRpstZGZb0YkIXtUJTNSLgRlyBMypHlI6PxDXUAtQrrNwBWrt67TTKioppgJBDAKYJhoBDSRqm/g2ANlE3il4gLMmDeIYckhQI7Bskg861W+6a1g/FqNcysZAImm1owCDwO884yARx26R00rKKn8RU/4hKlanWp1LWCGq9JaVtSGIFalaiswEw6wbQAwnVj8KqKFKsK/wCF4m4eqrVJsNygCao/Dm7EBuTiRE1XxZtKiWJcHWq7H5BeGVREMz5hnwuOwyCRrO0Ltu7NSNTbkBSbS6fMFJLW+SpHiDFpkg/3lgu0KqPQOu1lNLqDBpDUpGAxwlXicTz29/fVb8LbhKdTY+IyoB0+DcQIM7PBng4+v7azu537stRDUWorUWVwlGiXTxFVgyGmq3AIwNqlla4+8TemdRrVq/i7XaViRTamI8OmGVihLPVZlhpRR8pGSMzp71XvgL3Nh1fqaNudvaS/zfKrEHKjDQAfQ5xxjUT+zncMdsieHIMwQxaZrVJJX8oDSMnNoj0ESt0PqFdlq1FoIVJgNUeqwuOZ8FaYxAbDdu06P0L4GqEFa1UlbiVSkgpIjGSTgszAFsC4CWJiZlqNKhOVuyt3ZCu0kDzNyQO59dQxvqTEKHDSwEDIyYzAiP8APXoey+CNpTIHgoT6tLnESfxC3cj9PXU3qvS1WhVCHwyVPmErbPLSoxHM9oGug+rljSR410yyuzKVtpUnckU2DNYFcgR5HczkiYBxmPYjULcdQopSpruK23pVaaEK4r00x3imAzdu0c9tV1X4Qp7iKyO9SnYlvjS7t8oKm7CPdeuQTcpwYMQh0xKYBp3008qhmRVcAMwLVKYRbUYK3mQMVMe665jduz3cItT1vb2si1HdGwbNvVYWkk+GGZVQU/QDnIIjGo2w+JVkbejtarl1cRUqUaYBZTJsTxIk/wB7GTznUeltVVy48M2PUgVxRqBiw8lItygW2qhIJJwSfNaLqp4dQUwiiiC7bepUDIrU2A8NhTUKLkEABiFEMCQCoCgF7tN1uU8r7V6YaX8lRGpNcYYPCgj5pBnJ5kAnWG/tI6E9Vv4ymrElXNS8zTUUgXABDEJ5QVK3LkYAuOtP1rpP8TSoNXArhrXsYsgDVKaZFkELhhZIXuZgahbv4fp7IVK/4lLbWkVkpX1KdRHDL+JSLXgDBLKxgTFkTqoyp0JxNJ/Z1TV9or+cklhNQQYuIAjIgKFUd45ySNajb7pGd0Qy9O24AHF4LDIwZyca8++E+qNsdqlCiNvXpguyVjuCqkO7MAAtNiec3FYJiI8xfX+NmLKg3OxpFnAZVipU8xAMTU+YDjyGcAczrXJGdHoO4cqjFVvYfKshZPAEmIHvn9dGn75/z15JT+O/G+TfbioDPl2+1YAfQnbloGe/pqOesVKhLil1GrDFPM3gzCqYaa6kx5jlAPMQIhrlmh4s3fRet1m3e9StT8KhSClXeFggAGTwwMXgyCARIHAd1nrO1ErU3lCiWD+bxkDqSAilASfNbcRjka81fcOsOOn0qcMD+JuaTtKm68EIzg4JPm4U/rYM28vqLTfZ0WVisU6dd2EEjAlUGO0f01L1UNQZstr8SbUU1serWCUwhKU6rli8ScKt82N5gMZmJALd58SU2eV2W4eoVKXFKNNgrzgtVcVFXB4HI9tYgbHduapqbx5tFrLt6aE2MoNwYEsAKhiTiG7HTm6A7Eq+43bMR8p3IRT72UxMT25P7ah6yK/DNJ1frlepTtWilIOsg1qji2GIHlWmVdpUGLhgjHcx6vWAJN22BY+YeKogWspPnKmArHsT7HWaHwvtQAaiAimaiM9U1fMUqMMhWUOxBX1xAOBqV03Z7J08Wim3PhvS+WnTVsOhHmYi0n0J+vOj8QMDT0914tM0idruKbHEV7XE5BBW6CCSQcRMcazPUuntRKhlYBgWUkDIBIGQYJ4Jj+8OJ0Xe9F2RqJSfwFqsSVXw1VyRP5kIYHHEz2A1X/8ACBtqlRFuCMtIohJKr5POy3ZNzTnHynmcevotaTniuDz9VppQy7iEaS3RNJGuuc0HbrtPjXahtDolqvprS9C3lJUpIatMMS5jxEDLLASVLTwfTuPUazwXVzsul0qlB5WizEebCFgQSVviSDERI4P1nyde/wAtef8As9XRr4/oDZVFM1HsRV24RwHU+GSzQpIa4HgA+vodFXrAqDzbbdIs3KSKVQnPBVXlcxzPM6CjoiTTuSmAVaNvUClpAibQgyO7CDAJA4uNxSBpUj5lu4uWX835SEJAH1MCedcmR0kZ/qG+p1qlEm6iylo8exA4az5HvKyABiQYbvnTepbVlpVKpUx4dwPKnw6dIwGGJlGHqLTo3xiwWpRAUEuGUqyMVYWK8BhhQLSLmBjGIJOqdKW3p1ilFGpsCl7UXNMqX+W5UcFhBWTBAuE9yFYUN+PKbba11WGCildGUvWoGKlYg2grni4nkDWu+BNj4e3pAqbmALGIKHM/NBxhRjkzESdZ3c108Sw197W8pBUJVdS4RmYTUC02hgrBQGymRzNhT6juTKinvDggeNXoUDJUlZXbJ5SfLEgfUmBrSLSRDTbN3uSQ9MWSpJuZmixY8sY8zM1qxM59tD33WqCEL/EUlYMJFyuxA+ZbZukgETGM6wqbarUqlXp7IEMQ631d1VTytdDVIC+hiSB7nMlNjuFKqd7BFoenR29KlTi2SCzgyRIwJz6wYedCxLPrG+atvNq+3O48OheaqrSqKtW621bqiKhWQJe7A40z4n6ua9FUak1NXrbeC7UyzfiU3WKaOxBm054HYidVG46MrMBUq7qqadrk1arWC2GMqBEfKMr3JAAAOqGjs9uu7WjRoqkVytStJLvcAfDv5wDLCe4mByZ2GNF71dL9vT8an5nFU1EKlalvLFQoDnIpygIBUEnHmFUlVXZgLCWao1t0wxDy/wA5WoslqRamxw1MkJ4eb7rlAU1o+CtpUVAqomAX86mUiooJpPNshsBg2s7a1N3Ri7BLyLyTTqKysLSp8rEgQSVAtFQADDamNDZG37sG8Wkpa2SCFc0XWoxMMZhhFv4YKhglUkrcb7na1bqwp1FY3oYPiNPkuNIxUZiPwapLOty3MFDGIFX1DYITAppbmkzoqgoiGLQWQqwZVVxSdYJWsgZLQNWfSBTFcQVlWq0gAHVh4d5rIA0FqYqsLIWFBKgzcNN8AuTQ7hXWnSUoVi3NwYeRAoBIVWBKwZticYxMzf1Q6srCbaRYBvUKGBBYEgziTwQdD6owtpExAqIPpLIhnHHmPGo3WX8rqAJFGqIyfmpmPqYj9v2xfzNCi3Hwzs0Bqfw+3Yv5iTREkwMBWPhpwS3ABuMDtU9N61QZb6VMBKVSGNKigVVgRVEIrEAlRbKnzg4xrXdR6Yd0lSkGMVA6yik2CpKmZAOJntmRxA1oF6CKO2G32qQApUFwkepZ7gSxZoJxn2xqtOF22TJ1wYfrHWlXbtXl3pgq01KjqltR7QIp5BAIyBGYxq0obNfCD+Hb4nmCOfkwoIIktHBZpEcQDOpe/wBpttvSh6YBsNQUxMD+HbxAlNZzDyQowciAMaibrcKajEC5mpQWAuYvQJFoOQDcwtnJYd/NolBJNApWzNfC/Wxu6tZDDbe1i7FEphaZETeDgMAeYIAYybTp39ofVWp0ltJYO5UEXquBdMTI7QLpPmJmI1K3Oxp7Vdps/DVW3jNUrKJI/BpXMsEm6mXCqBMQp7MRonxIpqUqdNFFQllVhUgofEqIIYZ+WGaYkASpyZeCyVBboZ8M7w1NmtWpPiVC60R5SxSmYdizRi5frIpiTMnMfF1arRrUqiIGJauACoLMqmmJ8SLluubIIAODMEa3xRPEqUVAtoRtxx/9qlUkQABhysRHl41F2dBa1elSYiBX8RhMS1N71MHJU+EWg4JnmJ0Kswd4kP412VXwFpI01adJUZybTUrMyvU5wpYM0GfmYDGsMtLcU6DJV5dkRabtLgEm8spJIRioW0xJDH8pnYf2mNftK7AQGqI3ubmoYI9PNPbIHaZzHw/sKlTc067XFP4VWDnkum3oA++G7+oGZ04vZsUuS7q7JqlemtSoRUQ2XEyNzQC/mUE21qa5BIl1CkGVxeGklSkxup03BdvDLt5yZJaxgBLnMIQc86x++aoNxuzTLgiptIKxyygL25DMIn+er7bdQXd0w4Cqy2LWUYiX/wCoBk+G36hWxxrTSVtO62/6RN0uLJPU9gaVRlgiCeeCAeZgYiGngTF0jUN6cYIj9Dqz/wCI1J8wNQNDFHM+ZlB8pABptJmUAE/lOqv4v3dKjtXZawpswIRTmoHIuAVRAkzPiCAe9517o684xTlun79+p5Howk3jtRkPiL4iq03KUwilSVLSrgnBwGQFWAI7kQfWddrL9W3tarYa71G8spfwVJ5XADCQRPt7aXWMtWTdps1jpxSqkexRrVbemKdIglFtEPFoAwJLNwZ5kn21maayQMZIGeMnvPbV3vtnSApWIgKMIgIGCtJK+X8smY/r3rrpbJC6WPLJVTqtFqKr4igkobULOwKvJHhrJgW/OIHmGdP3FZGCqCQy489KorAkY8zjjj2MA9o0fdU5VRCloEXCWwIkgEEjHM4z7QHrQPlICniDJDGSPzQYGcE45PfXPe6PYiu+J6960yrhiDa6iAYcTcUj1UGGjGe0Gs3nS6asWVwJZUJCy62yVUO1ytli0EiFMkEADUfqXxfsaQNK1nqB5e1Awu8qlVqEqDaBzwbQBByuX6j/AGg7lwVRKNC5riUDF7rAmGdiB5AO0+/M00Tkej0NwoZl8O5vIsN2JLBRJhuUfAU8SIkkydoxVqhAQYV2YgD5iOGE3AMGJyvGc515R0v473VInxCNwhCi14U+QysVKa3WgkgqZEEiANeodM3gq7TxdvUUoSZV0YqvBamh8QYWbYgriIGdHCBOyQBUBIDWIKbVGqEypVWMrbChXIIaZKiCbTk6b0+kz1AqVGAJuI4ZRCCQrCLXKnJXJLHnOm9LW+k1QeJRdm8zJ4VrFZQ2hlJshBzBniNd8PB63jGsshXsFVWqIW8qMGUJC4DsLwZkMOBoT3HRDXpsVmFMMGrKF7ibSTIHCEguxIIJxhYa6q6rtPD3dE3SX3dUrdAIVFpovmBLESh8xz5T6ZuOnUvE3VekwWpSppTaaq+KRcaqsEdoKtKLJJbAHpJyvxAWTf7RlZv+pUChiSFtAwoYlQYaABmSIyRqVIGi9+IaZqeClhqIVanVUG0KCyuGkgSy23gjtIggk6iDbO6G6mXSS5K07bmqGoHil4ZKFlaTBIvVoOSxrer1b2U+NvYencVG5dVBRXDKVVrblamykiQx8w/7q2j0mlVIQ06lQygipUdwS9LxQACzYOFgyQMgyTpp9hM0m4pWXtVKUlqXhmZ0pRdcQaTFltUMzsUYmCYBMXaD0jf0/HVhu6RBWRQWtTquCF8xLK73OZYswEtySctqh2XSqRtVNtQBvfJySqNRW0gpnNWbpmbeAo0TprxXpgKoYVIVlXOdxVokuLhcpp0VHc+Vec6Mkw4Nt1zcOtOkqGWeqowASrgM0SMAhlUiTBgZ9YvU9wUq0r2FyoxqEFFYMRTCxm1WAYETiEY9tV3WN09LwAu2XceK5SkKtZmygZlDL4eRMmZnypJAXUxDuVQvVo0HcL52Ws/yGFMLaGIt+W4kni4YOlsMu6e9FopbVlao0VGZaiFZumwuJNuAvfy3RmCJfUevU/CdLKhZ6YC3fxEEuOLghAcT+WSCD6YzfUfKGNcpTvc3FbjT8hwFBJZsCSIMHzQIAXhXIp06lGpQULa1WrZSq30iZvWqzEqEe8ksTBImOdWpk4idB+If4pr6iXnbG69Vu8VlCOFpsDb4jL+UnzEyuCwFtt9sKdVAqrliDYQAA9RVDFcwQPDnIIHvjWG6LtN1vK1Q7jdbqkKbqFWnUNMElAVJpAsqgCSRk+e0xB1o6eyaiGe6vuQQIpu4JSpI89MGFUhWaRIMKsHSlJOQ0mkNrUS24FaoKStRptaLlhE8RvEcSS6gqwBIEeWAMwJnRKafxQUkkg2jzgi9hUZlKkyIQSBAIWoDEZ1V0uts1V1q7YpZRImxTVNy+zFIXDN58h14gyzYI1OrTqpTrF/FZqjEIGqE06oUMRFzL4gtlVAAUCMamxkmp1amS7q5J8Ws3lpzJvf8z1EAgMBmODFwyZXTNwi7mpaRcliubSCCfELkGIklsgHBBBjE5r4r6of4ZQlKohNNUVjNpRhc7hhgGSUOZuYtrRV6bUzTCFFJ3OYDWguEcmC2ZYgmZnPJ0vMYCr01tzTYPSFrESj1APN5Db5aJOLF5EeXJxpvRtuo/DFOAgdFlnAgDbnys9BCFiD5QymRnItoPj+pWaHpoQppbu8KrgCm602IYlf7ontxyORjD1PcG66qbqqsSXuDMTTVVIZTkm1IJxKBiedVFNomTpnoXQtxc5qGnS/Heq6KzG9loeGVVA3OPNPICvAEYzjbULuqwUT4Qq1FAbm0XBJByD8pHfgnWf6JXqVHVCxFviOC1Qrax814ZfMpvCtI7gTiTq8+GN2a9cs1oNRTJS1VYuygi0LAZpJOACSSI41T2JW5tatE0TZUZqrq3IKKXZpj55tUAfKIAU4Bzqt6xVQUXaqhKhSKlNvIWgwUkwAGheCYPqYGk+KOqNRc1VEzYxWSq4QG5Sp+b6hlj8p7Znqvx5QdYp0WcMPMlSFUZJjykyZggraB+gAvRm733QtSKa25Mx8T1dt/EVf4RT4N3kLXSoOSlp/uk2fRJ7ye1Wbuve7MVUSS0KIUT2UE4A+uu1Yj2PcdaoUaltTxGZYNlOyQTkXM5AHrbBJkduTdT+IVWkN8KdPLxTDoPGLfLmqr2k2hifKYURrFbraINmleWNZmlybofxQzRM23JZzgvecYGrLoZG5pqrqClALTpgls1GBZ2MEGALFgEYAiNPUlm7JgsVRpdv8A2lUmUTtnugAfiI6AgzJBtIMSJzH0nWb+KvitqiLTou0VE/EZmps8MCPCBQlgeJmCSFx6wOsbPbU9vQeneCVtIAiS6eKlQ3sxgE2lZkLaAZEnKX5IYDJyTBIHoAT/AEk99ZNJq0Xb4JFJ149vcGB2M8emce401awAkt7EECROMt2457z+4EZSTaYz+QNM/lM8wImMwAYGmMYNyZJxJMR2ukGByPzEiDPOpolsll8ZIiZM8fWTg99T+m9Vr0J8Gq9OQRHKt7FGlWOcEg+2qo7kA5Oe7QQ6mOAMSfftOfd9WqynzIxBjzcQeJKZgg+/tpUFnufwZ1IVth4pLAg+G9zyqsoCgKCYphpUgQJJ441nepfErbGgzL4L7uo7oGhoWkth/wCmajRLAx5onMEHXm+03k02pgkLyzIBJVsEMJnP/d6AcAajGi9g+ZkQEwA0UySSYNwgA9x3YAxIkx3Lcti6T4u3oLMu4qB2CyVCBiFYsPyjgsfYgkcY1Y9O6++43G1FdspUY3hY+YCAQgybkEQBJYDWSdhxBHBgKxJ78/L2HABxmdTui7hVr0y2LXUiQ5HPJIiIwfKM4i0DQ0SpOz0fd7NmFABGnwqi+VGC3O1fiewNQZMcHSbei1Iu7v4BIo+G9VCQHWmiCFDXE4fAzJHvq0WtXhVVUIVqQPzA21AxLZbGSghf73M5FZVR91SpmqqioYt/Cd1ABwCFBntcRnzRjWe5tsSKOxfxA9Gn4lIuzo99O0pWNCoBIY4DUyl3HJ4i6D/w9tu6VqwKreowQ7AtWq1vlWOBVaSWiFnmBqcaFSjtaaUqhC3Mr30yHsaDm5eSfFI4EY7Yhb7d1CKavUk5YrasXIzFTzA/DBUpAPlECGGnvYOqLLqO/Rn23gmqafiiwOD4axSrXWXm64gjMAFYInOp2/31NatNalZVDU1pOtrEEVaSi0RwytY/aRIBmYqeo75atRGrFlp0t06yvmd2p0twGKKEYxIAwGyWAi0zcddWAqoUIVqbpeRJ8JaYugMrF1WHEKcAggXA6TfAIq+t0alSm0KBWdAUQ2YpC/xFUEZYzTdoH514AOqbpuzahUSg8ulU/i0kaRTqPHhMUgQpUMSGBH4ag5UDUjq/WKn8e1KynNOtsqStALBa8NUgkcP5VIIwBjlprtp1qpU3m2DKik1a97KqliKblUBJWTYkopOYYz6aqKpWJ7svvhEgbjcgXj/mhIZRMlRInMCZiTMRgcauuoqFajUlQFZ1YtFoDpILHgC5F+51U/B1eN1vQ1O5m3lSWAUqhRJXlw0lp4U8c+mlqmIAUE3GQe628GSME4jMc8c5SdMuPBm+tburTNAncg+K6pL7ehYbh5QWppkkSEAOOeAdN6ZV/iKD1F3u5ZVcoGUrSm0AmQKYYRJnjjUnqPSP4g0D4qIKVenWHzOWFOZAsDagbPpbbWmKK12bxN0jFkSqlodlxc9K2ZA7/wBINW8eRUrCU6O4p06x8bxwaZqGnXmqhpmo6qFYwZ8MIZDck5gRqw3ZKIDTo1Pw69L8MZZQDQWJJM4B4JGYBOpblQhUlc4IwGqMP7+FuwMxyJ7TFV1VQKpFQsDDVZDm6adQ+VaKm8raDJWc2rIuw1K9hONFWPhbalKbVqm6AcgZNMAiSQPOAQSPaAeflOsOvw7Zu1pvf4YDOSsq1iTkFwACIyeBnJidTeu9cLOQrF1BFxqE3NgXXODB8sjy4y0DQKKjdbgLt6Ympt3VUuuZYVjY7MBc8CbwASGX3J1TdWQ6uiNuOkW1rbSq+IYZDcWEmPDBi4qRBYdz+p0fwfsXUruHemKYhizm0QXUEhngYImT2k51lm6q9EeGqIi4YKwDRP5oMqe+GBjPfOp/TfiJFh6yKxUhmhV8x5UzAC2taxHBImYa3Q7aEqTJnxP19qtVaNAp8qUzBDMztTVSASLViY5we+MYzd1Lpvi4YJ8smMdu/wDPV98Sby6t4nkuyEAUYVySVeWIByxAAnzZjGs1RXn9ox/XjVQW1hJ7jGzrtc5z/t/jpdaEmpfe3U1pPW8gAKqERQpAwzOFJqAAkEEyLv8AtI1afDm5MpTp1jSFzVDFJKjYiX+U+aAMEwAo5mNY9qpx7cDk6ndJ6kaDq4CyrXTmeOBx9fqB6ayadFKjQUNi24Xw2rNZQC+UrSUKSoFqulxIXK3EEQp9tZXrW2VKnkqCosRcFIBIJBAnkT34+utF0nrqUhWLlnNS0g2jLIPzZBE5GPTHbVBVYMSZgFm8p4tM4E8dhzPPPOiLdg2uxDp0nqDBGMdg0HnMZA9J78ab4TANKsSJwQQeDkGOxMkDmM6Mqpdaw+bAJMYMQSeB/MaOtbGBJmAAWBMckk9vrz9NU2yCuq7c0zDYPYesH80HA50b5CBIJMGRwf1PI/YGNSK1BSTOXPJsIUT3xAH3jQ9rsJkloUHkcmfQQf30ZLuJDTUJgSQAMQP8/qc/XRSxjHtInsBgY4jOYPfOl3G1CjymTPFpn9Ofp+ojTSI5w30IPpMDt9e2i0+AHqGg/wCSwD+ogk47Ccnnmz6BtQa6Fi1OmpLu2AQKYLHkzcYjEgYxI1UqeDP7AAfQf6atPh2vbuELAEGUxkyVNp/KAQ1uR/vMuBxVs9Mp7crXNEtabJIKKEJpmnWBYAnlKZcxI8xEknU/pA3CBPP5XICoVohQiQTm0PcaaMAxYwVyfKRqoFTb06yAlRaEYKPmaVJkNOQDyex5OI1c9BHiUEqG6ot1yvBn/rkSMCPLbxETiJ1g5UeirIO36lUXdFKY8N6gQtVN1rAMYR8BQxaaYZTiXmbSRj/ibdk7gTXNU2jLPP8A6jtYwxEgjy+5k+bEipU3aVqYqitTpjcUne6kVVU8asWqQUAEBkN0ZuUGQQNVHWqTFtu7Mp/5WiQRcbvw2Qgkz57gSeIwO0nWGzM5botfhjeNU3FFmZixr1puMmf4ZzgkTElsTyTr0nrztYjKBAAUyxHlepR4wQfkPpBPvrzH4J2jvWoWqTNeqJgxJ27+uNek1BVG0RmqP5aUOT4UMZGKjEATyhCjufzQdZzXxe/EuD2MJ8SsF6pWM5/idgT7WomdV3RX/wDqG2xj+Ir4+rnW16v8E+Puqlf+ICXvQezwybTSUeVmuABaBiJEjBxMXafBtNa9Oum5vYVnqLTNO24OwJE3kiATmMx21VfD7+Qu434F3EVd0CZLbxjxkySD3/nrW7asLwSQY4Ef1z6j+XbWR+HqTpW3rVGgJuzLM4IAmZmT5QIYnsDJ1I6V8UUqtWxJU24JKYMnHzRdjgkR3gQdYzi8tkXGSol/EaGoGXBaoWVZu8OQLiakDIK4CnEmTgStF0rfGl4NFiKlz7d6ct5JuDsq1PMbADSIkHLEAkRFh8adGqVqlEKKfk8a66pTU21EtEB2BKkznWU23Qq1Hdbd28GGagkitTYBlVZutYkDDZOMHVQj8ISe56VU6lTZQGIlmIPcWjzNEQzQQMG368DXmXVmrV934fihLKqgjCol9UIppBB3Vx5TLRfn1v8A/idm5anVaiiKSqOKizhCSZB4Jxn/ALYHM0m66xtaasJap4ro5shfL/ECq0yR+XiQcmZjghafApU1yYndvDsJ4dxPYwTnA5kToVPdG5TPmVlYFp5BmTHbnjU3dJTeoWUQpYkKTkLOFOcwsZ9dV9SgxYWyxgQOSSOwHce2vUqPO0Sd04qVGbLF3JPALFzJwMCT2HEjRNo3jV0FRoV3AYm6AO5x5jCzgegGn9e2q0K9VAwe2oRdPzWk5MYJn/SNQaThXBBIIPvP8zGmqqxsLv6odmJC4tAtEQoPIECZ5zHPAwBDpVMjA+vP9caWQw78fQGIwY7abTjErjnAMx7+2nWwEncLInk+n0we/wBP9NLoPjEAxjuf3A9PfSaEmBNqbZgSPIR6hhHH+Gn0dkWVmvorHAZmLMfRSFIX6sVGDJ01anoTH1/1+8jTxXn8px6Rgcdif6Z9DxqLYDKW2cZKiO0MpB/QNqQwJA8oxAAAgQJP6n+eh0bCQWmO5UC4YOVBif8AePTSUqowZMHmM9s4kYHMSOO2jckOtJzEKTJxhs/T17YGrL/hVc0/EIUYJ8MrUFTDBcJZaCZuEkeUE+2r/wDst3W2pbhqm5dAaaL4YZHMOxMsGVWtYKo4ibz6Z9ST412K4WuByYmqPc/+n+v+WmkNI8FGyrHHhsO0srDnvJE/roFWg6SGBwbZyRM5IPpHH6HX0LT+M9iWP/MpHvXtBjvDFYH3GsR/aT1zb7s0adLc0ioptJ8ZCis9SiFJKsReFWoY5ie1xBsOjy/cUnQLIEOt4gg4uI80ElTKnBgx7cgFU4EcZ+Uc+0jBxq06bRFU01ZghqVUUsXAgNAJluSBkHg/tqLUabSJ7QGObewIB5I9M6i/AlqjtjuTTqrUNNalrBrGHla3NrD+6Y49DoqkUMuiPcQ6tmBYGEKWUMPMQSJEEL3GoxqepPYTnvEH+vr39tWO26eTta25JAWm6KTiXLx5SsXEKuTJiCPfQEZUd1/c1mqrU3CBGNOmSpDqGWAs2kyrNbDRHmkj3vth8Y7unRCptafhqLw1le0IXaIIcLZMoPWI50/+zvZ1F6nTpOoY0jVWrPmHlVgTkGYLDjt9dV3xXuid9u7TgVXCgfKoUgAALwBHaYM9xITWxSlW5H+JOs19wQalJaL08EqtVAAfyspcgTaT2Js7gar69ZqrUCVzSRaSxPmAkSRm5j3j09tGob5zUQyGYVFINTzJ8wIvu5UfmHp6A6uPjOo67+oAibdqYpFFp2oFhVclbINwYk3rnjtoT2Fle5W9LrVwlRqCgrQmoxiSniDwpE49SB6rMGI0TdfEG4q0qdD8NlAKh7AahDZAZuGIPGM2iZIkV5d1Ay63rJkvDC4w5aBcLlPMiZ5IOmLuCDIYg/lPB7ZmJGCYI4H0Gl5oMi5p/Ge5pLaFoBUk5pEsDm6fN8xJYnGSW1f9V6R1YOasFwwClaLsaU+FcQtKQ0FFDcA3yIyNY5qsgOZfuxJDEmZbvyQQSD75OSDnf1qcJ4lRbcwGqLAaIYKCACUb9QTn1Sr5DzYTY/FdeiXdFpk1HFRpVjJAjHmm0gZEmc6h9N6g9Cr4tOkhYXMgIqFEyWwoaTbmC0gDJ7nQ6dUZkG0AnygSIPYhY+uP2501a5zEz25HqAZHvjB4+sar6CzPQPgg161F2arWc+IQLnqSsKCZzgktMf56F8cu9OlJqKr0mSqEeo9zSSilEMzBzMiIzzrHUN+yR+JVWlcGdUqVFwRmFUrkjjA4HYa9t+N6O1pbGvX8DZM60iad1GkwJYgCAUJMMy49YmJ1KgnK2aLUuNHgvUN81VFbzFgAHYsWuY4DKIxjJ5JJPAxqvqM5yA0QOAf5nUmlVJEC+R7GcYPpkZ/UdtG3O5yZxBEWDBJz3ORg/wCnI0utkiMrK5Uds2ufoD/WPudL4LxIB/8Aln6ROPpqVU80c+4x9fcgQYMf665otiSZEeuZlh+hjEgx20ZMVkJtux57GTLD9Sc++kqbI5JK+nzDmO+dSLZgmf2H7E+uPp++mqAcmIHMDPHee/1nj208mKwQ2bCMqe/5v3+XRqG0UsA9QIhMMQGe33hRnPb+mmcD1+sE/oQe+eOe/u4OCP8AIz9DwSf3P89FsdiDZHMMpBGDJ5kHuB2n/TXaYHHf1z2z78/vjvzrtO2NHEFfUD15HbOdPVuI555j+mfv669Fp/AZp1Ln8yWBkIwWZhwfO0BfW0Ek8EDOcfo1lWlRaZewQZPzGCwKyAFNwzyQZgRM5plOJG6b0e+LsSJEDK2iSeecHE/vOhtsZqMsjgHgwobER9Adeq9G+H6LVoqUpphW8pRCJAjI74Jg+sapG6KkD9OVb09B+nGpzHgYqntBT+UW8fU+mQef99HO3JUkVAIBPIB7DAkTz/I607dEX09uSP8AH7zqx6D0AVahpkkKV8xDrgBgbiWkWyBIGcjGjIMTDiicDzH+vH+310DwyzOJwAO8dzHPeY4zrUJ0okKRdkE/lMevIjHP++Rr0fzYJEgflwCPTng+v89GQUZIbWoFMDgNnvI8sDtk4EfvwNRmTyhuVMATgkk3ZEZxOf663b9CaJMyc8LIzwPpjj6d9RP/APO1XoVWYQzVm8Mm6YZQRUm6IbAEzBPaI0WiXAyGMkE5M+v5uZGOxOPro9JPwgcSHBnuCAVieQJPr6aP1jpr0ncBZWA7NBAW445MxcGXuJ1fdJ6S/hIwjKk5kfNmfrHvn1OndIUY9in6fcjM0cmBdEmYOJ7DjH0zGq12KMQYGSZxwYIPBxHfsR661w6ZU/7cjIn/AE+n7jjT9h8NVajXoFHhsprNcAVQBoYAjzG4EYlsDGi0Nx2McuSFYNGP+6RmI9TEAYkxqVWrsaktcbmIJNxyGAi4mYiMSIj31bf8HqGuWIJAtYGRDGSCDmeBmIPociSnpD+UBIFwY/LGG9mmTLSZ9+w0thYGbuOGxhQBMwBbPPAEk/vwJJ0t0cTIiBxkwYkk+p5xzzq43PRXZyAhuKoRMAcleVH/AJD1wBmZNGqHGI+U5EEcAzgn99PkmUaDeLCkE4D8AnEkcc9ifSM8zpisQzweDPeBJHyySSPYcZ1o/g/oh3Q3ItdrRBCiDDVCcSRJtuIHvwdV+66RU8UlkYcozKpIBDYExH0P6YnSSQ8NiqcmDBM3jsc+YwMzM5wZ4PONJRqwTJicYktIIUgSQAI/1iZFl0amBUqsyq4V8qy/MC2QQOQVDf8AyETpN5sSA5VZY1L1ERAmSok5n39vrpgokNXlisXeYD6gr+nrxBz2POr7q3xRvGoeG9eo9EgqwKgIyKRKgpTGPl8oPpODGqivS8J1N915DFSmVNME95kY4x251od9s0elSVsi+uAMgNIo8WqThrD7wfXAnQ4qjIg+YeYnmGPDCTOIJiPv0jbp8wGnzRBLTA7DzHHt+mn7digXMTjkxcIg+3HMRyPfSKjFnpsCASfNwRJwYMAiRP8AvGnwSAdyIYAAcYGSMR74+zo7lWGSOJ9+4Mnvn0xEn6jSniGJkrmOMRHJzkDj00ibe2YLD9TOeQQPb7OmwC+CI59oJ5mYmSRGg0K4OeO5/QfSP8D9dPotBwMZEEkj6dvb9v00OorKwtyJkCQDEY8w5wfudNAP8OPT9OR+kyDkH7zwiQJOZPqPrxj/AC0tMCAV44BmecwYM+hn20Ba+YIGDk5+nb6Dj00AHHYngj1nI/z9sa7XJB54/UzxmDxye3rnXaLH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76" name="Picture 8" descr="http://www.3d2ddesign.com/userfiles/image/history/99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200400"/>
            <a:ext cx="4870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http://upload.wikimedia.org/wikipedia/commons/thumb/a/ac/Tum_kolegiata_2-2.JPG/330px-Tum_kolegiata_2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46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http://upload.wikimedia.org/wikipedia/commons/e/e3/San_Mart%C3%ADn_de_Fr%C3%B3mi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7" name="AutoShape 2" descr="data:image/jpeg;base64,/9j/4AAQSkZJRgABAQAAAQABAAD/2wCEAAkGBhMSERUUExQVFRUVGB8YGRcYGBoXGBgaHR0cGBwcGBgfHSYeHBojHBccHy8gIycpLCwsGB4xNTAqNSYrLCkBCQoKDgwOGg8PGiwkHyQsLCwsLCwsLCwsLCwsLCwsLCwsLCwsLCwsLCwsLCwsLCwsLCwsLCwsLCwsLCwsLCwsLP/AABEIARoAswMBIgACEQEDEQH/xAAbAAACAwEBAQAAAAAAAAAAAAAEBQIDBgABB//EAE4QAAECAwQGBgUICAMHBQEAAAECEQADIQQSMUEFEyJRYYEGMnGRobEjQlLB0RQzYnKCsuHwByRDc5KiwvE0k9IVJVODo7PTRFRjw+I1/8QAGAEAAwEBAAAAAAAAAAAAAAAAAAECAwT/xAAnEQEBAAICAwABAwQDAAAAAAAAAQIRITEDEkFRYYHBEyKR0TIzQv/aAAwDAQACEQMRAD8AIsSmtlnz/V0feVAek0bdvbDWKgrRr/K7NUD9XT95UDaSTtW794sd1Irx/wCzzA2CiJX7uZ98fCKtGliknIKLfxxfo4ejl/upn34GkWgJupIJCkqrkKnyrBn0iCNIzqSgMQ5PbRI8QrvjRa12O8P74zNtlvaEhJBSyK7nN7+o98M0WqWBKK1gKCMDxDP4EczEwx8w1/PCKZiqO7AVPZERbZZrrEU+kPzlFFisJnqRZ5R2QHUoVASD47u3shhbobRhtcy+pxIQf4ju+O4UjWTWAYBgKADAQVKsqZSAhAZKQw/O+AbbOSgOogDjCAO04PC1UU6R6SpwQl+Jp3DEwPZNMoXQ7J8PwiNqGKQFBjhF+g7Xq1apZ2FdU7ju7D4V51tFc6U4ggaaZZzFNyCOjNt18soV85LofpJyV7jxEE2iyNGuk7Z7TKrsmYfonxp74yFtspTKlq9pB70F34Brw+yY1HSqY0lQ3kDvIjPTReCSDeQhpdMHUJgI/mfviL2qB7H/AI+makkB3zEb39JCymTNILfrUrD92YwGilj5WK+y57nrG7/Sf8xNq/61K5DVK97wEV9NpoNqalJSgMSwCUAY4YeMfNZxraG+h94x9H6ZzR8rY4lKhiTiEgULMWEfN5qSDPfMy/vGNM0wdP66/rK+8Y9iy45V9dX3jHRmfDcaLSn5dZLwJHyZOH1liANPqAtNrSOqsrI+shRSocwyobaOYW+yNUCzJ+8t4Q9JZZ+UWkgHZtE1TsfaqD2pX/JBjeWmc4VWAMmV+6mfegGfZLyAQWUzA7r01KT4KhhZerL/AHUz70UyADK7G/7suNMmUBW1KpRYNeluDxzDDKm96kxXYNJqXInlUtSrgl3QwdiovdoMHeCdMK9PN7f6REtHgGXOwFE12faev4iOT25u/wBXVMOJZ+gTRtoExSkFKkm7eF4BjtJSWqcLxja/oqtV6zLSoekSTfXvqWGFGfxjN2IoISopciYmWDmy3ScMsDyENtGIVLQUSAxnM4TicXbc7VMX459R5LOmh010jSh0y2UoYn1U9u88BCEaJnT1X5hKU7zj9lOXnxh9ono0JQClspfgns3njBs5EXeWXRBJ0XLlDZS59o1PfC+1aKlrLgXVbx8Id29kglRAG80haovhEHKVtNk/ST4H4QwstsTMFMRiM/xHGJgwttWjCk35WVSMx9UwSg5sFqVJnImJyNR7QzHMeIG+Potqs6VywtFUqDjsMfLLFbhMDGix48Rx4R9A6EaRvy1SVerVPYcRyPgpMa40qxHSxbKQNy7x+yCr3RmtLLmpRLl+qpIrgaC8K/aeNH09S1qSjirhikj3xBMtJsNpWzkFBBNWOsCdl8KecK9n8ZLo5/iUnGqT4iPov6VP8PNYV+VSqtj6JWf5xj590dlfrEpjiEcnbwj6D+lJX6tOdv8AFS2wf5ow0xnOlNqKrdJS94oSVrxIcpoz1FQe4Rh7ZPvGcaYo+8qHCdJqm2sLV+0KjvZKUEJHcmEc79tT1pfmqC3YNkDrY9dWf0jHRKWjrfXX94x0LcGm+sK0qt1mUg7Is6e0MtYYjeMDxjN9M5pFvUoVTrpilDfVMs+BI/tDjQk4ItllYUNmSS2JJUpyd+D8zCjpnJSbXNqfnVqAozkA+JP83CFGuXSOjpoUAkeohaeLOCD3HwiFkPo2P59NLidjuhfE3pai2BLrT3ilN0cJBSgZ4Mf+dLi7eGUgbTwafO7X/lEe2WSpKZwOSU5n2hw+PviPSFPpp4rmP5QIIRZiRPb1kjdjrABieI788I5cZu39/wCXVvUn7fwJ0XIvy0v6plqzxC1DthxoC1qSkqQA5QlicnKsID0RJACsAlkgbnM0pA5mkG2OXdlJq9GfftLjps1/hz27idqtK1dZajzYd0AzFDEtTMxZOmRRZLAZ5cumUORUeH5p24QRXKk65bhKjJR6zllK3Nu7OEEWTRcrWXZq5iAWulxd7KilYfzEhIupACQGAGAgCdLChURBiF9EkerNmA8j8IHm6ItMqqFCYBlge4/GD9FW/CWs8Eq9x+MNlyYAxM2ZeLsZcwYjjw48Id9GtNNMTMSQ6DtgZj1uRTX7IhjbdFInBlBjkoYj8OEZUSlWW0VFBU7lB3p581DKHKZ1+kFIGkEEhwU3gN9BF1vsJk2Oek1DS07qibuyFIh0kGttViQDghSL2LhJF09pSx5wT0rmm5bE5AobdWap4omB6PKe0ofB0Dlsxvf0rLSLNNSVVXapbB90su3YPdGC6Lg/KkcLh8Ew5/Sra9bbZiAdmUwO6+QlSq9gA74omX0XPSbUi7S7f44IZPhWFocmc9SVS/NXugrRtkMu0ytykLJ7bhHkxgLXXTaMMUjmSoe9oRrp2kVXiUuxLhgSK1xjoZ2DozL1adYTfIc9prHROjbTRQAtljav6sn7y4D/AEiSymZelprryS+B9EokeEGaKmj5ZZHq1mSP5lQP0ntalLnBN4GVaZl4gtsFM1n4BZBH10boqKy6JbOFEzAAbxSgsKgLG0DwD7POHcm6qUCN6GGB+elvCW022ikiaUrSoGpUaBKSEgbiW7K74cyl3EEqwvAgOWbXy+PGFkWBV0ppaLR2nyjRdGNEKna0ZFBbtC5Z8oR9KJgNpnsBdJUwofV34+MbPoZpFQQoBCXQFEFyAom4llUwcvT2YXg+r8nwX0e0SwWj1glD9gnzCfdCm1SCizyiQxNP5pmfKNX0UWpSpl9KbxDuMALxDd4JhX0rsajZrOlA2lzLo531e8xtkxrLWOwm0LbCWnrHedw/Puh/MlgAJSAAKADACJzdVZJIS+G7FRzLfnKMxpDSy5imyPqJ3cTnGVugLt+kUIet4jJNfGB5FqSvA13GhgM2P2i3AZRTNsRApXziFaM5kuNJoG1a5NxXXSKfSHxGfKMbI0iU0U5HiIaWG1XFpmIOBcH4+R7YcKtaqxkRlelag6Azlz2sEkq8HHOPoLJmyRMRgoYbjmD2GPnHSZTWhLkgDFqlipCSw33SYLNCVVJnFU6xA4pSpJ7UHV+KUg84cdMZf+NAP/Cb/MP4wg0cXtVnByvd91BPi8P+l8wg24kp/Z5H26DHFqw8ej+sH0ftAkzdYa3ZaVt2JBbmac4S6b0gta1qWdpbzFH6SlOe3dyjkTCC5qLqSX3BN4DsdIEA25d4KJGIHkD4msUlf0fVenhQzEzH6pEUUed9eX95UFdHpW0FZbaRxO0T4DxEChQeYDiVS2GZqfj4wfTbPVGPIptVlUVEg5DMjIR0Z7XpptHyyLbZGH/pwf5lQT06sYkT9eEkItiTLmsKCYlJq29SS770xRZlfrlkcv8AqwqKPtKO+Nf0x0cLTYzKwJNFblNeSe/zMXFZdPl06QA6ilJOtCXO4plD307YeT7OFSQ49n/vy4SWFInyghSS+tQlYwrflJHgjuA3xpLTJCJMoJwCEDunSx7oLUQj09ZWtM0ZXikE8UsKxoejemZKUTJZJvoQVktRtYmj5veHdGZ6RWgq0haAfUmlsKbIOLQtkTlIcoJSVBiXxGLHg/lHNPJcLXXMMcpNvsPRHTcmYooSo3wglmIpfJx7FCCtMWsSbJKWoBSmATxUU5bhHzLodp1cm2Ivl0zElDUHWwLtvaN30ukn5JZ0g+y71NJbe/x4xvhncseXN5cPW8MipEy0rKiXOasgNwi5VhuDZHPMx6dKKlpCUJSAODk8Sd/KKE6amZgHl8GitRmGmGsQBgTSunmUwlhKvWJLpD4d8TsFrmTerKDipUVi7XAjMxJil2e8Nx3/ABgSVNVLWQ3anI8R8YIma5OaOQJiMy0KPWSDxGXaMxCpt70B0uC8ol0qqntGXcP5eMZbpiki3qSkEkJLAb8n3B2cws0JaVSJyWLBZodynp4sDy3xoNNy9bpNKxQGQJhbEUU44VTD3tOtMroics2yUFOCxYbnGQ5RqOmzlVuG4Si32zU8YzlnX/vNJ4q8zGl6Xda3E4XUd4Wr3Aw4Hy9afRJ4hP3CPfC5csqRMUHLqSgDkW8oZzUlUtIFNlJ7GQT+e2IaQXcXPptCaAlgwcAj3jm0US3QlndZI6klKq71qBBb+I8mhYkVmmnWl/eMauw2DU2Yp9YgqV9Y492HfGSTN+dAqSqW3IqJrExS3SOnpmtUDiKUdqBt/COhWVFRKt5J7y8eRWoW6+p9F5x1tjUs/sNnMsFKTXmDDjSekLbNmzxLWnVy1rCRQAXSpIvUxSopqaEE5iEfRK1CXaZKbvzQmIG4gTV07Xrzgzp9p+VfXLCTMIWpShrEoFaslBSq8pIOOVaYmJa3ojlFcm0JUq8hCl3iGdPWvgJVuBALRtp9kUZMrfsJ756fhGB0HLVNUqzoPo7QCuWlXqTJd5QAYkJN5JBYlxG50FpJU6yyqMqWuWhbkUVrgQ9ccQeIMKpxY7TpP+1rcMhO80f/AJ8YHsVmvrr1U1Pk3f74P0zIfSWkFAi8JyRdIL1SvPDKC7FZbsitCupbdUDjgD3mOfyznh0+G/28lhmXF3x1klJ/mT54NxjeS9KfKLHKN4m6tQU+L4J7kp8RvjB2tBurbIBuSkmNPoCyKTZQslJTMUSAFEtd2dpOAVxGIONBD8Fu5C80nrartS2gFUwJF44d/cN8EWpVYpsstxrVYD5sf1nico6b25IU2zRGvvGabhU2yA90DBzmd8FaIliyskG8g0JzTixHDeItJeOELahdsGe+KkGIJWwunA9U7j7PZuicsVgCnSEi8ktucdox/lr9iH2ibVrJ5mEVNiJ7wSW+1eEKyr0koe0tj2EMfAxPo/aUypqtYWaQtG9ypamH80R1RS2xp/3ihuOOGJhl09nE26bLBN24pR4q9IAOQfvhbo6an/aCCSLiQSTwY1gPSFtVaLfOmgsJgmKYkYXSEg5vdaKIqs8uiR9AfcVA2krck2xSwnYROKhhtVd23M3KCJi9XKf1ilISxBckEZHie4RTLUiWsIUAAgNMWc11JbGgDAMHrDt4GhE/pCqYFJMsJCknNyGAPdiIystVF8j3P7yI1WkLIlQExCWoX4hiASGf+++MvKHWwqQO4kw8eiptZZKEoAIry7Y6IrSMNwA7g0dBoPonRyXLVb0oxvEkkHqKISSkvmVXiAIzHS6zXNJWoCpE1Sk8WN4DmAoRqejui5Nlt1nmo29bLcvVl1BIPFvGM/8ApCUU2+bNGU1T8iFjyI5wvi72XWder2kKI1M0TEkFjq17uVftR9EtFl1C1zEKBlzzKmNkVCclKu/rD6xj57KkC8EZKC5Xdtyz/DcjfaFtIm2KzULouIPamfLBbfjEW8CdlulrABbbbMqb9oS70bYPGvWx+EMdD2TXFMsuAmUWI4Lo7/WPfA/SjSYRbbWgSr92ahRN67VUsnjgzc4G0H0wTKUsqss3V3bqihV665x2tmpBFW4RjbP6nLrn/X/a8Xo9a5suUmWAmbJQoqvgMXZSiCMBm2QoIb2eymTKTKKSggJWpJLgKUhBU3C8DyIh50bkoVLsywxUuWkEZhISqjOczXthf0pXcnTX9VCPuAe6OnHCTly5+S2aZpUrXTdX6vWWfojL7Rp3wVpGaAKkBI5ARXZpgkSNYvrzTebg2yOAArzhHNWqep1vdHqpxPuA7axV4ZR03TIdpSSs9h8hWLbNpVCqKFxXHD4iKlzZoBRZ5SUgdYg+BUWBVwrETMKmTaJYCmDKSWJ7FVBbc8RtRsZThjgfy8eWVRND1klj8eeMK5NrVKLHaR3H+/hDS8LyJiapXsnt9Xm7jnDgQ0mpQXLuUUHI8PhCvR1o/WJhmG8QlWeKg7V4GsN7ckmbh1ZZMKtA2ITp0wEdWVNWOJulvcYPpUPbbQAtF1wNWkHsIAUe0hTQHY5xFowoZcwnjsrwgu2LBTkPRy/up+MB2aQStTlmRMJJx9cAdvwMSaeiZesKVkbMiWFNvUxuv58oVLmmYQpX7RZmKzp+SO6GFlXdsc8hTFSZSRvN4qSR3GApUp1EPTZl9mavB4NnBdiTMUlQc9UqV3PXgLyQOwwgkWd1muKmI5FvvRs9Fy/QWiYR1hdHPaI8QOUYwAqVSl1QBfNya+BhePLez8k1pfbJ7LIbj3198dAtrSb3IZcBHRrpD6lZZm3Yz7Mp/EiFPTTbm2k7pl7uIfweD7EXXZf3fvhfpWZetFoQcbyh2gj8Yi3hRbZpoCELbqatf+WoylfyhHfGy6NWq7Knyj1ZU5JG9lTpKv6fExhtEpvSig4utP8AFLSseMlUabQU4Osv87LkqGTkTJYMTkrExtipR0lpFKzXXS1AFTUEv4qhjbtPSUSVypaAErquiauBm/D4Rkf0pWLVaS1iKLnbSg7ksAkFtxZhvYwns05MwYAKzHvEYZ+2OXvPro8dxyx9K+k9GdNykz7IjO4lLsMSkoANXZz5R501mCZaCkHZmiSCdybpKjyS5j50lVxV9OKCFDtBSY1ekbYJupmVAMl2zo6fInvjfDO2arHy4ycxTbZmumlRokUCcgMhyGPGPUyrz1uoT1lYchx3nKK0bnbedzdY/DiRE1DAqACE9VBq3FQzUeOZwisrpjImCtaWkICZY9dWygdmZ7YomKYXZ6dk4LFUvkQcUmDrVowrRetK1JS1EXrrbr2QO5IFM90VWXR8sDYUooO4u3LBQ4EfCMdtNFk6WUG6raSrqqyV2/SH4x7ZVnblk0VgdysUnvAHPhBVt0YqUgvtyFVvJ9TcoDJu7yhalWIOKaUzpiOBDERrOekm03amKNayRQb6mBOiU8S509ajRMmY/cw8S3OLbDNos4skNzAPvhKVqF8syVm6eLELAPMDugpLpcolYSxIuy8vop+EWz5DzbQQGTL1hU2alFQSOSTEVTrir7k3ZaCG33EsO9ookzlyZM1BAUFhRUp3N4DeKYjxiVlcraTLQ3WUg8GSFu/NQidlS+0c7yv4iEjwUe6Ah1Qd0o/h5wwlydgjPZSO5vOYO6Hn0WHZ+NmxYVUm8e1Rf3xi7MlkzlHFKkHvKnjc29QpJHrBuSR+DRldWBrg3sU5qjPwf8a083cUjRc01uKrXH8I6NMub9NqCnKOjX2qNQbYll7LgfRe+FXSBRTa5q9yyW4YHub7sNbCdqzfuvfCjS1nOumqfrTVpz30z3sOQgSr0CWWvAjWSzyKlyz4TRDjRktkSS2SpZ+zOlnvakI+jk5QvsMAk14TJB9/jGg/2tKlBKF0Oum3f8xDjEVYkjiIWUVjSnp1MP8AtSaoKqhSbpNbt2WkhuEbS2dCJK1z5kpSQggTUUUxEw7xgnacUwpGP6cJCtJTgAdpSfFCR7xG+0VpNR0cZoZSk2WWVPsghK7qhu6qSH3iJ7klOXV3GbsP6Opsy6Zk1MvWKYJulRGbmoDwDIEwJk7SVhKAGqOsqgqBQO3LAR9Usi0rTIWMFFxzTHy2wD5rsR9+NMZE55VKTWuWXHPz90NrGm40wi9MIdCTggHBavpHIbq5wo0ekKIGIYdjZ8iwB5xoZEkKdSybgNW60xWN0bqVJyDDMRN5KcBjJmzHVLCSoO82bUA7kJFByBbM5QKmxTcTcv5KRshXBQOyT2s+/KGs6ZMnAiXLCgkNde5JRSgURVZ4DuzgGTZp6Q1xP1UqdKqeqDUHgD2AxGj2L0DpAawyZybt6hCsATmH9U59/bnukOizZbSUMWI2R9EuwfgXHY0amx2dNtlmX1Z8ussmigRW6rf7w+Yhb0ttGtk2ScqkzalLGYUggF/KHjxRSHQpWRMdrt1NO0t7oWziboAJxyhtoLqTvqo8zCuUoXATgA57sB2xeXxME2eY84lfUloTMbI3JVAeZhRY5yrsxB6tw0p1rpUTvzA5wy0itlrSQLykoQrgSEXm7jAUkMiYpgXSo/xXvgmIXoukpBlHGurT3lz+eMNrEp1JfDWPyBB8pcJpBupbO8l+78IPRO2E0IBcnsJV+MPyTcGF5OLEgzCuYaOCA+QY+7+qEQSxnV9nzVDjSaTL1IfZo7HFRxPZ8TCqcQDPZxRPme6I8XS/J2czZoBZnoM+AjyKZk+vd5R0aJ2b6PVWzE5SifF4QW+0koVMSf2pJGdSVCr+UMjP1abOcXl3e+mecDSESlSxcIqnAmt4UUM6ChG+u6HEUB0eXOXMKZaL1KpABLBt/GWktTAQ8kTRMRfUlLn0iCoYAzZb9hxw3x70JKUWn7I81d8Mp59DLFPmm/66YLNiF3S1V62z1OFXCggjhLSvL92Y12h7YJVgtCVYS0qSBvJtCriXyBMxIdizxjreHtlrTvu+MoI/+yNJOR/u+2FqqlyVpO8lUlVM+tEXhc5h30TWoSbP7Cl30MTRK0Bd0vXZUpSXzu8YxNgnbEo06qPVSPX7I2HQycDZ5H0Jykjs6w8FiMbYPmpTeynL6fGNMEZi9HSQDRq+bnzwh1Il3zdJKZUsMojE53U/SUXJOVTkBCywS0hN8sFAsONSW74LKiLkrKt4/SYrPgB4bomQV2ldIrWm5KCUISKJ9UD+ok5nGsVaKSs7JWkE4AhkHu6pfMRWuyzFzVyXu3kpUDdOykg3qHFrh/Iin5HNRORLe9dC1E3TtSwApJbEOFivPAwet7G/jUCWZgM1IKLZZdpSfWmIFSDvLVBzpvMZ/pzdM50gFKlpnp4axCX8RGrk2q602oXZTLdR/aWeaEkg8U33D7uJjE9JZYE5YBBEtWrFXF1CmT4ND1zAD0IsaueT/wANHmYUSkgygT1Q1KVJYADkVK+zDXQx9DaN1xHmYSpJ1aUh6h+FE3fOYIM/gxdpKftku/VUTmWlO/eRE0yrspvonwSE+aIF0jLeYsfQQ3MIEMkJdwcClTd974xnl8Xj9Z5AAQktmkk94cni/hB8uWbqQRdbDiH+Pvi+VJCZVGqJbhvpedHh0qSFNeAYpPmv4weTLUPx4y3lnukNrVelAkXQQaEu2ziORjpxDz2wZO/eawDpu6Z8wVZCikYAMCR3Ubuj2TaSsTSQ2wKDg8XhNYxGV3lT7XI4+XujoHmyVPRIIpV+FfGPIY9qZypCZpsqC7ao0bEvSAE2BCJoWLpCqhncOqpbAJYMBXEmkMELKZclQxElZHJoRdHJ12qgcEpoXopw+bij9m5oUn0t/D3omCbR9geZg8zPRJf2FNynJgHokr9YIbBI8zBU6Z6JAL/NqH/VTDOLJE2WnSE1UwsFhIYhxQy3ypSWfzg61ajYrSVLCpeplatKUtdCVywXLV2k+J5LrLYUTJq5ikggypwriC15JHY5hrpCY8ufJQAApKQMv2kj4mJs5NR0Sm3USkuaTkH+WUjzSYRaNHopWB2QK8FmkO9ByymbKllr+sCmBc3dcoPTKElhHopThmSMM/SHxivH3U5HuhZV5Cg17rMOIduwwzscgX7K9Su0lRfFiVobuSBFPRIOOahhxMNTZAJtmZw0wKOYa+t2rTLxisOyyQEoDSklhQ2aoGbCd8fKITZIOkpiSHAshNeKZY/POLkS/wDeMlWI+THduXvpnFNp/wD6S1Ow+SAZbhTwjX6kQJImqtqSKJtEtAAbAqSkjdgpo+fW6beUogMVLJqGqwNRvjeSLUkTLSKlQtgVTNOskM54m8Gj57aztVIqX8D8Iyy7VOk9D/NWj6iPNUJrN1UPuHklX9EOdD1k2hvYR/VnCOzzQyASHAHGt0jDnE5nihaSTOXUXdn+j3eUMLNaQAmgUbpDPndPfFM2QkuQa6oA5fs04QXpNkTU3AEvuwYlSff5RnfkXj9AIUdWKYiX2daHclQN3Gr+a4QoWbgLuNj7xh/f6pZ6E0xxXhEeXpp4u2NtEqUmbNvy1G5MJvXiXG0GU/aFPjjFyFJGuujFKfOK9Or9PODFIvKdLglJfAlJKSd7Eh84lZlBprj9mnzMdHxhezc6WagTQcfwjo9XbyCwYNw/CPIhW/1XhYSiSSbqdStzwcCFuhLKZYCnSU7ALHEgl8c2W/JobyZIWmzpUHSqWsGrUJELkaBXJmpQpQdwtJGF28tOeBIT/eHPwV/Jj0cnAWjChSO6DZheSLoZkrTXF9ajCA+jaR8oq3UA8vjBClbCK+qrD96mCiKui9qm69aFk0lzQRfoNjG72nuh/OmOtYdiq4l8g67OHPZjyhB0ZmEzFK9pE7tqDni1cOEE6btt01LFRS1BlqlV5gQUNX0eKpawZxSViakBQA6pWksab6xkdHK9CjNgf+6Y0AtgN1YdlGWscQVpVk++ElnkkISnG6FjumrHuisE1qehkxhdZglRIORDkeBHlGiXSdKJoE1P8RVv4xmeikwM9dmYQ2+qqeMMZy3nTmVs6ssaH1Uh3zzicbeovKDLNakfLJaiQEiSxJoAWVSvb4wDpm2SxbFqKkkGzhLuGdsHhJo5CJqlomKdDmpfKUlQGPtcYE0jYJYWEIICClKzQ46q+cS9Vcc405RwayNMyUKtKioKUuchaAkE3glSFkg4AbJAeMfaCSqns+LKjU2fRiEybSsmiF3QWbC4cMuuaRlLQqqnwb3GM7vfKp0L0Gn0NprS4inJUJ7NYisS7pCQ1TR+q7/yw30GQJNqfC7LHMqI98K7LNKZLimyw7VJUnzMGQiQF5JVvQDj/wDGmBdOaxVoWEnZTdwUl0vmc8SP4hFtjIKCC2yi73AN5CvCIdIpn60GNQlHIPh76xP0/iFiU8naD9Rv4ofTC1y6wpyxmRnbPO9EC2AQP5njRi8QhiOq/jMyjPzdNfF2x/SGzAT5oQKXyzF8WJ8Se6JSrpE4nJCeVSIY9ItCuu/KISFK2xhxfDteuUL7qQJwTgEoFc6nzjeXcY2apgQk1BoeH4R5F4toySnujok10pSmszE+v5iC9ND9ZlnNUkPyXNEDSTSzdsweKYu6SWkJn2ahrKagcfOTPjDx7K9KOjqT8oBCzduuwIY4V4wXaAdXjglbcfSpgLo7MGuBHssKbrsGKJMtsQ0zu1iYKc6DdD1NMUmrplTAXo1BgN9GpxgvTc8pF4uohmG50yyT3A98ciUTa5oCigmU7gA+qgmnFmPbHulHN0ITfKlJcVFLsr3wgbpn+jvKDMAQ1cwwFMYrWEqSFy3ZYfDMqU7d/fFSrQyCxSWYOC4cKIx7RHmgZqxIBL3kjqkVd8Ofvi8U0b0YtTKWl633PeYdT9MSVrmJMspEsXlrBKQXClEMCMm5jvyOhLX6ZSTQuODOm+b3DHuhjpn0Wux9NJKwCDRjMlMaMHKHxzjPLHbSZaDWuZJMorQFy0uVKF6uQBfjTuhehCVpDFar2G1Xv3CLtEyxOQiQp9ujYEpDqFeIQfy0VaQk/J1LkpcXXYO5AUAsh3OAXveI9Lre73+VTOb6j1KQFEMSBtVJIemDk1O+BpwcnsPlBVg2xMZ9iWF0BrtJSwoxqRSFlrtAv3QH38gk039bzh4zRZZbXSlr1E1KELWSuUpV0OAlF9RKqUq3cYoXPaSCxFBg4Lsps97GPJ61BBZRSL6AaUrezalO8KMRkIvSwmhvAAOWrdV47uUXWceSbU6CrMpLtTcI808lRtKFKYbKbretUmvYSeTRGQkpQoEEFjQiowPvhtOU0sJWSohI2iBex/GJt1YvGblIpD6pvqV+1DqVJWFIJXsqSlIS3V2lVd64HL1jCiUppYrhq8vpCNCC+q7B29ZcT5bwrxTkNa1XkKJS20pnatCX7Kxmrw9NvZPOpjTW6YyRVusX5ARmwQoTiTXY81P7o0w6Rn2OWkOaR0FrTXCOgCUuYGs/15j94g/TtrQhckKPXkqCeJvlvOFjFIkihabNHcoRPpnMAVZFKS9Fhxkb6T74Wvbg8crjyH6Or9OBXq/6YPmqNyhYHW/9xMB9Hfnw9Nk8PYi+fNZBdn9Ly23HfdPcYd7TOhlkX+uKfOV2+omL5CmWOKR92SYEscw/LP8Alf0Ji2XaNofUH3JMAMJtmSoqQwAUoJPOYoYc4H6PKIsyqPev5sNkkCrvVuTRatZ1mTBaT/1TENBLWZEvC6L7731qyG5PXhF4pJ5trGvGNAEhQx+bD/WzH2oc9ILcpcgElKnQEOCC6dZNJ8zjWoiiwyAubOCwNlBILZ6wf3PZFWkbGk3pcslSgAoh3JVemMHI9lom3mqMtBFKbRZkGidUSaZscucVdJVBVqtKQHGrBzxuDLtDwus9pAWibe6g1eGamBSfpNT7TxXpC1AzJ0xXrDV1GBSwZ67QIIfh2w9z10Wudr9H2pSJNouEBtgYDZvpPuyrSEFkVeJA3O5etEl+FC0aCzWMCXOCypN5picsVAUpgQTxhdZVDXJlpSlSjS6HSpRAYMxqThvziYo30ZopM2zW0zEfNIQoKOSgo3WqDUXh55Oq0cQdWwB8fVXGt0QVCy6TSpNy7KQ6Tiksuh7DGO0YraRUANu+iuC9C8V7aVbUw/nBAhhpOcyCoYsBXi0JZ87bW35qiG2l1vKJYggJZ6u4G6Iy7iseqTyVvK2sPRYdsaNCw0vsT95UZeTN9GBTGX4N8Y1dkAJkjGiPvKifN0rw9gbWQwcUY+6M8VJGubejDtVDy0TCQkj2Ve6EEqWVGYMCVyxwqSK/nKNsZwyyvJrNn1p5tHsLzPCmULxCgFYbw/vjoNEYTrQ+rLsNfNbg5jzpRNExUkKcapQSGBchYCscGvXRwbCpMVK0vLCCkIPXvglNRzvQarSSJ8opvypAeilMTkSyanLGmJ4wsezvSnRK7s8KU4DGrNjcaC50gkqYKNZqSAMCCo+Sx3Qm0nYDKqi0yZqScgm+/FAVQU44cYqk2w4mYXck1DFRLuz8oKcmmhTOCbWFqokyhvL7LYN9Ex0pYSAokAEHGlSlNMN6Fd0ITaUMHukJGJZRA59/aYKsYStN5MrChISzPvIFOe6I5VqNALWi+pQUFO0wAGpSmYXYZ4QJo22KQi6HABJcpausKq1diDjCtFitQ1usUhMkYXVJcpelAXIrlHDTwQAlG0AlV5Tm6Q3eGJzzi+SmuxVpQszCLOsrmguoLQGTecpqHahO8VyrEZ8sS1lU2aFFaRrZaWBvB8FBwEUTtOCST2xnBbjeLE7RrU1F49Y4mjU7YusFlM5TYJGJ5ZcTvitVNsN7etKP8OooSVBaVKmywp82N4FgRSjhooFqBpPWVJKr6lCZLUqlcbxz4GDZOhJQDKAmHeqhA3UMeTdDSSCAhI4gn/VD9S9nqkSpih8mnBAN29LWAVAh3IJuuGOG8HGkU2BaJdqTMVOKFJJUBMllJIQxGFMXbF7pjO2qzKlG6qoyO/8AGOl6RWnA0bAkkYE9ow8YPVWOcnx9Pk9IZCbHbFqmFUy1ISAEpJGDuaC6PSZ+yeeSTclLBvgoCalszeDUJq5HfAdh0zLCViaC4Yp9ZBIJvOQxu4Fwcs48tmkNaoKZKSQ2ySxbfeJq0Rq9aVbMudpT5wcqTVLls8kj4w7ts5CrOSVAHZF0O+Chg2+Wocoy0pS3WVJTdGBYGm80NIslyVTQoJAZLFR2EAVYEkgZnCp8YMsd2FLqLUOyWBDXAzbgCTyaNnoaQ+rVilKUPw2iX7KGvbGIttlXKWUrUxorAVBFCGoxByp3R0hc26tSZiaSjLI1am1ZxDu2J7YnyY+8V476U8loL5OgFxgxcJZjuI84TJLaxRq01B8zFk2yT9VKMsXUU1ipjJCnOKHqxc4bxC7SczUoFAVX3z7akE5N3xpGV/JndKQlJIdKEg8kgR0AyrSZgCwUAHIkuMt0exN0c2qsOjFziyJSyc9lTA7iogJfnA88atZlzEKlrHqlKnrhgqojXp6RoSUpTdTKCQUm8GbLi++BNMaYs0+ZKChe1Rd2cKfAAmhTmX8Ir7ovm2cCRuX/AAL/APJFqOxf8Mz/AM4gu2rs6lhKJMoAupRAqGqAAcH3YVhLaZId0yHcnC8wPYKDKHot/TUJF17xxu3Wm3nx/wDcNxxjpU8ovJSVJcpBG2nE/vjluWl6u2MD4SA4DA9Su5vi/KA7DPdMwJSlIUALqXqa7yXoDBo9jRPF1KjV5rMCRS8Man1RmVY54xValEpUMgZgHeijwPZpZ1aC2E0Pwwx7oPTJKzg6CpYdnA2Us45DOsH0/iqw2UzFUwxJ3Bz+A5xqrDKShLV5ZwHYLKwAS2TkslywDmvCDjZ1fR/iT/qhpXa5G4/nnEFTUZA9/wCMVfJ1fR/iT/qiJkH6P8Sf9UBKdISEzEke8Rl7ZZFS+z4AxqzJP0e9P+qArZZgRUA+PvhwmclzCFFm6qsa5+cWS5rrAFFUINcQ5NXo78Y5dmKSpnYJckhnr/anCKEh1PkBWsMDPlpDFQcKckdXgSk3j3sOcRs+krqiELIBDGig+7FR4ZQBZ13b3EYRKQoKITdSkuNp1V7amDQ2fK0imZPSqcyiEAB9oKCRdS7EOAQXDZGGVn0+pAICVgZBMsBLHrUFKxl0Xwsi4ZhSXCagjiCK54RCcwUCZFwk+teL8lUib+Ir9a0U3SxVOTMVLWbpGyErSmjVuhJTeocmw3QWibo8oUhdntBC3JWRMUsLyUPVoCaMxjKLTLZ0yiovUJUqgYMWFGd+4RF0/wDtpvJa/wDTC1Vbh3Y7SqWgIAon/wCFfbmh46EQ0sU0QGSMAdo8znWOg9C9xS7bfVeUBwTkPxgyTpmYnqDDhGZ+VK3xMW2Z7REX6n/VyNdCoe/WhceRijSswhVFE4ucHwrEdDzSFGtKU5iPNJo2qbyPKF/6R8FSR6EgO555t8IWJWpDggjBxgc/jDCQvYpmCPHw7YXmWXrSj+FIcKpi0n2lMS+JFd/bD/QSVKSq8SS7uSXL79+HjCKVo5asE03uPjDvRR1ZSgg1o4bEsS/AMQ+7KHRGjkJA9YDtSTF95P8AxEf5Z+MLbqd8dcR7UQZiVp9tH+V+MeEfSR/l/jC7Vo3mIsjeYAPXL4p/g/GBp1nPDuaBlBO898QUU7z3wEGtejyX2SX3GFU+wLCiSkgXaHIsK8/xh1MUN5gKfKcdY98ME4Iu4FzgXxDf2iMmWQbxBAJDHI9ndBFps4SCxKm8uERRPN0AhNAUj2mNa9hfvMUAs2YQokEg8C0TRPJa8Sa5kmkR1JUogNvqoJ8SRHpkEFlMx3EK8QTAEkWkhWypQ3kbouFunAElazkKnvMCzgwDbzFfype8waG1ZHbHRP5QqOhkrEegRGCJSRugAjRZ2jy+8IZ6UkI1OynbE3Kpu3C77g93xhXo7rHl5iDbSogLY5jzERe1S8K7Ch0cKjnHStGqSQSyqu1W5x7ow0H1j7oMmKrDJCVZF5XR3wboyxlL3iC5B5hx5Ed0eJi6SYQFiUN8eagb4qJiBUYQE/JxvjwSBA14x4lWMAEmzJ3xFVlTvgYmIEw9ASbGnf4xRMsQ3jviOUVKgCudop8VDv8AwgSfo0IzBcUYv7hWLp8DKy7YogOrKlFg/hFos5T1wQcsD/eKVKN49vvj0TCTUk9sMITB5mKosm+8+cVgVHKAImOiRjy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8" name="Picture 4" descr="http://www.destination360.com/europe/france/images/s/france-notre-dame-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mtClean="0"/>
              <a:t>The Crusades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943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Rise in </a:t>
            </a:r>
            <a:r>
              <a:rPr lang="en-US" u="sng" dirty="0" smtClean="0"/>
              <a:t>faith</a:t>
            </a:r>
            <a:r>
              <a:rPr lang="en-US" dirty="0" smtClean="0"/>
              <a:t> inspires movement to retake the </a:t>
            </a:r>
            <a:r>
              <a:rPr lang="en-US" u="sng" dirty="0" smtClean="0"/>
              <a:t>Holy Land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1095: Pope </a:t>
            </a:r>
            <a:r>
              <a:rPr lang="en-US" u="sng" dirty="0" smtClean="0"/>
              <a:t>Urban</a:t>
            </a:r>
            <a:r>
              <a:rPr lang="en-US" dirty="0" smtClean="0"/>
              <a:t> II calls for a Crusade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Goals &amp; Opportunities: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Reclaim </a:t>
            </a:r>
            <a:r>
              <a:rPr lang="en-US" dirty="0" smtClean="0"/>
              <a:t>Palestine &amp; reunite Christendom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Opportunity to use knights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Strengthen relations with the Byzantines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Merchants</a:t>
            </a:r>
            <a:r>
              <a:rPr lang="en-US" dirty="0" smtClean="0"/>
              <a:t>: Looking for profit, trade routes to the </a:t>
            </a:r>
            <a:r>
              <a:rPr lang="en-US" u="sng" dirty="0" smtClean="0"/>
              <a:t>East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People: Land, riches, </a:t>
            </a:r>
            <a:r>
              <a:rPr lang="en-US" u="sng" dirty="0" smtClean="0"/>
              <a:t>salvation</a:t>
            </a:r>
          </a:p>
        </p:txBody>
      </p:sp>
      <p:pic>
        <p:nvPicPr>
          <p:cNvPr id="9221" name="Picture 2" descr="http://static.ddmcdn.com/gif/crusa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43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lordsandladies.org/images/crusa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352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The 1</a:t>
            </a:r>
            <a:r>
              <a:rPr lang="en-US" altLang="en-US" baseline="30000" smtClean="0"/>
              <a:t>st</a:t>
            </a:r>
            <a:r>
              <a:rPr lang="en-US" altLang="en-US" smtClean="0"/>
              <a:t> Crusade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5" name="Picture 2" descr="http://3.bp.blogspot.com/_wX0ryj-RWpw/S9jwr7Mh4JI/AAAAAAAACSQ/1KL_ptK1wpQ/s1600/The+Routes+of+the+First+Crus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942</Words>
  <Application>Microsoft Office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 Theme</vt:lpstr>
      <vt:lpstr>Church Reform, Crusades, and Change</vt:lpstr>
      <vt:lpstr>Problems in the Church</vt:lpstr>
      <vt:lpstr>Church Reform</vt:lpstr>
      <vt:lpstr>Religious Orders</vt:lpstr>
      <vt:lpstr>Cathedrals</vt:lpstr>
      <vt:lpstr>PowerPoint Presentation</vt:lpstr>
      <vt:lpstr>PowerPoint Presentation</vt:lpstr>
      <vt:lpstr>The Crusades</vt:lpstr>
      <vt:lpstr>The 1st Crusade</vt:lpstr>
      <vt:lpstr>1st &amp; 2nd Crusade</vt:lpstr>
      <vt:lpstr>3rd Crusade</vt:lpstr>
      <vt:lpstr>PowerPoint Presentation</vt:lpstr>
      <vt:lpstr>The Children’s Crusade</vt:lpstr>
      <vt:lpstr>The Reconquista</vt:lpstr>
      <vt:lpstr>PowerPoint Presentation</vt:lpstr>
      <vt:lpstr>Effects of the Crusades</vt:lpstr>
      <vt:lpstr>Changes in Medieval Society</vt:lpstr>
      <vt:lpstr>Setting the Stage</vt:lpstr>
      <vt:lpstr>Growth in Farming</vt:lpstr>
      <vt:lpstr>3-Field System</vt:lpstr>
      <vt:lpstr>Guilds</vt:lpstr>
      <vt:lpstr>Commercial Revolution</vt:lpstr>
      <vt:lpstr>Banking &amp; Society</vt:lpstr>
      <vt:lpstr>Urban Life</vt:lpstr>
      <vt:lpstr>Learning Revival</vt:lpstr>
      <vt:lpstr>Literature</vt:lpstr>
      <vt:lpstr>PowerPoint Presentation</vt:lpstr>
      <vt:lpstr>PowerPoint Presentation</vt:lpstr>
      <vt:lpstr>Medieval Philosophy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 – Church Reform &amp; the Crusades</dc:title>
  <dc:creator>Cory</dc:creator>
  <cp:lastModifiedBy>Artis Cummings</cp:lastModifiedBy>
  <cp:revision>18</cp:revision>
  <dcterms:created xsi:type="dcterms:W3CDTF">2013-11-09T19:07:07Z</dcterms:created>
  <dcterms:modified xsi:type="dcterms:W3CDTF">2015-12-16T18:24:53Z</dcterms:modified>
</cp:coreProperties>
</file>