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A806-7970-4828-9133-D0ACA910343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9903-3EDA-4698-9F05-3A947727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pPr algn="l"/>
            <a:r>
              <a:rPr lang="en-US" b="1" i="1" dirty="0" smtClean="0"/>
              <a:t>Early Chinese Civilizations</a:t>
            </a:r>
            <a:endParaRPr lang="en-US" b="1" i="1" dirty="0"/>
          </a:p>
        </p:txBody>
      </p:sp>
      <p:pic>
        <p:nvPicPr>
          <p:cNvPr id="1026" name="Picture 2" descr="http://history.cultural-china.com/chinaWH/upload/upfiles/2009-07/13/a_look_at_daily_life_in_ancient_china2c6691735f05bc5410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257550" cy="24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sisocialgroupsone.weebly.com/uploads/2/3/9/7/23975681/161309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54" y="3668487"/>
            <a:ext cx="335756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sects.org/images/dongba_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4038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ts.cultural-china.com/chinaWH/upload/upfiles/2010-03/10/the_cultural_spirit_of_ancient_chinese_architecture_part_1cd3e2f183cab13d00af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85" y="153699"/>
            <a:ext cx="3152340" cy="23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6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in Ancient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Idea of </a:t>
            </a:r>
            <a:r>
              <a:rPr lang="en-US" sz="2800" b="1" dirty="0" smtClean="0"/>
              <a:t>filial piety</a:t>
            </a:r>
          </a:p>
          <a:p>
            <a:pPr lvl="1"/>
            <a:r>
              <a:rPr lang="en-US" sz="2400" dirty="0" smtClean="0"/>
              <a:t>Duty of family members to give up their needs and desires to obey the male head of the family.</a:t>
            </a:r>
          </a:p>
          <a:p>
            <a:pPr lvl="2"/>
            <a:r>
              <a:rPr lang="en-US" sz="2200" dirty="0" smtClean="0"/>
              <a:t>Male supremacy in ancient China</a:t>
            </a:r>
          </a:p>
          <a:p>
            <a:pPr lvl="2"/>
            <a:r>
              <a:rPr lang="en-US" sz="2200" dirty="0" smtClean="0"/>
              <a:t>Men worked fields, governed, warriors, scholars, etc.</a:t>
            </a:r>
          </a:p>
          <a:p>
            <a:pPr lvl="2"/>
            <a:r>
              <a:rPr lang="en-US" sz="2200" dirty="0" smtClean="0"/>
              <a:t>Women were expected to raise children and work in home.</a:t>
            </a:r>
          </a:p>
          <a:p>
            <a:pPr lvl="1"/>
            <a:r>
              <a:rPr lang="en-US" sz="2400" dirty="0" smtClean="0"/>
              <a:t>Everyone had a job to do to support the family.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9218" name="Picture 2" descr="http://i-china.org/ewebeditor/uploadfile/20110503160046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344562" cy="24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6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Written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Simple script</a:t>
            </a:r>
          </a:p>
          <a:p>
            <a:pPr lvl="1"/>
            <a:r>
              <a:rPr lang="en-US" dirty="0" smtClean="0"/>
              <a:t>Ancestor of highly complex written languages of today</a:t>
            </a:r>
          </a:p>
          <a:p>
            <a:r>
              <a:rPr lang="en-US" dirty="0" smtClean="0"/>
              <a:t>Used </a:t>
            </a:r>
            <a:r>
              <a:rPr lang="en-US" i="1" dirty="0" smtClean="0"/>
              <a:t>pictographs</a:t>
            </a:r>
          </a:p>
          <a:p>
            <a:pPr lvl="1"/>
            <a:r>
              <a:rPr lang="en-US" dirty="0" smtClean="0"/>
              <a:t>Picture symbols</a:t>
            </a:r>
          </a:p>
          <a:p>
            <a:r>
              <a:rPr lang="en-US" dirty="0" smtClean="0"/>
              <a:t>Sound given to a picture.</a:t>
            </a:r>
            <a:endParaRPr lang="en-US" dirty="0"/>
          </a:p>
        </p:txBody>
      </p:sp>
      <p:pic>
        <p:nvPicPr>
          <p:cNvPr id="10242" name="Picture 2" descr="http://www.tcmadvisory.com/UploadFiles/2008916153858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4114800"/>
            <a:ext cx="3805303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8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9825"/>
            <a:ext cx="8229600" cy="4525963"/>
          </a:xfrm>
        </p:spPr>
        <p:txBody>
          <a:bodyPr/>
          <a:lstStyle/>
          <a:p>
            <a:r>
              <a:rPr lang="en-US" dirty="0" smtClean="0"/>
              <a:t>Huang He (Yellow River), stretches across for more than 2,900 miles.</a:t>
            </a:r>
          </a:p>
          <a:p>
            <a:pPr lvl="1"/>
            <a:r>
              <a:rPr lang="en-US" dirty="0" smtClean="0"/>
              <a:t>Brings rich yellow silt perfect for planting</a:t>
            </a:r>
          </a:p>
          <a:p>
            <a:r>
              <a:rPr lang="en-US" dirty="0" smtClean="0"/>
              <a:t>Yangtze River flows for 3,400 miles and empties into the Yellow Sea</a:t>
            </a:r>
          </a:p>
          <a:p>
            <a:endParaRPr lang="en-US" dirty="0"/>
          </a:p>
          <a:p>
            <a:r>
              <a:rPr lang="en-US" dirty="0" smtClean="0"/>
              <a:t>One of the greatest food production areas of the ancient world.</a:t>
            </a:r>
            <a:endParaRPr lang="en-US" dirty="0"/>
          </a:p>
        </p:txBody>
      </p:sp>
      <p:pic>
        <p:nvPicPr>
          <p:cNvPr id="2050" name="Picture 2" descr="http://file.chinatraveldesigner.com/2/kb/97b67622-4871-4829-8a12-ba16d404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6192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12% of the land is good for farming.</a:t>
            </a:r>
          </a:p>
          <a:p>
            <a:r>
              <a:rPr lang="en-US" dirty="0" smtClean="0"/>
              <a:t>The rest is full of mountains and deserts.</a:t>
            </a:r>
          </a:p>
          <a:p>
            <a:pPr lvl="1"/>
            <a:r>
              <a:rPr lang="en-US" dirty="0" smtClean="0"/>
              <a:t>These barriers helped to isolate the Chinese people from parts of Asia.</a:t>
            </a:r>
            <a:endParaRPr lang="en-US" dirty="0"/>
          </a:p>
        </p:txBody>
      </p:sp>
      <p:pic>
        <p:nvPicPr>
          <p:cNvPr id="3074" name="Picture 2" descr="https://upload.wikimedia.org/wikipedia/commons/e/ef/China_100.78713E_35.63718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85073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ultural-china.com/chinaWH/upload/2565237_10510605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02285"/>
            <a:ext cx="2800350" cy="2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8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the 2</a:t>
            </a:r>
            <a:r>
              <a:rPr lang="en-US" baseline="30000" dirty="0" smtClean="0"/>
              <a:t>nd</a:t>
            </a:r>
            <a:r>
              <a:rPr lang="en-US" dirty="0" smtClean="0"/>
              <a:t> dynasty of China.</a:t>
            </a:r>
          </a:p>
          <a:p>
            <a:pPr lvl="1"/>
            <a:r>
              <a:rPr lang="en-US" dirty="0" smtClean="0"/>
              <a:t>Little known about the first dynasty</a:t>
            </a:r>
          </a:p>
          <a:p>
            <a:pPr lvl="2"/>
            <a:r>
              <a:rPr lang="en-US" dirty="0" smtClean="0"/>
              <a:t>Xia Dynasty</a:t>
            </a:r>
          </a:p>
          <a:p>
            <a:pPr lvl="2"/>
            <a:endParaRPr lang="en-US" dirty="0"/>
          </a:p>
          <a:p>
            <a:r>
              <a:rPr lang="en-US" dirty="0" smtClean="0"/>
              <a:t>Mostly farming society</a:t>
            </a:r>
          </a:p>
          <a:p>
            <a:r>
              <a:rPr lang="en-US" dirty="0" smtClean="0"/>
              <a:t>Ruled by </a:t>
            </a:r>
            <a:r>
              <a:rPr lang="en-US" b="1" dirty="0" smtClean="0"/>
              <a:t>aristocracy</a:t>
            </a:r>
          </a:p>
          <a:p>
            <a:pPr lvl="1"/>
            <a:r>
              <a:rPr lang="en-US" i="1" dirty="0" smtClean="0"/>
              <a:t>Upper class with wealth based on land ownership with power passing to each next generation.</a:t>
            </a:r>
            <a:endParaRPr lang="en-US" i="1" dirty="0"/>
          </a:p>
        </p:txBody>
      </p:sp>
      <p:pic>
        <p:nvPicPr>
          <p:cNvPr id="4098" name="Picture 2" descr="http://ancientchinesedynasties.weebly.com/uploads/5/5/3/0/553059/56442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12658"/>
            <a:ext cx="1933575" cy="13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sriangraves.wikispaces.com/file/view/images.jpeg/256198594/257x192/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8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Evidence of huge cities</a:t>
            </a:r>
          </a:p>
          <a:p>
            <a:pPr lvl="1"/>
            <a:r>
              <a:rPr lang="en-US" dirty="0" smtClean="0"/>
              <a:t>City walls, palaces, and large royal tombs</a:t>
            </a:r>
          </a:p>
          <a:p>
            <a:r>
              <a:rPr lang="en-US" dirty="0" smtClean="0"/>
              <a:t>King ruled from capital city of </a:t>
            </a:r>
            <a:r>
              <a:rPr lang="en-US" i="1" dirty="0" smtClean="0"/>
              <a:t>Anyang.</a:t>
            </a:r>
          </a:p>
          <a:p>
            <a:r>
              <a:rPr lang="en-US" dirty="0" smtClean="0"/>
              <a:t>Kingdom divided into regions controlled by aristocratic warlords.</a:t>
            </a:r>
          </a:p>
          <a:p>
            <a:pPr lvl="1"/>
            <a:r>
              <a:rPr lang="en-US" dirty="0" smtClean="0"/>
              <a:t>King could choose them however.</a:t>
            </a:r>
          </a:p>
          <a:p>
            <a:r>
              <a:rPr lang="en-US" dirty="0" smtClean="0"/>
              <a:t>Royal tombs showed evidence of massive wealth and even royal servants buried with them.</a:t>
            </a:r>
            <a:endParaRPr lang="en-US" dirty="0"/>
          </a:p>
        </p:txBody>
      </p:sp>
      <p:pic>
        <p:nvPicPr>
          <p:cNvPr id="5122" name="Picture 2" descr="http://www.worldbeautifulcities.com/wp-content/uploads/2013/01/Yuan-Shikai-tomb-entrance-in-Anyang-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238125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3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Believed in life after death</a:t>
            </a:r>
          </a:p>
          <a:p>
            <a:pPr lvl="1"/>
            <a:r>
              <a:rPr lang="en-US" dirty="0" smtClean="0"/>
              <a:t>Human sacrifices</a:t>
            </a:r>
          </a:p>
          <a:p>
            <a:pPr lvl="2"/>
            <a:r>
              <a:rPr lang="en-US" dirty="0" smtClean="0"/>
              <a:t>Buried with king</a:t>
            </a:r>
          </a:p>
          <a:p>
            <a:pPr lvl="1"/>
            <a:r>
              <a:rPr lang="en-US" dirty="0" smtClean="0"/>
              <a:t>Respect and worship of ancestors</a:t>
            </a:r>
          </a:p>
        </p:txBody>
      </p:sp>
      <p:pic>
        <p:nvPicPr>
          <p:cNvPr id="6146" name="Picture 2" descr="http://www.indochinatravelplan.com/images/stories/Vietnamdestinations01/vietnam-tra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91000"/>
            <a:ext cx="3095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6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Revolted against Shang</a:t>
            </a:r>
          </a:p>
          <a:p>
            <a:pPr lvl="1"/>
            <a:r>
              <a:rPr lang="en-US" dirty="0" smtClean="0"/>
              <a:t>Established new dynasty</a:t>
            </a:r>
          </a:p>
          <a:p>
            <a:r>
              <a:rPr lang="en-US" dirty="0" smtClean="0"/>
              <a:t>Last almost 900 years</a:t>
            </a:r>
          </a:p>
          <a:p>
            <a:pPr lvl="1"/>
            <a:r>
              <a:rPr lang="en-US" dirty="0" smtClean="0"/>
              <a:t>Longest lasting dynasty in Chinese history</a:t>
            </a:r>
          </a:p>
          <a:p>
            <a:r>
              <a:rPr lang="en-US" dirty="0" smtClean="0"/>
              <a:t>Also ruled by a king</a:t>
            </a:r>
          </a:p>
          <a:p>
            <a:pPr lvl="1"/>
            <a:r>
              <a:rPr lang="en-US" dirty="0" smtClean="0"/>
              <a:t>Seen as a link between Heaven and Earth</a:t>
            </a:r>
          </a:p>
          <a:p>
            <a:r>
              <a:rPr lang="en-US" dirty="0" smtClean="0"/>
              <a:t>Construction of Great Wall in north</a:t>
            </a:r>
            <a:endParaRPr lang="en-US" dirty="0"/>
          </a:p>
        </p:txBody>
      </p:sp>
      <p:pic>
        <p:nvPicPr>
          <p:cNvPr id="7170" name="Picture 2" descr="http://ed101.bu.edu/StudentDoc/Archives/ED101sp06/vkrauser/Map.Zho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595324" cy="23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theepochtimes.com/n3/eet-content/uploads/2013/04/Great-Wall-PhotosCom-153639097-Zhang-PengPeng-676x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38" y="4963886"/>
            <a:ext cx="2095500" cy="13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MANDATE OF HEAVEN</a:t>
            </a:r>
          </a:p>
          <a:p>
            <a:pPr lvl="1"/>
            <a:r>
              <a:rPr lang="en-US" dirty="0" smtClean="0"/>
              <a:t>Belief that heaven (by law of nature) kept order in the universe through the Zhou king.</a:t>
            </a:r>
          </a:p>
          <a:p>
            <a:pPr lvl="2"/>
            <a:r>
              <a:rPr lang="en-US" dirty="0" smtClean="0"/>
              <a:t>Authority given from heaven</a:t>
            </a:r>
          </a:p>
          <a:p>
            <a:pPr lvl="1"/>
            <a:r>
              <a:rPr lang="en-US" dirty="0" smtClean="0"/>
              <a:t>Proper </a:t>
            </a:r>
            <a:r>
              <a:rPr lang="en-US" dirty="0" smtClean="0"/>
              <a:t>term</a:t>
            </a:r>
            <a:r>
              <a:rPr lang="en-US" dirty="0" smtClean="0"/>
              <a:t> </a:t>
            </a:r>
            <a:r>
              <a:rPr lang="en-US" dirty="0" smtClean="0"/>
              <a:t>to rule was called the </a:t>
            </a:r>
            <a:r>
              <a:rPr lang="en-US" b="1" dirty="0" smtClean="0"/>
              <a:t>Dao</a:t>
            </a:r>
          </a:p>
          <a:p>
            <a:pPr lvl="2"/>
            <a:r>
              <a:rPr lang="en-US" dirty="0" smtClean="0"/>
              <a:t>Keep the gods happy</a:t>
            </a:r>
          </a:p>
          <a:p>
            <a:pPr lvl="1"/>
            <a:r>
              <a:rPr lang="en-US" dirty="0" smtClean="0"/>
              <a:t>A king could be believed to lose his mandate if he was a bad ruler, had corrupt officials, natural disasters happened, famine,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7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</a:t>
            </a:r>
            <a:endParaRPr lang="en-US" dirty="0"/>
          </a:p>
        </p:txBody>
      </p:sp>
      <p:pic>
        <p:nvPicPr>
          <p:cNvPr id="8194" name="Picture 2" descr="http://www.recoverypartners.biz/blog/wp-content/uploads/2015/08/Mandate-of-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29325" cy="52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9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Early Chinese Civilizations</vt:lpstr>
      <vt:lpstr>Geography</vt:lpstr>
      <vt:lpstr>Geography</vt:lpstr>
      <vt:lpstr>Shang Dynasty</vt:lpstr>
      <vt:lpstr>Shang Dynasty</vt:lpstr>
      <vt:lpstr>Shang Dynasty</vt:lpstr>
      <vt:lpstr>Zhou Dynasty</vt:lpstr>
      <vt:lpstr>Zhou Dynasty</vt:lpstr>
      <vt:lpstr>Mandate of Heaven</vt:lpstr>
      <vt:lpstr>Family in Ancient China</vt:lpstr>
      <vt:lpstr>Chinese Written Language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acummings</dc:creator>
  <cp:lastModifiedBy>Artis Cummings</cp:lastModifiedBy>
  <cp:revision>14</cp:revision>
  <dcterms:created xsi:type="dcterms:W3CDTF">2015-09-24T03:30:05Z</dcterms:created>
  <dcterms:modified xsi:type="dcterms:W3CDTF">2015-09-28T13:21:15Z</dcterms:modified>
</cp:coreProperties>
</file>