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4" r:id="rId7"/>
    <p:sldId id="268" r:id="rId8"/>
    <p:sldId id="265" r:id="rId9"/>
    <p:sldId id="266" r:id="rId10"/>
    <p:sldId id="270" r:id="rId11"/>
    <p:sldId id="267" r:id="rId12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37FF14-6136-4145-9821-E07CDBB07CBD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C35369-C12D-46C3-89F1-DECD5369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E320-1179-44D3-AF34-300AE7F69B5C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2979-6558-40B6-A919-4AE00636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4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F657-2586-4A0A-8228-11C1D69BCE3B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C99B-FF70-469A-B1A8-0020065C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6D4C-FC3F-4B7A-99CB-97292132A4C6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75DB-F59F-4FC8-9C1A-127016101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023E-0BE5-492C-82F7-2A4DC68BB869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B1A-8F7E-478B-B381-0EF3B336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FFE-584B-402B-8047-D4C618BA1E3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5A5F-4368-4547-8F80-31C716272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E1E3-B8F5-425A-A31D-9CC956074D58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9020-33DC-4559-8510-72B73B46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9404-2A93-4F97-9C3E-F0F10781AAD2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6930-4692-4240-8E19-CBA6A6E00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6F8A-8B85-4C1E-A1F8-6ED571D86652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2A3B-5E1D-41ED-ACE6-C38F46F0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0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1B73-1627-436A-A969-6B0AB1414FA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5CF1-9770-4551-A294-3A1216E5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94A0-66CD-4F8F-A3FB-2697EE9BB0BE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8E56-A9C5-4DEF-8973-1E97DD3E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9B44-2CF6-4587-AA53-9C8040B50D9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D2A8-5597-40D8-BE84-B21574084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B51C9-2F8F-40DF-9AE4-9A4A2E5BC7FF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D5C93-B8C7-4475-BD23-B5BDC9AE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stlewales.com/ragla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464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Feudalism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edfordstmartins.com/catalog/static/bsm/0312640765/fig_10_01_medieval_ma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8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Manor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 Harsh Life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495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Peasants paid a high price</a:t>
            </a:r>
          </a:p>
          <a:p>
            <a:pPr lvl="1" eaLnBrk="1" hangingPunct="1"/>
            <a:r>
              <a:rPr lang="en-US" altLang="en-US" u="sng" dirty="0" smtClean="0"/>
              <a:t>Taxes</a:t>
            </a:r>
            <a:r>
              <a:rPr lang="en-US" altLang="en-US" dirty="0" smtClean="0"/>
              <a:t> on grain</a:t>
            </a:r>
          </a:p>
          <a:p>
            <a:pPr lvl="1" eaLnBrk="1" hangingPunct="1"/>
            <a:r>
              <a:rPr lang="en-US" altLang="en-US" dirty="0" smtClean="0"/>
              <a:t>Taxes on </a:t>
            </a:r>
            <a:r>
              <a:rPr lang="en-US" altLang="en-US" u="sng" dirty="0" smtClean="0"/>
              <a:t>marriage</a:t>
            </a:r>
            <a:r>
              <a:rPr lang="en-US" altLang="en-US" dirty="0" smtClean="0"/>
              <a:t> w/ lord’s consent</a:t>
            </a:r>
          </a:p>
          <a:p>
            <a:pPr lvl="1" eaLnBrk="1" hangingPunct="1"/>
            <a:r>
              <a:rPr lang="en-US" altLang="en-US" dirty="0" smtClean="0"/>
              <a:t>Pay a </a:t>
            </a:r>
            <a:r>
              <a:rPr lang="en-US" altLang="en-US" u="sng" dirty="0" smtClean="0"/>
              <a:t>tithe</a:t>
            </a:r>
            <a:r>
              <a:rPr lang="en-US" altLang="en-US" dirty="0" smtClean="0"/>
              <a:t> (church tax) – 10%</a:t>
            </a:r>
          </a:p>
          <a:p>
            <a:pPr eaLnBrk="1" hangingPunct="1"/>
            <a:r>
              <a:rPr lang="en-US" altLang="en-US" sz="2400" smtClean="0"/>
              <a:t>Harsh diet, cramped quarters – </a:t>
            </a:r>
            <a:endParaRPr lang="en-US" altLang="en-US" sz="2400" b="1" smtClean="0"/>
          </a:p>
          <a:p>
            <a:pPr eaLnBrk="1" hangingPunct="1"/>
            <a:r>
              <a:rPr lang="en-US" altLang="en-US" sz="2400" dirty="0" smtClean="0"/>
              <a:t>Life = work, </a:t>
            </a:r>
            <a:r>
              <a:rPr lang="en-US" altLang="en-US" sz="2400" u="sng" dirty="0" smtClean="0"/>
              <a:t>work</a:t>
            </a:r>
            <a:r>
              <a:rPr lang="en-US" altLang="en-US" sz="2400" dirty="0" smtClean="0"/>
              <a:t>, work</a:t>
            </a:r>
          </a:p>
          <a:p>
            <a:pPr eaLnBrk="1" hangingPunct="1"/>
            <a:r>
              <a:rPr lang="en-US" altLang="en-US" sz="2400" u="sng" dirty="0" smtClean="0"/>
              <a:t>Illness</a:t>
            </a:r>
            <a:r>
              <a:rPr lang="en-US" altLang="en-US" sz="2400" dirty="0" smtClean="0"/>
              <a:t> &amp; malnutrition was rampant, many </a:t>
            </a:r>
            <a:r>
              <a:rPr lang="en-US" altLang="en-US" sz="2400" u="sng" dirty="0" smtClean="0"/>
              <a:t>died</a:t>
            </a:r>
            <a:r>
              <a:rPr lang="en-US" altLang="en-US" sz="2400" dirty="0" smtClean="0"/>
              <a:t> young</a:t>
            </a:r>
          </a:p>
          <a:p>
            <a:pPr lvl="1" eaLnBrk="1" hangingPunct="1"/>
            <a:r>
              <a:rPr lang="en-US" altLang="en-US" dirty="0" smtClean="0"/>
              <a:t>35 years (life expectancy)</a:t>
            </a:r>
          </a:p>
          <a:p>
            <a:pPr eaLnBrk="1" hangingPunct="1"/>
            <a:r>
              <a:rPr lang="en-US" altLang="en-US" sz="2400" u="sng" dirty="0" smtClean="0"/>
              <a:t>God</a:t>
            </a:r>
            <a:r>
              <a:rPr lang="en-US" altLang="en-US" sz="2400" dirty="0" smtClean="0"/>
              <a:t> determined their place</a:t>
            </a:r>
          </a:p>
        </p:txBody>
      </p:sp>
      <p:pic>
        <p:nvPicPr>
          <p:cNvPr id="16389" name="Picture 2" descr="http://www.thesleuthjournal.com/wp-content/uploads/2013/08/ser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038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upload.wikimedia.org/wikipedia/commons/6/61/Reeve_and_Ser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38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Feudalism develops in Europe because:</a:t>
            </a:r>
          </a:p>
          <a:p>
            <a:pPr lvl="1" eaLnBrk="1" hangingPunct="1"/>
            <a:r>
              <a:rPr lang="en-US" altLang="en-US" smtClean="0"/>
              <a:t>Fall of the Roman Empire</a:t>
            </a:r>
          </a:p>
          <a:p>
            <a:pPr lvl="1" eaLnBrk="1" hangingPunct="1"/>
            <a:r>
              <a:rPr lang="en-US" altLang="en-US" smtClean="0"/>
              <a:t>Split of the Frankish Empire</a:t>
            </a:r>
          </a:p>
          <a:p>
            <a:pPr lvl="1" eaLnBrk="1" hangingPunct="1"/>
            <a:r>
              <a:rPr lang="en-US" altLang="en-US" smtClean="0"/>
              <a:t>Constant Warfare</a:t>
            </a:r>
          </a:p>
          <a:p>
            <a:pPr lvl="1" eaLnBrk="1" hangingPunct="1"/>
            <a:r>
              <a:rPr lang="en-US" altLang="en-US" smtClean="0"/>
              <a:t>Political Turmoil</a:t>
            </a:r>
          </a:p>
          <a:p>
            <a:pPr lvl="1" eaLnBrk="1" hangingPunct="1"/>
            <a:r>
              <a:rPr lang="en-US" altLang="en-US" smtClean="0"/>
              <a:t>Invasions</a:t>
            </a:r>
          </a:p>
          <a:p>
            <a:pPr eaLnBrk="1" hangingPunct="1"/>
            <a:r>
              <a:rPr lang="en-US" altLang="en-US" smtClean="0"/>
              <a:t>People live in constant fear &amp; turn to local leaders for security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Invasions: Vikings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81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Germanic people from </a:t>
            </a:r>
            <a:r>
              <a:rPr lang="en-US" u="sng" dirty="0" smtClean="0"/>
              <a:t>Scandinavia</a:t>
            </a:r>
            <a:r>
              <a:rPr lang="en-US" dirty="0" smtClean="0"/>
              <a:t>  (NOR, DEN, SWE)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Worshipped warlike </a:t>
            </a:r>
            <a:r>
              <a:rPr lang="en-US" u="sng" dirty="0" smtClean="0"/>
              <a:t>gods</a:t>
            </a:r>
            <a:r>
              <a:rPr lang="en-US" dirty="0" smtClean="0"/>
              <a:t> – </a:t>
            </a:r>
            <a:r>
              <a:rPr lang="en-US" u="sng" dirty="0" smtClean="0"/>
              <a:t>Warrior</a:t>
            </a:r>
            <a:r>
              <a:rPr lang="en-US" dirty="0" smtClean="0"/>
              <a:t> culture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Attack through quick, precise </a:t>
            </a:r>
            <a:r>
              <a:rPr lang="en-US" u="sng" dirty="0" smtClean="0"/>
              <a:t>raids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Monasteries – Why?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Also farmers, </a:t>
            </a:r>
            <a:r>
              <a:rPr lang="en-US" u="sng" dirty="0" smtClean="0"/>
              <a:t>explorers</a:t>
            </a:r>
            <a:r>
              <a:rPr lang="en-US" dirty="0" smtClean="0"/>
              <a:t> &amp; traders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Trade with </a:t>
            </a:r>
            <a:r>
              <a:rPr lang="en-US" u="sng" dirty="0" smtClean="0"/>
              <a:t>Constantinople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Leif Erikson</a:t>
            </a:r>
            <a:r>
              <a:rPr lang="en-US" dirty="0" smtClean="0"/>
              <a:t> reaches North America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Stop raiding as temperature warms &amp; acceptance of </a:t>
            </a:r>
            <a:r>
              <a:rPr lang="en-US" u="sng" dirty="0" smtClean="0"/>
              <a:t>Christianity</a:t>
            </a:r>
          </a:p>
        </p:txBody>
      </p:sp>
      <p:pic>
        <p:nvPicPr>
          <p:cNvPr id="4101" name="Picture 2" descr="http://files.idssasp.com/public/C15/0778157a-23ac-455d-8938-baea214e40a6/5e371227-7882-45ba-ac02-a5c9d62507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9050"/>
            <a:ext cx="17827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e08595.medialib.glogster.com/media/97/9782971b7ce517c108d26468eb05103ffff5e1a09f3b4b296d4a526d0a9fefd6/leiferiksonday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7388"/>
            <a:ext cx="41910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flag of denmark wall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 descr="data:image/jpeg;base64,/9j/4AAQSkZJRgABAQAAAQABAAD/2wCEAAkGBxQSEhUUExQWFRUXFRcUGBgVFxwXFxcUFhcXGBcYFxcYHCggGBolHBUXITEhJSkrLi4uFx8zODMsNygtLiwBCgoKDg0OGhAQGiwkHyQsLCwsLCwsLCwsLCwsLCwsLCwsLCwsLCwsLCwsLCwsLCwsLCwsLCwsLCwsLCwsLCwsLP/AABEIALEBHAMBIgACEQEDEQH/xAAbAAACAwEBAQAAAAAAAAAAAAACAwABBAcGBf/EAEAQAAEDAgMDCAYJBAMAAwAAAAEAAhEDIQQxQRJRcQUGYYGRodHwEyKSscHhFiMyUlNyc7LxFDNCQyRighU0wv/EABsBAAIDAQEBAAAAAAAAAAAAAAECAAMFBAYH/8QANhEAAgEBBAcGBgEEAwAAAAAAAAECEQMEBRIhMUFRkaHRFWFxgcHhBhYiMjNSQhQ0cvETQ2L/2gAMAwEAAhEDEQA/AOIKwxVsprGIpCt0BaxN2UQYiDU6RW5CmqBqY5m5UWFChKkDUJp7k0BWWJqAzCgxMw9OXttm4DvRNaVown9xn52/uCWS+lskZfUj0WFwbxnYOOURu64tKcMC5oIsZzAMWm8DT5L7eF+zEcPO9HUpGIiAcxZeXleXU31BHwMbThoa0mJ1E954ZwiNAwBE5ZZkW3C69M1gc28W3/wsGJpgvBJI+MfNLG8V0UI4Hm+XcE4UTtC4c0C/mexed9GYXvedxBw0i8vbcmSM14na0W/hcs9hV72Y9/8AptaLcZHUUBpLYFC1d+Q5M7MjWIjSunbJTGhFRI5mcU0ZphMaEwBMoiubMRpqejWstV7KGQP/ACGQNhEW9C0EBBsqZSZzMad5Q+jutT7BSEuUbOzK6mFWwtOwhhDKHOZ3NQOp7lp2UJYg4jKQj0aotTXNQOaloOmIhFKYGqiEtBqkYZTAUkBNY1FCyGImBUEQCsK2WVYCjSjCKEYsqwmwhDbqUBUgTcIPrKf52/uCANTcE36xn52/uCFovofgNB/Uj31Gq5paBLrgG+QJElfVqUdojIiSevrWOgLgD/EHPOejfl3r7OGM5DxE7gvDW06aUenijDVbANo4ReFkc+Ym8Rc69QzX0saS0GQPdrlxWA1MtbX7f5Qs3VVCz5POxp/pzlZ7QvEOavf886Df6YmNk7bBE8dF4Er1GDOt2836GFiX5vLqLChKMKxThaqRwVQDE4N3KiEYarEhGxezCIIoV7OSlAVFBQBNezVBClA1BlUUZarLbKUJUSVIQwiCrqORwQkI5UARIKcFRbKYQhhK0MmKc1AU1yhQaGTEAISmkJJSMsQITWIGhNBUQZBK1AFewmK6lJzQhDEbUyQkmEAiiyjVFYViytHJzdqtSA/EZ+4JOzdauSbV6X6jP3BU2tckvBllm/qR07C4WDIORz1OsSBbNfRw4LTJ6Bl8ArwA2hc92nWtVFgM796+dWtpVup66KPm45u0JiyxvpamBrlfuC+tVpnIGbdMmI3day/0JzItvnpsnhNJCtHm+ebpw1x/k0714NdD57UCMLP/AHZ8VzxoK9hgjTu2je/Q8/if5vJepNkpgKoK2uWytBmskooUVBOKUQrlUbK2hAIIKsKQiCiRASoQrKsj3KUIIc1TZITYQlqTKPmFEqw5W5qgCUJChRIYRILcpCsi6jkowpwSyehMqBBCRlqEI2G6oI2wkQ7GMcU2LJTGpqdFUgg5WHJbQUxrUybEaQxhVOzVtQuTvUJtGbK08ltHp6X6tP8AcFjaVt5HE16P6rMvzBJa6bOXgxoaJrxR1rDPIaTGnTn7gtVBxmwAOd/PesbGxqTkfIWyjVgT7o+Hm6+bTR7BDsTTy6c9OCUZLTaI161HVgRvz6c79qF9SBa53fFVpMY83z6JOEO41G7t5085LnMLpPPc/wDCIj/Y3TpK5tK9x8P/ANq/8n6Hm8V/OvBepQKHZKsBEFt0qZpQYd6trOlGFTk2VC1ALVaitAJFFYUCYUmyqAKKFA1ShKiwCpKY9LMpWqDJ1Kc1CGpikIUJUXsISE3ZQPCDQyYpAUwlLe5IyxAVClFE8paqZbFDKWEecmlaWcm1fuFbsDUMlttRnmJyt5svqUA4iC021BGfmFnTvU4PUjvV2jLazzzcBVJsw/ynN5LrT/bPC3ivT4alJna0vcnshfSwzG/dDnZZ7pnILnnic46kh1cYPazxg5HryB6Mz1eKb/8ACYj8J3d4r2zGRn498m0LW1xOg/j3qp4zarVFc+o3Ztm9rOfO5DxH4Tu7xRt5v4mP7Lu7hvXv6rjbaykZadnuWim8fZGeRvkkeN2y05Vz6k7Mst75dDnv0axP4Lu0eK08lc3sSKtJxou2RUYSbWAcCddy6PhwJiZA6wOvRa20gNJXPafEFs045Y8+pZHCrNNOr5dDNQw4gmb9HdCsMzgzpbvlP9JIMROUDo4dCGm2Rr542/hYOZ7TToCwC/EHqzt0KEwST56pVOeJF+noy3KVnSNL5gyoA+Pzrwb62F2KbS522DAN7EySCvEO5tYr8F1uHiul0KRaATpMeSVbXGMsyczfcte54ta3WzdnBJqtdNepw3i4Qt555No5i3m3i/wHns8VH83MWM6Du7xXXaTzGXAn4pT3kgiDu6e9Xr4kvFfsjz6lPZFjvfLoclHIGJy9E7u8Vbeb+JOVF3cfiuksdB9b1SNc9byLdK2McBcC2Wemasl8RXhfwjz6gWEWW98uhyxvNzFH/S/u8VZ5uYr8F3d4rqJqDa0EjpPDghr0RIIvGdpGhhBfEl4/SPPqTsey/Z8uhzIc3MVl6B09XihPN7Fa0Hd3iuo4d5JjM9Y94R/0xM3ju13j3qP4lvCemMefUnY9jvfLocqq8gYkZ0Xd3ih+j2JH+l3d4rqdcjg4TneRv4T70OIdYT9qN2eWe7NH5jvDp9EefUnZFj+z5dDl/wBG8UYPoXx1eKP6N4r8B3d4rpDa7m2IjMSCe2D8stUwCTZxyyMZ9O7rU+Yrwv4R59SdkWP7Pl0OYO5u4q00HX4eKn0dxP4L+7vuuqNqmPW0AyjPTVE+CQSIPTZL8yXj9I8+pOyLL9ny6HKzzbxX4D+7xSXc3sTN6Lh1jxXVtidSL+ZWPFP2SRnfSd3BNH4ht5OmWPPqTsmyW18uhy+pyBiB/qd3eKzP5Ira03d3iukV3dBv0eK+bjd/mV0Qxi2lriufUV4dZra+XQ8FV5NqjNh7vFY3UHj/ABK9fjakceNl8asSTaOuy7LO+TnrSK3dYR2s0cmmYnpHEGexfXo0jBEmNrsB6Iyn39S+HgmXt0hehw9QgAECd/UuG8aHoOuz1BYcFpkZTFzs33QnYWmdoxvstlOmCOucrfyrpVNgkATl1aa8VwStK1oXpFtp+rrI6hPvT6daLHTt4xkhNUEadPmUxlNpjskXXO3vHL9HtQZNt413gr6uGw+00bVyOqx4cFlo0QDlui9+tb2N0/my5rWe4sihtMBkR02HE6dad6cTkeqyUx0WOisPDrG54aFcrVdLHIypGYzygDfvlC/EXi/C2fCEypVaCBGRyi/yRMIdvEe5TvaIZfrD9oSDe2Y74ClBsSZGvR2r6D7C0/LrXzKjPWm87x4poyzAeg1iqA2Iyi0nvQMqEmxz6I6dyyAuIuIPGfahM9HswTbpk/AjRHIkSprBP3r57tYukuqwYvnvnrSnYmSMwe6JTAJu7q8hDLTWGoe0HTBFpBy7pQOraA9GW7qzVVG3NtOn4FOezasRIsYy70NCIBRqDXPI+Pcm1BJtInz1LOylc3PdcrW1hEWJ+HnchKiYUJYdnd5780wucYtHnhdPAvlPfmrZPnzuSOW0J86uYjomY8+YUdWGz6mdgZHRopiaTmEWnh8V852IIMRB3cfcV0QjmWgRuhoDZ0NzrvTaJcIFgBugLNQrmZjLjK2NqNzIPbCMqoiCY6czbXLPcUT3bUDKNJH8IDWEWHn4JTq03tuIASUbCNFJomM9wI7rrFWM6SNDOXVF1Kga5wtebnK3Us9epDviVdCOkRsGqDNhI718fEG0GSJ88VvqYiZ45g+YXz6tSTluK7bKLRVJnzccxpkDieGi+M+mOjrC+9im3JPDz29y+NVaAcgtOweg5pox4M+sIk3MxYX3r0mGcAL3PwzsvEUca8GRHYtreWauUt7F2W10nPVQ5o3mEdZ7zBVzB3aetKKpWn/ERkvD0+XawNi32QtH0gralt/+q5XhVrWqpxLP6+zW89xhWBxy0g7963MwsZCZM9nv+a5/R5y1m6t9mLrR9LsR95nsDNVTwe8vU48X0CsRsVv4HQqbS2S4A8N3StW0HQQIPGFzH6V4n7zfZTG88MT95mUfYCpeA3l7Y8X0G7Use/gdG9P0C2RzUbiDtWubX6esLnI52YjQt0/xF+KZgec9d9VjSWw6o1p9XQuAKEsCvEU28vF9AxxOxboq8DpQcHE7Q8CiokgyDbcbWWVgAbYHv9xFuxbaPrZ6DTesGSojSQVSq532YSmgD1Z6/OifUaRkBxj3rJiyRcgdXzSx06EFmeuTa4/86oNQTIjXLr87l8rnLjHUqHpKdnbTRcSLzPD5LyX0sxI1Z7C2brhdteLPPClNWn/Rw299s7GWWVanvmEbWUx/K1/1HRPf3rm5534nez2B51VDnXiJmWg79ldLwG8vXl4voU9qWK38Pc6W0uJFoBt2a2Wmo7ZgCAN+tlzGlzuxIyLPYCuvzzxL/tFh/wDASP4evTeuNPF9CdrWHfw9zprxm698vOaGXb7yL5jxFlzYc9cUMnM9hUeemK+8z2Al+Xb3vjxfQPa1h38Pc6c3aBAPBOqCLDTTILmDOfOL3s9gKn89sUbks9gIfLd8e2PF9Cdr3fv4e50LHZhxm0mx+MLEfX3X3iDG5eFfz1xRuSz2AlP514g5+jP/AICshgF6S1x4voB4rYd/D3Pf0qIbkOy/uTdkjTLzC563nfifvM9gJw564r7zOtgReA3t7Y8X0J2rYd/D3PeV3dXQsT2TefdHzXi3c78Ucyz2Ak/SrEb2eyE0cCvUf14voB4pYPfw9z3VWkQJFz8Fmq1QLiT0EfCF493OzE72ewEipzoxDtWeyEywW8rXl4+xO0rF6q8Pc9bZwiDn5n5LHVtPRaNJK82ectfe32As1Xl6sZu2/wD1V0cLt1rpx9hf6+ye8++90ty/lfGrAg5EcPksg5erAQC3qaAsdTlKo4ySOxdNnc7SOugkr1B7zHTNkRclNTAFq1M9oYxyZKBrU4iyZIrZGlESqYiaxOitlyia1Ura5OhWWStXJA+vo/q0/wB4WRwWrkwfXUv1WfuCS1+yXgxrP714o7BTxDbdHYtVEgAnoGm7evlU6ESTqng2jz2L5rKC2HsUzSazjoRwPYkV8RNo4SoHuI7v5hPbSFjG/NLRRJrPLc92RhjOr2fHqXPC1dJ59D/im8+uzgM1zaYXt8A03TT+z9DzmK/n8l6k2VCFYKo75W2ZgTSiIEJe0iDkUwNFSqkKlCEo1CwFHGEIclOSuQUhjqijTKSUym6yVSqxmqIawIg1Awo9qFaqFbqRxS3BSoFGJW6sKWgFyBqspZMKtssSClA8qtpQuS1GSAQFXVKHaS1LEhYTAEtpTAUEMw2OTwkwiJTrQVyVRgF0bVka4rUwoxdRZKgwBEUEq2lWlTCWzkcfX0f1af72rIIWvkg/X0f1af7wktvxy8GNZ/evFHYaVMGZHWFDTaNTGl+CyGc5t0/FFINpgebL5nle89lUM1WgkB0/DrTm4lsQ4RuNr+brAykBJknz80DgQ42tuhPkTBVnzeftYHDGLDbb7yucBdB57f8A1TMfbZx1XPZXs8AVLrT/ANP0PO4r+fyXqRRrRCEhWAVtGaSCoQqlGxyiIyNbKjwpt3lGE1ExTNtQhm6ZUbdLIVLTLUWiICkoNpHUQtpg5pm0kgpjWqJgaDKikqpTigoXsurIQDNVsdFFtktzU0oXtlK0OmIKBMeEkpGWojGo0ukU5oQQZBtKhColXKYrL2CmtSdpMplFAaHgBSECrJWVKqBFxWnkx311L9Vn7gsZeU/BQarBMeuzP8w1Vdo/ofgyyC+peJ17CVA60iZnPMdBR+jO0fdOgXwMBVAk2s3ME3OWe/PuX1OS4qX2tL6G3QM14C0sslXsPVqVTYXht888wB1RGSUagNxA1tl2+c0OK9V0Ng2uT8skAeLetKrUdFRqnw+elQHDGPvs+K8CHL33PY/8Y/nb0b14AL2OB/23m/Q8/in5vJepAQraluIRMetepnUChQuhDKpwUJQIFNDis6YxGLBJFkXQPYrJVPQdAoIMCU5vFQAqw8JXRjaUC1kZgpzLIA6bImtsjHuA+8PZUUQOfon1CgkKBRC56QYKr0JJKIlAXJG6jxRTrpKa8pBSSZZFAtTdpKailKmO0ND0BegLlC5FsGUaHpjSs4cja5RMDiaSUTXLN6VGcRZWZkVuDHFFgnAVac/iM7NoLJ6SdE/Bu+spwL7bY47QVdo6xY8I0kjpWFezYcRbLITcEW+a04ak1sOaTcX1F5ixv1r4FHFBtNzYEgx3yJjXRfU5Nx7Tfatln6uUdua8fa2Ukm0ejjJH0K7nesZysPDovKw0axDvVubdnROnFVynyk3Y3zHHoPBJ5OrNaPcBmBvB0tKSFm1CrQXLSZudjnHDkkEeu0dYmV4d2a9nzoxc4cgkTttgcJXhXPvPmF6TCdF3836GLiCrbeQ4qgULKoTC9ahwtFgoiUlr05qZMVqgJRSrqQcksOUegC0lgoairNXxSjBTZLRPFrIC8hB94UtwZMK2uWcuvdMDlFIjiPc5L25VOrJRE3RlIkY7zQClkpW2gLulK5DKA4PQuclMdCo1UuYbLpL2kuVHPQtSVLEggoVFESAq9FSiASyiUUUAC5W/JRRQO4IacVuwP9yn+oz9wVKKP7WL/JHqWf7Pzn9rll5N+Lve9RRYS+1+RsbUaOcP9qjwb70zk7+2PzD3qKJP+leLG/n5GLnh9h35mf8A6Xk1Si07h+E4L3+QtuaaPBRRd6OOQQ+KZT+KiidFbGHNFVy61FE62le4XUU+aiiUYKrl2e8rLUzUUQmNAlVWMuxUol2j7AWqKKIBBGavQKKJRhbsghVqIDIAo2ZKKKIj1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05" name="AutoShape 10" descr="data:image/jpeg;base64,/9j/4AAQSkZJRgABAQAAAQABAAD/2wCEAAkGBxQSEhUUExQWFRUXFRcUGBgVFxwXFxcUFhcXGBcYFxcYHCggGBolHBUXITEhJSkrLi4uFx8zODMsNygtLiwBCgoKDg0OGhAQGiwkHyQsLCwsLCwsLCwsLCwsLCwsLCwsLCwsLCwsLCwsLCwsLCwsLCwsLCwsLCwsLCwsLCwsLP/AABEIALEBHAMBIgACEQEDEQH/xAAbAAACAwEBAQAAAAAAAAAAAAACAwABBAcGBf/EAEAQAAEDAgMDCAYJBAMAAwAAAAEAAhEDIQQxQRJRcQUGYYGRodHwEyKSscHhFiMyUlNyc7LxFDNCQyRighU0wv/EABsBAAIDAQEBAAAAAAAAAAAAAAECAAMFBAYH/8QANhEAAgEBBAcGBgEEAwAAAAAAAAECEQMEBRIhMUFRkaHRFWFxgcHhBhYiMjNSQhQ0cvETQ2L/2gAMAwEAAhEDEQA/AOIKwxVsprGIpCt0BaxN2UQYiDU6RW5CmqBqY5m5UWFChKkDUJp7k0BWWJqAzCgxMw9OXttm4DvRNaVown9xn52/uCWS+lskZfUj0WFwbxnYOOURu64tKcMC5oIsZzAMWm8DT5L7eF+zEcPO9HUpGIiAcxZeXleXU31BHwMbThoa0mJ1E954ZwiNAwBE5ZZkW3C69M1gc28W3/wsGJpgvBJI+MfNLG8V0UI4Hm+XcE4UTtC4c0C/mexed9GYXvedxBw0i8vbcmSM14na0W/hcs9hV72Y9/8AptaLcZHUUBpLYFC1d+Q5M7MjWIjSunbJTGhFRI5mcU0ZphMaEwBMoiubMRpqejWstV7KGQP/ACGQNhEW9C0EBBsqZSZzMad5Q+jutT7BSEuUbOzK6mFWwtOwhhDKHOZ3NQOp7lp2UJYg4jKQj0aotTXNQOaloOmIhFKYGqiEtBqkYZTAUkBNY1FCyGImBUEQCsK2WVYCjSjCKEYsqwmwhDbqUBUgTcIPrKf52/uCANTcE36xn52/uCFovofgNB/Uj31Gq5paBLrgG+QJElfVqUdojIiSevrWOgLgD/EHPOejfl3r7OGM5DxE7gvDW06aUenijDVbANo4ReFkc+Ym8Rc69QzX0saS0GQPdrlxWA1MtbX7f5Qs3VVCz5POxp/pzlZ7QvEOavf886Df6YmNk7bBE8dF4Er1GDOt2836GFiX5vLqLChKMKxThaqRwVQDE4N3KiEYarEhGxezCIIoV7OSlAVFBQBNezVBClA1BlUUZarLbKUJUSVIQwiCrqORwQkI5UARIKcFRbKYQhhK0MmKc1AU1yhQaGTEAISmkJJSMsQITWIGhNBUQZBK1AFewmK6lJzQhDEbUyQkmEAiiyjVFYViytHJzdqtSA/EZ+4JOzdauSbV6X6jP3BU2tckvBllm/qR07C4WDIORz1OsSBbNfRw4LTJ6Bl8ArwA2hc92nWtVFgM796+dWtpVup66KPm45u0JiyxvpamBrlfuC+tVpnIGbdMmI3day/0JzItvnpsnhNJCtHm+ebpw1x/k0714NdD57UCMLP/AHZ8VzxoK9hgjTu2je/Q8/if5vJepNkpgKoK2uWytBmskooUVBOKUQrlUbK2hAIIKsKQiCiRASoQrKsj3KUIIc1TZITYQlqTKPmFEqw5W5qgCUJChRIYRILcpCsi6jkowpwSyehMqBBCRlqEI2G6oI2wkQ7GMcU2LJTGpqdFUgg5WHJbQUxrUybEaQxhVOzVtQuTvUJtGbK08ltHp6X6tP8AcFjaVt5HE16P6rMvzBJa6bOXgxoaJrxR1rDPIaTGnTn7gtVBxmwAOd/PesbGxqTkfIWyjVgT7o+Hm6+bTR7BDsTTy6c9OCUZLTaI161HVgRvz6c79qF9SBa53fFVpMY83z6JOEO41G7t5085LnMLpPPc/wDCIj/Y3TpK5tK9x8P/ANq/8n6Hm8V/OvBepQKHZKsBEFt0qZpQYd6trOlGFTk2VC1ALVaitAJFFYUCYUmyqAKKFA1ShKiwCpKY9LMpWqDJ1Kc1CGpikIUJUXsISE3ZQPCDQyYpAUwlLe5IyxAVClFE8paqZbFDKWEecmlaWcm1fuFbsDUMlttRnmJyt5svqUA4iC021BGfmFnTvU4PUjvV2jLazzzcBVJsw/ynN5LrT/bPC3ivT4alJna0vcnshfSwzG/dDnZZ7pnILnnic46kh1cYPazxg5HryB6Mz1eKb/8ACYj8J3d4r2zGRn498m0LW1xOg/j3qp4zarVFc+o3Ztm9rOfO5DxH4Tu7xRt5v4mP7Lu7hvXv6rjbaykZadnuWim8fZGeRvkkeN2y05Vz6k7Mst75dDnv0axP4Lu0eK08lc3sSKtJxou2RUYSbWAcCddy6PhwJiZA6wOvRa20gNJXPafEFs045Y8+pZHCrNNOr5dDNQw4gmb9HdCsMzgzpbvlP9JIMROUDo4dCGm2Rr542/hYOZ7TToCwC/EHqzt0KEwST56pVOeJF+noy3KVnSNL5gyoA+Pzrwb62F2KbS522DAN7EySCvEO5tYr8F1uHiul0KRaATpMeSVbXGMsyczfcte54ta3WzdnBJqtdNepw3i4Qt555No5i3m3i/wHns8VH83MWM6Du7xXXaTzGXAn4pT3kgiDu6e9Xr4kvFfsjz6lPZFjvfLoclHIGJy9E7u8Vbeb+JOVF3cfiuksdB9b1SNc9byLdK2McBcC2Wemasl8RXhfwjz6gWEWW98uhyxvNzFH/S/u8VZ5uYr8F3d4rqJqDa0EjpPDghr0RIIvGdpGhhBfEl4/SPPqTsey/Z8uhzIc3MVl6B09XihPN7Fa0Hd3iuo4d5JjM9Y94R/0xM3ju13j3qP4lvCemMefUnY9jvfLocqq8gYkZ0Xd3ih+j2JH+l3d4rqdcjg4TneRv4T70OIdYT9qN2eWe7NH5jvDp9EefUnZFj+z5dDl/wBG8UYPoXx1eKP6N4r8B3d4rpDa7m2IjMSCe2D8stUwCTZxyyMZ9O7rU+Yrwv4R59SdkWP7Pl0OYO5u4q00HX4eKn0dxP4L+7vuuqNqmPW0AyjPTVE+CQSIPTZL8yXj9I8+pOyLL9ny6HKzzbxX4D+7xSXc3sTN6Lh1jxXVtidSL+ZWPFP2SRnfSd3BNH4ht5OmWPPqTsmyW18uhy+pyBiB/qd3eKzP5Ira03d3iukV3dBv0eK+bjd/mV0Qxi2lriufUV4dZra+XQ8FV5NqjNh7vFY3UHj/ABK9fjakceNl8asSTaOuy7LO+TnrSK3dYR2s0cmmYnpHEGexfXo0jBEmNrsB6Iyn39S+HgmXt0hehw9QgAECd/UuG8aHoOuz1BYcFpkZTFzs33QnYWmdoxvstlOmCOucrfyrpVNgkATl1aa8VwStK1oXpFtp+rrI6hPvT6daLHTt4xkhNUEadPmUxlNpjskXXO3vHL9HtQZNt413gr6uGw+00bVyOqx4cFlo0QDlui9+tb2N0/my5rWe4sihtMBkR02HE6dad6cTkeqyUx0WOisPDrG54aFcrVdLHIypGYzygDfvlC/EXi/C2fCEypVaCBGRyi/yRMIdvEe5TvaIZfrD9oSDe2Y74ClBsSZGvR2r6D7C0/LrXzKjPWm87x4poyzAeg1iqA2Iyi0nvQMqEmxz6I6dyyAuIuIPGfahM9HswTbpk/AjRHIkSprBP3r57tYukuqwYvnvnrSnYmSMwe6JTAJu7q8hDLTWGoe0HTBFpBy7pQOraA9GW7qzVVG3NtOn4FOezasRIsYy70NCIBRqDXPI+Pcm1BJtInz1LOylc3PdcrW1hEWJ+HnchKiYUJYdnd5780wucYtHnhdPAvlPfmrZPnzuSOW0J86uYjomY8+YUdWGz6mdgZHRopiaTmEWnh8V852IIMRB3cfcV0QjmWgRuhoDZ0NzrvTaJcIFgBugLNQrmZjLjK2NqNzIPbCMqoiCY6czbXLPcUT3bUDKNJH8IDWEWHn4JTq03tuIASUbCNFJomM9wI7rrFWM6SNDOXVF1Kga5wtebnK3Us9epDviVdCOkRsGqDNhI718fEG0GSJ88VvqYiZ45g+YXz6tSTluK7bKLRVJnzccxpkDieGi+M+mOjrC+9im3JPDz29y+NVaAcgtOweg5pox4M+sIk3MxYX3r0mGcAL3PwzsvEUca8GRHYtreWauUt7F2W10nPVQ5o3mEdZ7zBVzB3aetKKpWn/ERkvD0+XawNi32QtH0gralt/+q5XhVrWqpxLP6+zW89xhWBxy0g7963MwsZCZM9nv+a5/R5y1m6t9mLrR9LsR95nsDNVTwe8vU48X0CsRsVv4HQqbS2S4A8N3StW0HQQIPGFzH6V4n7zfZTG88MT95mUfYCpeA3l7Y8X0G7Use/gdG9P0C2RzUbiDtWubX6esLnI52YjQt0/xF+KZgec9d9VjSWw6o1p9XQuAKEsCvEU28vF9AxxOxboq8DpQcHE7Q8CiokgyDbcbWWVgAbYHv9xFuxbaPrZ6DTesGSojSQVSq532YSmgD1Z6/OifUaRkBxj3rJiyRcgdXzSx06EFmeuTa4/86oNQTIjXLr87l8rnLjHUqHpKdnbTRcSLzPD5LyX0sxI1Z7C2brhdteLPPClNWn/Rw299s7GWWVanvmEbWUx/K1/1HRPf3rm5534nez2B51VDnXiJmWg79ldLwG8vXl4voU9qWK38Pc6W0uJFoBt2a2Wmo7ZgCAN+tlzGlzuxIyLPYCuvzzxL/tFh/wDASP4evTeuNPF9CdrWHfw9zprxm698vOaGXb7yL5jxFlzYc9cUMnM9hUeemK+8z2Al+Xb3vjxfQPa1h38Pc6c3aBAPBOqCLDTTILmDOfOL3s9gKn89sUbks9gIfLd8e2PF9Cdr3fv4e50LHZhxm0mx+MLEfX3X3iDG5eFfz1xRuSz2AlP514g5+jP/AICshgF6S1x4voB4rYd/D3Pf0qIbkOy/uTdkjTLzC563nfifvM9gJw564r7zOtgReA3t7Y8X0J2rYd/D3PeV3dXQsT2TefdHzXi3c78Ucyz2Ak/SrEb2eyE0cCvUf14voB4pYPfw9z3VWkQJFz8Fmq1QLiT0EfCF493OzE72ewEipzoxDtWeyEywW8rXl4+xO0rF6q8Pc9bZwiDn5n5LHVtPRaNJK82ectfe32As1Xl6sZu2/wD1V0cLt1rpx9hf6+ye8++90ty/lfGrAg5EcPksg5erAQC3qaAsdTlKo4ySOxdNnc7SOugkr1B7zHTNkRclNTAFq1M9oYxyZKBrU4iyZIrZGlESqYiaxOitlyia1Ura5OhWWStXJA+vo/q0/wB4WRwWrkwfXUv1WfuCS1+yXgxrP714o7BTxDbdHYtVEgAnoGm7evlU6ESTqng2jz2L5rKC2HsUzSazjoRwPYkV8RNo4SoHuI7v5hPbSFjG/NLRRJrPLc92RhjOr2fHqXPC1dJ59D/im8+uzgM1zaYXt8A03TT+z9DzmK/n8l6k2VCFYKo75W2ZgTSiIEJe0iDkUwNFSqkKlCEo1CwFHGEIclOSuQUhjqijTKSUym6yVSqxmqIawIg1Awo9qFaqFbqRxS3BSoFGJW6sKWgFyBqspZMKtssSClA8qtpQuS1GSAQFXVKHaS1LEhYTAEtpTAUEMw2OTwkwiJTrQVyVRgF0bVka4rUwoxdRZKgwBEUEq2lWlTCWzkcfX0f1af72rIIWvkg/X0f1af7wktvxy8GNZ/evFHYaVMGZHWFDTaNTGl+CyGc5t0/FFINpgebL5nle89lUM1WgkB0/DrTm4lsQ4RuNr+brAykBJknz80DgQ42tuhPkTBVnzeftYHDGLDbb7yucBdB57f8A1TMfbZx1XPZXs8AVLrT/ANP0PO4r+fyXqRRrRCEhWAVtGaSCoQqlGxyiIyNbKjwpt3lGE1ExTNtQhm6ZUbdLIVLTLUWiICkoNpHUQtpg5pm0kgpjWqJgaDKikqpTigoXsurIQDNVsdFFtktzU0oXtlK0OmIKBMeEkpGWojGo0ukU5oQQZBtKhColXKYrL2CmtSdpMplFAaHgBSECrJWVKqBFxWnkx311L9Vn7gsZeU/BQarBMeuzP8w1Vdo/ofgyyC+peJ17CVA60iZnPMdBR+jO0fdOgXwMBVAk2s3ME3OWe/PuX1OS4qX2tL6G3QM14C0sslXsPVqVTYXht888wB1RGSUagNxA1tl2+c0OK9V0Ng2uT8skAeLetKrUdFRqnw+elQHDGPvs+K8CHL33PY/8Y/nb0b14AL2OB/23m/Q8/in5vJepAQraluIRMetepnUChQuhDKpwUJQIFNDis6YxGLBJFkXQPYrJVPQdAoIMCU5vFQAqw8JXRjaUC1kZgpzLIA6bImtsjHuA+8PZUUQOfon1CgkKBRC56QYKr0JJKIlAXJG6jxRTrpKa8pBSSZZFAtTdpKailKmO0ND0BegLlC5FsGUaHpjSs4cja5RMDiaSUTXLN6VGcRZWZkVuDHFFgnAVac/iM7NoLJ6SdE/Bu+spwL7bY47QVdo6xY8I0kjpWFezYcRbLITcEW+a04ak1sOaTcX1F5ixv1r4FHFBtNzYEgx3yJjXRfU5Nx7Tfatln6uUdua8fa2Ukm0ejjJH0K7nesZysPDovKw0axDvVubdnROnFVynyk3Y3zHHoPBJ5OrNaPcBmBvB0tKSFm1CrQXLSZudjnHDkkEeu0dYmV4d2a9nzoxc4cgkTttgcJXhXPvPmF6TCdF3836GLiCrbeQ4qgULKoTC9ahwtFgoiUlr05qZMVqgJRSrqQcksOUegC0lgoairNXxSjBTZLRPFrIC8hB94UtwZMK2uWcuvdMDlFIjiPc5L25VOrJRE3RlIkY7zQClkpW2gLulK5DKA4PQuclMdCo1UuYbLpL2kuVHPQtSVLEggoVFESAq9FSiASyiUUUAC5W/JRRQO4IacVuwP9yn+oz9wVKKP7WL/JHqWf7Pzn9rll5N+Lve9RRYS+1+RsbUaOcP9qjwb70zk7+2PzD3qKJP+leLG/n5GLnh9h35mf8A6Xk1Si07h+E4L3+QtuaaPBRRd6OOQQ+KZT+KiidFbGHNFVy61FE62le4XUU+aiiUYKrl2e8rLUzUUQmNAlVWMuxUol2j7AWqKKIBBGavQKKJRhbsghVqIDIAo2ZKKKIj1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4106" name="Picture 12" descr="http://www.sillyhub.com/wp-content/uploads/2013/08/swedish-flag-wallpaper-sweden-world-wallpa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1584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http://st.gdefon.com/wallpapers_original/wallpapers/270302_norvegiya_-flag_-norvezhskij-flag_1920x1200_(www.GdeFon.ru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1600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http://cache.desktopnexus.com/thumbnails/1379515-bigthumbna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0"/>
            <a:ext cx="949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http://fc01.deviantart.net/fs70/i/2010/172/2/f/Finland_flag_by_Fallo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6324600"/>
            <a:ext cx="90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Invasions: Magyars &amp; Muslims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Magyars: Nomadic Horsemen from </a:t>
            </a:r>
            <a:r>
              <a:rPr lang="en-US" u="sng" dirty="0" smtClean="0"/>
              <a:t>Hungary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800s: Attack monasteries &amp; villages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Overrun Italy &amp; sell captives into </a:t>
            </a:r>
            <a:r>
              <a:rPr lang="en-US" u="sng" dirty="0" smtClean="0"/>
              <a:t>slavery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Muslims</a:t>
            </a:r>
            <a:r>
              <a:rPr lang="en-US" dirty="0" smtClean="0"/>
              <a:t>: Attack through Spain &amp; Italy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Goals: Conquer Europe (600-700), </a:t>
            </a:r>
            <a:r>
              <a:rPr lang="en-US" u="sng" dirty="0" smtClean="0"/>
              <a:t>Plunder</a:t>
            </a:r>
            <a:r>
              <a:rPr lang="en-US" dirty="0" smtClean="0"/>
              <a:t> (800-900)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Excellent</a:t>
            </a:r>
            <a:r>
              <a:rPr lang="en-US" dirty="0" smtClean="0"/>
              <a:t> Army &amp; Navy = raids anywhere, </a:t>
            </a:r>
            <a:r>
              <a:rPr lang="en-US" u="sng" dirty="0" smtClean="0"/>
              <a:t>anytime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8197" name="Picture 2" descr="http://www.terminartors.com/files/artworks/1/7/9/17950/Munkacsy_Mihaly-Settlement_of_the_Magyars_in_Hungary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5814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2.bp.blogspot.com/-GSSzW31appQ/UIf4W-QJDQI/AAAAAAAAGDs/zUAoTmhEfq4/s1600/Tour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038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6" descr="data:image/jpeg;base64,/9j/4AAQSkZJRgABAQAAAQABAAD/2wCEAAkGBhQSERQUEhQUFRUVGBoYFxcYFxgXGBcXFxcXFxgWFRgXHCYeFxkkGhcXHy8gJCcpLCwsFx8xNTAqNSYrLCkBCQoKDgwOGg8PGikkHyQpLCwpLCwsLCwsLCwsLSwsLCwsLCwsLCwsLCwsLCwpLCwsLCwsLCwpLCwsLCwsLCwsLP/AABEIALEBHAMBIgACEQEDEQH/xAAbAAABBQEBAAAAAAAAAAAAAAADAAECBAYFB//EAEgQAAEDAgQDBAcCCwcCBwAAAAEAAhEDIQQSMUEiUWEFBhNxMoGRobHR8CPBBxYzQkNSYnKS4fEUFVOCorLSJHMXJVRjg5PC/8QAGgEAAwEBAQEAAAAAAAAAAAAAAAECAwQFBv/EADERAAICAQIFAgQGAgMBAAAAAAABAhEDEiEEBTFBURNhFHGBkSIyQqGx8NHhIzPBFf/aAAwDAQACEQMRAD8A8kItZADSrLghBq50e3OO4zWIzQotKKwJM0xxG8KTKsMppmNRWhS2dmPGhrTH0LIoahPsR1Ks+GoZ1Y43YmU+ZRMiTKcKbbKGzshAh4V0U0vakBOn15ItMKWzeEEMGKbqQIjnyt71NjYUmiVDZ1RguhEMspeEitTkKbOhY0RFO6Z7RBnRWcPRzuDcwbJAlxhondx2CsHsup4r6QYXPZmkNk2bq4dN56hS5JMbcIvS2lte/gpZExppAWHFPUxJ9ilKZpSYIUkMsjVHKG8osylFAMqZ7AEaFF7Z0VJmLhsV3AIbqaO9g3TFWmc0oWVXMUCxHeFBypM5pQRXc1DIVl6E8LRM5JwK7mobgjvQnK0cc0DUXBTKimYtDIT6N7GPUjJSmmRKKl1BlyE4okKD2poxnY9NHYgsKOxJmmMOxHaEBqsNKzZ6eIkWAogCH5J6bpF9d4mPVKg6o1YUdT7kUAIcqVNvmpZ0x6hW0/rkitbCCxFaFDOqFCY2CY31RGuUG66WjnuiBJmsdugRtgpZkMFWcNhXVCAyTJAte+sAbk8goexrLLGEbk6QTA0qbngVXljLy4NzEQLCBzMBd6niH4mi4YcFhpAB/EM9WllIbneACXNykZdII5Xu4HuOQzM9wDgCQ0Bpdpo5xDg3yAPmhdoCnSeWuYxjXNAiMo4hxfvAQ2dlyucckqi9/wBj53jeZY5SUoJtrp499q3v5/ZmSzqOZbPDd12V6bCB4bizM45AQT+00jnyjfkuL2v3Xq0bwC1xgEejJ0HR37J9RcrjnhJ6b3PRwc2xZaUtjiF6iWpyoytz0m7IOKhCJmhImUzJqwbwoSpOTSqMX1IOQSEYhBqK0YTAvHvQ3IrgoESrRwzQFwQnBWHITgtEck4gS1CeYR3BCcwKkcs14GBToYaQeY8/eiJmaZABM9qk1NUCBNbEWhGphBYEdgQx4wzVZaqzQjws2ejiJAogKEAnFWfqyg6YyoNP0UZhQabTvHq/miZlLOmD7hGvExN9Y3hEBXT7F7rYjEsdUpU5a0HiJjMRq1hPpO93WVy5kqGbY8sJNpSVrr7BAVGmCBdxN9YA9VlaHZTyAbAxIBke8W+7qg1KJZ6QI6nQxyOh8ws4ZIz2i7DHxOLI6jInSoudOUTlaXHo1okmOgW37t0m0K1Kck1GEuDnDNSBgsY0TILtXHc+V8d2ZgzULsrS6G6ATYmJkWGpN10f7sxBqCo6jU9Jpnyid+Q9gRlx640fP8542cMqxRVqt/qb2liX+PXaXN8MMblGrwSDJPv/ANPVcrtekxwpZmNqQ6HAzwNkZsoY4EXvJnQmOXIwVTEtxRqGlUIfLSI2Nm2HK3tKs1ezXZmlrHGJmcwJDnPP6h1Bb79VyxwaZrV4XT5ex5Cy/hbV3ZpsOL1Mha7g4STIkSRmjUC2myp1Me4dnzVNJ1RzIgkZHydDoDw+Qlc2uKlOhUbRY81Koa2YMDgYCRpFw72Lijs3FOoMpVKbyWPJs0gQRtfY/cs48NqV+6+fQUs2h2ldL6Fbtbs4h/B9o3J4mcHMPDsLu3yk5Z5ZfVyIXYf2JXDeKm8Na11y0kCeMm0kCQPaSuJn2/qfUu9RpJH1nKOLefA9fVP/AGI/BMHK1Q7Ne6eHKGxOYOGuh9E26mEPGYR1MwY5SOm0KdcdWm9ztXF4nPQpb/36FZ5UHFdTsbu/WxbnCiASwSZcG6zDROpMH2XIXNxVJ1Nxa9rmvaYLXCCDyIOi1oTzQcnBPddUCJUC5TQnlUiJEXIMopUC1WjlnuQIQ3IpQ3BUjmmgRCG5TJUHK0ckiCZSKZUYkQnJstJ+LlMa5vU7+SnS7t0jIJdJ0v8AyTo4/isZkwVYpLQfi1TGuePMfJW6HdekRIzn/MPvGiTKhxMEZsPRAVr8N3PoOGtQesfJWqfcmgQQDUkacQ19lt1DR1R4/GvJipRAFuafcGlmbPiAGZOdsgdAW3M2Vmr3Dw408Y/5mx7cqhpnTHmOH3+x59BOhXd7rdjePV458OnBfFsxJhtOdsxBk7AO0WnHcLDAcRqA/wDcbPl6Csdjdltpg08OJa6oCXOIdtkAluoIFU8ocDIkJJEZ+Yw9NrHds0fbtfJg3tpMJlgp02hvpOeMjQGjQSdtgVgj3XbhqLH13B9WoeBrTwMDYJc5w9N2gjS51heh43Al7BMgtuHEAyYIMtBEzmNpGvqVap2UagFF4Y9ruIlwhzAC3MQCTJJluoiT+rBUo6otJnlY88sacY9H1/wZzu3g8zjUIPB6EiZdm4nQI0ggciegXUq9+qVDDUmvIq1CLU6ZEMZo1rzoCGRqJJmyLj+6rsjKTDDQ5sPYXMfAsQ4gEgEEyQ4SfYeXj/wfYemYaahDiGth44HH9aW6Fsnzb1tjgxPFFo3hLBOS9Vv6f3YzXZ2IFbEVn5W080ODWtENGYEhs9AAbXBdpousyo/+0uaQRSgwAy3oAxppclZzF4vwcVUOHDWtBLGhwzy0aO4tzr8UZvebERrTjkKTFOTHrdnfPhMuV68cdmlVvouxpuzsQTWipcVA1zW5GgMjKIBAkyZmZ1myqd5MfX8dzWMLWjSKc9SZjnZcT8Zq/On/APW3z2THvPX3NMyf8Jvt9yeKMYZNelPaqf8AJyT5RxUoabr3TNjRxDjhW1KlMB4kmWRJgiSDra8b+9UqLnihUcXZnNZwuyND7uJAMAA2LW6DRZ095K5jiZYzApt5EX56/BSZ3rxA3pxGvhNWPoJ3S6u/l7Gq5bxMGrr6tbneDXOo5qoIJa/NIEEfaNFuliP8qh3I75UsKwU61Kxdm8VoBcJj0wRLgDpBmNiuFW7y1ntIJp8QIP2TNCut3W7CoYmi01GVA5tQ0jlfHiSJpvuDAzDKSeZOwW2KOjY3lw6wwl8SnUntT6PfsbPE41tWrUdSqU30y1kuDmuaWmW5XxdpBDrcnBYbHdnw8U6zDIyiJhxzEAFhGp5AjzFytTW/B1SpFj6Dqhe0tJcX2LmkGwDCY12O0nUroY/ssgGs4U6j2Q4NNw0NzEFriJNRpOYGNoESSlPA5TUrPL9WMP8Arb/h/wAs5fdnsGt2fjHUy7PRrjKHiJD2y9jaovkJb4l9Da+wL397viuwOkeKwOyGAMwAnw3RsQHEHQG1pv0HYaoch8VsyCAGkQGmRfN+7aIOuqj2yxxLSCx5aTAdraCIJB1IbryC6lRnLiMjyer+rz8jxhtS2hUSvR6PczDVQ9/2o43S1rm2BJc20WsQIOkEahS/EPCExNbrxDnzyQlpPe/+pgre/seaFQc1enf+HeG3NX+Nv/Gy5+K7k4dsQahk34wTHMQznCelmb5lgfn7Hn2bnZDcV6Ie4uHO9X+If8VTxfc2g3TxDcD026bn0VSRjLj8T8mDcEMrbP7qYc6Oqe0f8VXrd1qIGr585/8AyrowlxmJ+THFNC1NTu7RESXiTAlwuelroZ7u0ubvaPknRi+KxnVyyJHFGs9J23VvC1AenmN/uXPw+KP5sdevuV/D1YFgI+8+4rQ8hAMSL6+cfzR8OyJvPr2+5U31uIySL8puiUapdy8oifis2Wi3TxjswDo309Ruefku3hTwcJnW5vfXY6Lj4dovnI6ifiV08NSBHCWtG0HLN5mxgSTopimymdFuIFuIG8WkweoGg+atsr+rl7pOv3WXJoniMNk2lw3GusX1Nkao6pOVrXeYymfIEgDlLj6iiVjR0qtZrSJbJiQLAcszibBvM9RqYCq0HuNJrWvawQDGSJc5ge5wgg61BY/qtFrrn5XkPcWuIEcWZuYbZhuSLkH1NDNVdc51NwblkhxlocCQAWVIJnakwAczOgCVFWX8znCHugS7hYbxnNPLmOjRmDYi+WRGx8LXp0nNdSaAMpz/ALs0zmvrGck+vdczCtqOcAC1rg25PEJa5tSQLakgc+ByuYfABrJD3F0+GMxLmkOLWZXAwIgNkiHcOqKAvdsdpeEQ4Ozc6cEkxA4C0cJkgXkaaXIpPca1USIc4ZcoNmME5nkxd0OygxbMBeSS+J7LqZibOflY0OIHhuALzmMcTHX0EmZtHEpYLswteM8hxacr2l2rXAmZEEWYQ2IEGb3WTjJun0NE4pe5wO1e4zsRWrVhWazNUdDfDJiDlABzAHQbboB/BZUyl39oaQLn7Ii15Pp9NF1Kvfylhn1aNRlV9RlR4LmhjWmXl1s1TNofcmH4S8LmnwsR7Kfs/Kqtu56ePJx6glC6rbZdPsUW/gqOv9rZt+idqdvyiod5PwfOwuHNY12vDXM4QwicxDbHOYieS7//AIo4WR9niYjlTuZ/7i4ne3v1SxOGfSpMrB7nsMvDMvC4EyQ8kWboBCHpN8WbmGuOu6tXsunfsY3OvUMDiD/cDxf8hUEz+2+31zWU7mdtYSg2oMXTDyS3JNIVIADpgkWvC9Fo9q4Y4PxGs/6YNc4t8MZcgJafsxaJmx1lEVW4+Z8RKUlBwdKXXyeLnS0T1XpHc7Dz2c14vlqVQ6DcMJacw5FpaHSNIcVwe+fbOCq0mNwjGteKgLiKPh8OVwN4vci3yWh7j0g7s0l5dkD6vC3hLpGUy4GTZxEWF7ztCj2NeYcRLLw0ZuLi9XR/Jnb/AL4c1jGOABi1Qtc4ZRzaPRdEm/DYn9lH7SAp0S0HMS1xBMWAbJqWESCWxbUt2QWdm1WkTkyCJDZc5tuI0g4REzwkmIsDZqi3BOLaYqfk8go5RJfAYTc7ZssEAZoDbgyFrCMv1Hzc5R/SV8ThqLTNNzmOAN7kHKCeJu4+y2A0A0XPJdnM1aYI55rwGOuLCLE//IY9G97H9lPp5ixxFnOyudmkAPs06j8o7UEzC52L7QyuaHkEu4WxGZ2Vj6ZcBvxGm4ATb1J6SbI4bEBtRxcAQQCXADVpewuIGreGbejPK47IqtyiCIG2mu/vXFqGpUqA5TxZjN2ttlLpk8LhULgLh0PnYgzosqN0Y6OUsLfIQQR5gR+yEUM6NZ5iSqjrnTbYWHSRv8kVryQDlLSdjePIiw5+vZBeZ+oTsEgdRxJMiALADlztp5KnUYT6Jv7PeQrRcJI3/rH3qs8/X800JlZ1KBBJMczMqnWp7fyVuq/WxPs+JMKlUJ0EjrYq6Jsp1zGmqptbAAIJI1J3VitVjn6/ZoqL2vJkEDz/AJFKgIt9l+Su0ajgduirG1rbIzMQJHPz2H171ZmiNUQ4gD3Kxg2wbxEa/NAqN4pHObb+XvV7DsNp5fUpUUi7/ZgReCNhr8dkalhjI08yBMcgdR6kKkdNArtBt9dVnRoi3SBESVcpECJM+e6pMgnYAWRaZl20bQdQkxl+r6LRYS9gEfvBx9wKrVnNEud+c0uJ3+0MAk6mKQdboq2LeczWtJ0J8i77Nn+9x/ylOHCoM88DXc8gdHA0SRoGieufzBYi7gRla5z4BcSb2DRJdBnlmJPn0VtjRnY0i0udHMt9G/MZs2v5k7Ku6uyASRB0iXF19QGST6uaQqkupmCGteLmxJLXMEDWJcNY8jqJSKOrRGUgfmjSbwL7m5F7TohsqEVwWtBBpugkxfO1xyydLjRHFQZJdoJv8Iuq+LflqUgDPpf7CdB1ZMp0B5v3g7AxVXFV3tw9RzXVHQWiQdBY7rn/AIrYv/01bn6J21XqeA7XoszNdUptOd5IztBu9xuCdTqrdTvFQFhVpHr4jPYb+SnQj1sfNs0IKKS2Vd/8nkbe6uMOmGrfwFVe0ewMTRZnqUKrGgiXFsASYEna5Xsn4y0j+kpAACT4jLmL2nTqs5377bo1MC4NrMe4upwGuaZHiA6C6Xpo2hzbNknGDS3aXfu/mYrAdzcVWptqMY3K8S0l4FvKFv8AB9hVG9lvw5A8Z1N7YkkSXOI4tAIWDwP4QMXRpspU6jQxgho8OmYHm5pJ9q2tHvnWd2a6rLvG8Jzi/wAOGyHuDTIbkmB6PtCaUexnx0uJ/D6lVe1f+mPxXcHFspvqubSysa5x+0Ew0Em0TstP3Id/5bUEE3rC+lxGmhCyON7/AONrMdTfWBa8FrgKdMSHCCJDQdOq0fc3FEdn5QdapBgTrUYPVqktN7D458Q8H/NX5lVfJm+oVyaYa4OBAg62jXVU8bThpfJL2uDgbiCNGtbMCQS3cnMb3QX9qSAOLO6coIILoj83U6j+So4vO+Ic4uztLQXZRLXBxFhyB92q2s8GjvCtEzuYMaxtoVnMRRNN5aDwlpDBB3DQ2Sdw6nTFtc09FaPa4Aio0t6kWn94S31yFW7Qe2pDc7Q8XZxXBEbbjSR09aGAN1cZ2uF2l4cN7VGOHr4wrudpsev1ZcLF4okHw28TTGUnLuKjRoZAh7RzyrpOqwJsZiCNI1soZaJ1KjvzcsCYsfLWUAvItE3uZt7Jnok6vIgEC23uhCfyO/kgBqlUA6gfFVqrjqfvU/DEyQJGh3jflF9uiHXrQCZA3J0+KpAyvV8/UVRrkDe3lui0cY2o0lublJa5hHUZh70Cu7TUxpNzYaqiLKb+vtQGOadpv9eSs1HfW5XLxGCDnE5i2doTQPYlUubH4GLJUzBnl5/egB4m8RzkzJ6beaXj33J5kXKozRdHXTyVvDvj+qoUKhiDz9nIK1SFxYx1SopHWoPB8+qvUyuTSZMXjryVui92UE2PnPrEKWaIvUq8E6AD7iNtzz81ZbU/Vjz9/rVSgBa2nx9S6NKpAv58gOqVDsqOYX1D6YAIk8xlgNHL0nGeojQq1h632rjs0gNEO4YaBbLwgySNJGiLWxADbAT5290+1UKvaLqf2bY/OLXEGALXgDiIc6IkWEnVS3S3GlbOvTYGSQw5nekQQCSN3FxBPtKjUqufAMMbPOXSIiTy+/fVUMJj8zBe5MOJI9IWtz3IA2VqpW6S4kDfrE9J3SHR0MVirAbFw3/VOY+qwHrVZuJJr2M5QSNzoBz0ir7gqtfFZWlxdmde253ygbD6KDh3ua9pMCWOJPN0tkA9Bl/h806FZgu9l8biD/7h+AXFdSzG+nLmvWKHZtGoXvqUabnZ3SXMYSZIcJkXsQJVil2LhiB/01DSfybOXKOSnSezDmcYwjBx6Jd/B5CTGot9a2sovMFttTr8169W7v4YZS2hRFxY02nUx8lw++XZFNuFc9lKiwhzAMtNrXXeBqBYQjQU+bx/UqXm+n7GFp05c1shsmJIJAnTS60tPtZ47OdTzjJkezLxXkvdI4ZBsCLx6yslnMi+l5B5aX8/grJx9SfTd7T81Ppz7M8rmXOsEpxWNtrr07/WmBrMhxAIcNiJE72m69D7l1C3s5xB0e538Ba6P9K83qPJcT6U3JJ3Oq3vdlzmdnmYGbxDF5Ikt98EetNQaNs3McPFYIxjK5bNr7/TqaNmOuwugubaYBcBdjr33v6uitv4oLTlc2SORdH53vB3vtquCzEkGHkhrhNogkwHA62JNtuLZWmPMcBLmwNTIaRFib299vZcfwo4Op0DiLwWgEn81w98wfiq9bCNawwGNaSDFyAReQ0RBncRdApZrxBkmbyqFXtMhzzqxovJdqOIkG8AC0RB6JuS7jSfYsFpqNDs4zsJE2IcGv4Q6ZI0F9YJ5omCdwQQ4ASA12oAJifVAnolhKQIzOtJDsukAWGm8CT5xsjAgi3whKgsG2sAYn7kN9UbD69aRZvqfoQgudb+nwVJBaGdV6SfPT5IJg3gX531TVCR9BC8TqPcmTZB7x0VV7tLX85RqrgN9VSeQDJPl/TdDHRWrYqHxLSJA1vJ+vclE/QCTaGUnrfUgz5ToiNdCH7AjPN7Qpg3qA/5XIv94Uv1h1s75LPNCRatKPO+IkaWn2rSkcVvJ33BWh23S/Xj1O+SyICknQviJextqPeGjfj8rO09nmpdmds0KTS3x3PlxIL85I6aXvKxIRMvVKhfFzXZHoQ710Afyg/hd8lZp97cMReoL/su+S83aFMeaWkn46fhfueijvJhBAFSw2DXAADaMunRVe0O9FJz/s3TDDFnAZrk2Im8NWDcYU2eXuUvGmqKjzCcXbSPS+xKzazeGpIpw0FrS0k5dwdRvpqTpCstxVME8brOgnwyWkzBGYNidrHVefdk9tPw7i5sEEQQZAPI9IPxK6PZfbFSp4oe8DhdUG0OA0aBaAYPq6on+FWjfh+KWRqL6s9AIaRJBgXkiLNGY21EwBfY6XXMxfbFOm9gqPygEAyCTLWOBOUCY4m3iFmsN38e5p8Wm1xg5MvCMxEHOJIIg7C3Llm31zck33JNz1JKqkY5eMUV+Dd/wazvJ3nc2oHYTEHK8Q9obHENDxtvI/2rkfjfihrXcI3hnxyrgvxGZp5WA5nrddfsTs/D1eGrWfTd1y5Dyg7HofVKzlB3sety7mWHRo4iK1dtuv8AsO7vZij+ndEybM/4qpj+8GIqsyVKrntJHCQLx5CdgtY38HlE/p6lujPauV293SpYekXtqVHEOaIIAmSAdPOUenJPc7uK4rhJYZqMVel9vYzrW/UpZZ/kkQlIHy/otD4MmXLd4fvBhqdKnSbWBDPDF2vAOVwnUQNzdYANm/s6KMmbIo6MGZ4rpI9SptkAtP5uxmYJa4S397/SFPx2sEEvBJgAguIjZsAg6f0hYLu/3gOFL5GdrhYZiIcJ089zrYawuhgu8tSs57qrmgU2FwaBAJ3MkzoI130US2VnsYeIjkpd2axrvEBio4htiA2DOsEWOm0Xmyz2P7wU5cS8WZlc1jTAymAMxsdXX5AQuHR71Vm03skHPPFHE0nXTUcp09y4WYG4Mj2/BDhapmUuOSacNze0O9tHK3O8EwJlpN4E3y81I966H+Lfyf8ACF5+VAEp6DFcbPwv79T0Ed6aH+Lz2qfAD5Ib+8tB36Xf9V4+awQJ3TkqqD4yfhG2q94qDv0s+Qdfzsov7w0IMP8Abmn/AGwsQ/T5Jj0RQ1xc/CNk/vBQ08Qex3yQHdt0bjOPY75LIuaolyNKLXFz9jUf31SEzUHKwdJ85Cg3tyh+tH8XyWYDUnIor4qXgiU6RKhmVHMGJ9aYHc2UA5M66YqLIKk0oFOBzRM6DNom425JU3aIYcJ0T+LKQtJYFTkpBV5Cdj4QQ4hw88kWnWLTIsRPLcEb20JVZ9YxZVmVikwjB9VsXRV2CVS4vofeqjnSEm1rwEqY/T7hmsOa+2kKw0wQqzawBvqiOrgIoiSbOphe2q1H8nUeB+rq3+EyArGO7y1KtJ1N+QhxBm4jKZ0mNui4jKsqRehspZMkVpshUqddeVvr2qdKoNPr1oVamCOn17UqTBEBCJaVFh3nooSkzzlOGpOyOg2bmpCsQCAbGMwteDI9/wByhWYCNY8lBjGjQTz3TLi63ROE2cjdLxENzfWmCXkTq08kxqKHhgbCfakUjSkTc7dCJm/vREKp6ygcRConaEEGdyiApotodx6qEJFQCY0iQen13QnE7IZpDmgvSggeokqASQXpCNenzIYJUgUCaLDSnsqxqKQeEyHENkUAYKYPSJ6oFRbbCdxCrA3RHPskZuIqhUKbJMqLjvqnNSAky622Jl4GmvwQGlJQlNFqIeUgVBrkkE0FzEdFJ9U5fq6AXJy5IWkc1VYDoCqepIPTG42XCbyDdMMRfmqzalkwqIJ9Mv8AiKuasCSgmoo5uSQLHQcPupPqqrnhM98oK0BvGSFRV8yLSQNxSLJcmBQvG2Ttegz0slUQM45ojnIQot5JlxqtyZeoF/mpWCiHdUFIYpsqfJvKkGDcoHZV8RRFRQa6fr3omTl7kHRSRLMmL0x9iigSQZr1IuQWuhJ1RBOkO3zTeKhB5Us/MT5oFpDNrSFLxNFXc6UgeiCdCLAaBooub5oQqRsi+KgVND5bKJaU/jJs0oDcI1whNn9qE1om6m0JA0hFLMmJSCAJZ0g0lME4MIERITyldMgYi5Pm6JpTOKAoYunZJIBSLoQUQUmlDlSlA2hy5SpvQgE8wmJoKHpeIq7q3rRKbpSBxrcmVFDquhOHzogdbBJ6ypByCSkExaSOC1PkrA0+uqSSGPJ+YrYn0kJmoTpINY/lGcnCSSYwoSdskkgz7khv5KJTpJCQ4TPTpIDuMEUpJIEwbkgkkgfYm3VOUkkiBBS5p0khMQUXJJIBEGqbvuSSTZTGChUSSQC6iKTUkkDHah4rQJJJocfzEcLujMSSSkOfVg62hQKeqSSa6Fx6FqrsgFJJJE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0" name="AutoShape 8" descr="data:image/jpeg;base64,/9j/4AAQSkZJRgABAQAAAQABAAD/2wCEAAkGBhQSERQUEhQUFRUVGBoYFxcYFxgXGBcXFxcXFxgWFRgXHCYeFxkkGhcXHy8gJCcpLCwsFx8xNTAqNSYrLCkBCQoKDgwOGg8PGikkHyQpLCwpLCwsLCwsLCwsLSwsLCwsLCwsLCwsLCwsLCwpLCwsLCwsLCwpLCwsLCwsLCwsLP/AABEIALEBHAMBIgACEQEDEQH/xAAbAAABBQEBAAAAAAAAAAAAAAADAAECBAYFB//EAEgQAAEDAgQDBAcCCwcCBwAAAAEAAhEDIQQSMUEiUWEFBhNxMoGRobHR8CPBBxYzQkNSYnKS4fEUFVOCorLSJHMXJVRjg5PC/8QAGgEAAwEBAQEAAAAAAAAAAAAAAAECAwQFBv/EADERAAICAQIFAgQGAgMBAAAAAAABAhEDEiEEBTFBURNhFHGBkSIyQqGx8NHhIzPBFf/aAAwDAQACEQMRAD8A8kItZADSrLghBq50e3OO4zWIzQotKKwJM0xxG8KTKsMppmNRWhS2dmPGhrTH0LIoahPsR1Ks+GoZ1Y43YmU+ZRMiTKcKbbKGzshAh4V0U0vakBOn15ItMKWzeEEMGKbqQIjnyt71NjYUmiVDZ1RguhEMspeEitTkKbOhY0RFO6Z7RBnRWcPRzuDcwbJAlxhondx2CsHsup4r6QYXPZmkNk2bq4dN56hS5JMbcIvS2lte/gpZExppAWHFPUxJ9ilKZpSYIUkMsjVHKG8osylFAMqZ7AEaFF7Z0VJmLhsV3AIbqaO9g3TFWmc0oWVXMUCxHeFBypM5pQRXc1DIVl6E8LRM5JwK7mobgjvQnK0cc0DUXBTKimYtDIT6N7GPUjJSmmRKKl1BlyE4okKD2poxnY9NHYgsKOxJmmMOxHaEBqsNKzZ6eIkWAogCH5J6bpF9d4mPVKg6o1YUdT7kUAIcqVNvmpZ0x6hW0/rkitbCCxFaFDOqFCY2CY31RGuUG66WjnuiBJmsdugRtgpZkMFWcNhXVCAyTJAte+sAbk8goexrLLGEbk6QTA0qbngVXljLy4NzEQLCBzMBd6niH4mi4YcFhpAB/EM9WllIbneACXNykZdII5Xu4HuOQzM9wDgCQ0Bpdpo5xDg3yAPmhdoCnSeWuYxjXNAiMo4hxfvAQ2dlyucckqi9/wBj53jeZY5SUoJtrp499q3v5/ZmSzqOZbPDd12V6bCB4bizM45AQT+00jnyjfkuL2v3Xq0bwC1xgEejJ0HR37J9RcrjnhJ6b3PRwc2xZaUtjiF6iWpyoytz0m7IOKhCJmhImUzJqwbwoSpOTSqMX1IOQSEYhBqK0YTAvHvQ3IrgoESrRwzQFwQnBWHITgtEck4gS1CeYR3BCcwKkcs14GBToYaQeY8/eiJmaZABM9qk1NUCBNbEWhGphBYEdgQx4wzVZaqzQjws2ejiJAogKEAnFWfqyg6YyoNP0UZhQabTvHq/miZlLOmD7hGvExN9Y3hEBXT7F7rYjEsdUpU5a0HiJjMRq1hPpO93WVy5kqGbY8sJNpSVrr7BAVGmCBdxN9YA9VlaHZTyAbAxIBke8W+7qg1KJZ6QI6nQxyOh8ws4ZIz2i7DHxOLI6jInSoudOUTlaXHo1okmOgW37t0m0K1Kck1GEuDnDNSBgsY0TILtXHc+V8d2ZgzULsrS6G6ATYmJkWGpN10f7sxBqCo6jU9Jpnyid+Q9gRlx640fP8542cMqxRVqt/qb2liX+PXaXN8MMblGrwSDJPv/ANPVcrtekxwpZmNqQ6HAzwNkZsoY4EXvJnQmOXIwVTEtxRqGlUIfLSI2Nm2HK3tKs1ezXZmlrHGJmcwJDnPP6h1Bb79VyxwaZrV4XT5ex5Cy/hbV3ZpsOL1Mha7g4STIkSRmjUC2myp1Me4dnzVNJ1RzIgkZHydDoDw+Qlc2uKlOhUbRY81Koa2YMDgYCRpFw72Lijs3FOoMpVKbyWPJs0gQRtfY/cs48NqV+6+fQUs2h2ldL6Fbtbs4h/B9o3J4mcHMPDsLu3yk5Z5ZfVyIXYf2JXDeKm8Na11y0kCeMm0kCQPaSuJn2/qfUu9RpJH1nKOLefA9fVP/AGI/BMHK1Q7Ne6eHKGxOYOGuh9E26mEPGYR1MwY5SOm0KdcdWm9ztXF4nPQpb/36FZ5UHFdTsbu/WxbnCiASwSZcG6zDROpMH2XIXNxVJ1Nxa9rmvaYLXCCDyIOi1oTzQcnBPddUCJUC5TQnlUiJEXIMopUC1WjlnuQIQ3IpQ3BUjmmgRCG5TJUHK0ckiCZSKZUYkQnJstJ+LlMa5vU7+SnS7t0jIJdJ0v8AyTo4/isZkwVYpLQfi1TGuePMfJW6HdekRIzn/MPvGiTKhxMEZsPRAVr8N3PoOGtQesfJWqfcmgQQDUkacQ19lt1DR1R4/GvJipRAFuafcGlmbPiAGZOdsgdAW3M2Vmr3Dw408Y/5mx7cqhpnTHmOH3+x59BOhXd7rdjePV458OnBfFsxJhtOdsxBk7AO0WnHcLDAcRqA/wDcbPl6Csdjdltpg08OJa6oCXOIdtkAluoIFU8ocDIkJJEZ+Yw9NrHds0fbtfJg3tpMJlgp02hvpOeMjQGjQSdtgVgj3XbhqLH13B9WoeBrTwMDYJc5w9N2gjS51heh43Al7BMgtuHEAyYIMtBEzmNpGvqVap2UagFF4Y9ruIlwhzAC3MQCTJJluoiT+rBUo6otJnlY88sacY9H1/wZzu3g8zjUIPB6EiZdm4nQI0ggciegXUq9+qVDDUmvIq1CLU6ZEMZo1rzoCGRqJJmyLj+6rsjKTDDQ5sPYXMfAsQ4gEgEEyQ4SfYeXj/wfYemYaahDiGth44HH9aW6Fsnzb1tjgxPFFo3hLBOS9Vv6f3YzXZ2IFbEVn5W080ODWtENGYEhs9AAbXBdpousyo/+0uaQRSgwAy3oAxppclZzF4vwcVUOHDWtBLGhwzy0aO4tzr8UZvebERrTjkKTFOTHrdnfPhMuV68cdmlVvouxpuzsQTWipcVA1zW5GgMjKIBAkyZmZ1myqd5MfX8dzWMLWjSKc9SZjnZcT8Zq/On/APW3z2THvPX3NMyf8Jvt9yeKMYZNelPaqf8AJyT5RxUoabr3TNjRxDjhW1KlMB4kmWRJgiSDra8b+9UqLnihUcXZnNZwuyND7uJAMAA2LW6DRZ095K5jiZYzApt5EX56/BSZ3rxA3pxGvhNWPoJ3S6u/l7Gq5bxMGrr6tbneDXOo5qoIJa/NIEEfaNFuliP8qh3I75UsKwU61Kxdm8VoBcJj0wRLgDpBmNiuFW7y1ntIJp8QIP2TNCut3W7CoYmi01GVA5tQ0jlfHiSJpvuDAzDKSeZOwW2KOjY3lw6wwl8SnUntT6PfsbPE41tWrUdSqU30y1kuDmuaWmW5XxdpBDrcnBYbHdnw8U6zDIyiJhxzEAFhGp5AjzFytTW/B1SpFj6Dqhe0tJcX2LmkGwDCY12O0nUroY/ssgGs4U6j2Q4NNw0NzEFriJNRpOYGNoESSlPA5TUrPL9WMP8Arb/h/wAs5fdnsGt2fjHUy7PRrjKHiJD2y9jaovkJb4l9Da+wL397viuwOkeKwOyGAMwAnw3RsQHEHQG1pv0HYaoch8VsyCAGkQGmRfN+7aIOuqj2yxxLSCx5aTAdraCIJB1IbryC6lRnLiMjyer+rz8jxhtS2hUSvR6PczDVQ9/2o43S1rm2BJc20WsQIOkEahS/EPCExNbrxDnzyQlpPe/+pgre/seaFQc1enf+HeG3NX+Nv/Gy5+K7k4dsQahk34wTHMQznCelmb5lgfn7Hn2bnZDcV6Ie4uHO9X+If8VTxfc2g3TxDcD026bn0VSRjLj8T8mDcEMrbP7qYc6Oqe0f8VXrd1qIGr585/8AyrowlxmJ+THFNC1NTu7RESXiTAlwuelroZ7u0ubvaPknRi+KxnVyyJHFGs9J23VvC1AenmN/uXPw+KP5sdevuV/D1YFgI+8+4rQ8hAMSL6+cfzR8OyJvPr2+5U31uIySL8puiUapdy8oifis2Wi3TxjswDo309Ruefku3hTwcJnW5vfXY6Lj4dovnI6ifiV08NSBHCWtG0HLN5mxgSTopimymdFuIFuIG8WkweoGg+atsr+rl7pOv3WXJoniMNk2lw3GusX1Nkao6pOVrXeYymfIEgDlLj6iiVjR0qtZrSJbJiQLAcszibBvM9RqYCq0HuNJrWvawQDGSJc5ge5wgg61BY/qtFrrn5XkPcWuIEcWZuYbZhuSLkH1NDNVdc51NwblkhxlocCQAWVIJnakwAczOgCVFWX8znCHugS7hYbxnNPLmOjRmDYi+WRGx8LXp0nNdSaAMpz/ALs0zmvrGck+vdczCtqOcAC1rg25PEJa5tSQLakgc+ByuYfABrJD3F0+GMxLmkOLWZXAwIgNkiHcOqKAvdsdpeEQ4Ozc6cEkxA4C0cJkgXkaaXIpPca1USIc4ZcoNmME5nkxd0OygxbMBeSS+J7LqZibOflY0OIHhuALzmMcTHX0EmZtHEpYLswteM8hxacr2l2rXAmZEEWYQ2IEGb3WTjJun0NE4pe5wO1e4zsRWrVhWazNUdDfDJiDlABzAHQbboB/BZUyl39oaQLn7Ii15Pp9NF1Kvfylhn1aNRlV9RlR4LmhjWmXl1s1TNofcmH4S8LmnwsR7Kfs/Kqtu56ePJx6glC6rbZdPsUW/gqOv9rZt+idqdvyiod5PwfOwuHNY12vDXM4QwicxDbHOYieS7//AIo4WR9niYjlTuZ/7i4ne3v1SxOGfSpMrB7nsMvDMvC4EyQ8kWboBCHpN8WbmGuOu6tXsunfsY3OvUMDiD/cDxf8hUEz+2+31zWU7mdtYSg2oMXTDyS3JNIVIADpgkWvC9Fo9q4Y4PxGs/6YNc4t8MZcgJafsxaJmx1lEVW4+Z8RKUlBwdKXXyeLnS0T1XpHc7Dz2c14vlqVQ6DcMJacw5FpaHSNIcVwe+fbOCq0mNwjGteKgLiKPh8OVwN4vci3yWh7j0g7s0l5dkD6vC3hLpGUy4GTZxEWF7ztCj2NeYcRLLw0ZuLi9XR/Jnb/AL4c1jGOABi1Qtc4ZRzaPRdEm/DYn9lH7SAp0S0HMS1xBMWAbJqWESCWxbUt2QWdm1WkTkyCJDZc5tuI0g4REzwkmIsDZqi3BOLaYqfk8go5RJfAYTc7ZssEAZoDbgyFrCMv1Hzc5R/SV8ThqLTNNzmOAN7kHKCeJu4+y2A0A0XPJdnM1aYI55rwGOuLCLE//IY9G97H9lPp5ixxFnOyudmkAPs06j8o7UEzC52L7QyuaHkEu4WxGZ2Vj6ZcBvxGm4ATb1J6SbI4bEBtRxcAQQCXADVpewuIGreGbejPK47IqtyiCIG2mu/vXFqGpUqA5TxZjN2ttlLpk8LhULgLh0PnYgzosqN0Y6OUsLfIQQR5gR+yEUM6NZ5iSqjrnTbYWHSRv8kVryQDlLSdjePIiw5+vZBeZ+oTsEgdRxJMiALADlztp5KnUYT6Jv7PeQrRcJI3/rH3qs8/X800JlZ1KBBJMczMqnWp7fyVuq/WxPs+JMKlUJ0EjrYq6Jsp1zGmqptbAAIJI1J3VitVjn6/ZoqL2vJkEDz/AJFKgIt9l+Su0ajgduirG1rbIzMQJHPz2H171ZmiNUQ4gD3Kxg2wbxEa/NAqN4pHObb+XvV7DsNp5fUpUUi7/ZgReCNhr8dkalhjI08yBMcgdR6kKkdNArtBt9dVnRoi3SBESVcpECJM+e6pMgnYAWRaZl20bQdQkxl+r6LRYS9gEfvBx9wKrVnNEud+c0uJ3+0MAk6mKQdboq2LeczWtJ0J8i77Nn+9x/ylOHCoM88DXc8gdHA0SRoGieufzBYi7gRla5z4BcSb2DRJdBnlmJPn0VtjRnY0i0udHMt9G/MZs2v5k7Ku6uyASRB0iXF19QGST6uaQqkupmCGteLmxJLXMEDWJcNY8jqJSKOrRGUgfmjSbwL7m5F7TohsqEVwWtBBpugkxfO1xyydLjRHFQZJdoJv8Iuq+LflqUgDPpf7CdB1ZMp0B5v3g7AxVXFV3tw9RzXVHQWiQdBY7rn/AIrYv/01bn6J21XqeA7XoszNdUptOd5IztBu9xuCdTqrdTvFQFhVpHr4jPYb+SnQj1sfNs0IKKS2Vd/8nkbe6uMOmGrfwFVe0ewMTRZnqUKrGgiXFsASYEna5Xsn4y0j+kpAACT4jLmL2nTqs5377bo1MC4NrMe4upwGuaZHiA6C6Xpo2hzbNknGDS3aXfu/mYrAdzcVWptqMY3K8S0l4FvKFv8AB9hVG9lvw5A8Z1N7YkkSXOI4tAIWDwP4QMXRpspU6jQxgho8OmYHm5pJ9q2tHvnWd2a6rLvG8Jzi/wAOGyHuDTIbkmB6PtCaUexnx0uJ/D6lVe1f+mPxXcHFspvqubSysa5x+0Ew0Em0TstP3Id/5bUEE3rC+lxGmhCyON7/AONrMdTfWBa8FrgKdMSHCCJDQdOq0fc3FEdn5QdapBgTrUYPVqktN7D458Q8H/NX5lVfJm+oVyaYa4OBAg62jXVU8bThpfJL2uDgbiCNGtbMCQS3cnMb3QX9qSAOLO6coIILoj83U6j+So4vO+Ic4uztLQXZRLXBxFhyB92q2s8GjvCtEzuYMaxtoVnMRRNN5aDwlpDBB3DQ2Sdw6nTFtc09FaPa4Aio0t6kWn94S31yFW7Qe2pDc7Q8XZxXBEbbjSR09aGAN1cZ2uF2l4cN7VGOHr4wrudpsev1ZcLF4okHw28TTGUnLuKjRoZAh7RzyrpOqwJsZiCNI1soZaJ1KjvzcsCYsfLWUAvItE3uZt7Jnok6vIgEC23uhCfyO/kgBqlUA6gfFVqrjqfvU/DEyQJGh3jflF9uiHXrQCZA3J0+KpAyvV8/UVRrkDe3lui0cY2o0lublJa5hHUZh70Cu7TUxpNzYaqiLKb+vtQGOadpv9eSs1HfW5XLxGCDnE5i2doTQPYlUubH4GLJUzBnl5/egB4m8RzkzJ6beaXj33J5kXKozRdHXTyVvDvj+qoUKhiDz9nIK1SFxYx1SopHWoPB8+qvUyuTSZMXjryVui92UE2PnPrEKWaIvUq8E6AD7iNtzz81ZbU/Vjz9/rVSgBa2nx9S6NKpAv58gOqVDsqOYX1D6YAIk8xlgNHL0nGeojQq1h632rjs0gNEO4YaBbLwgySNJGiLWxADbAT5290+1UKvaLqf2bY/OLXEGALXgDiIc6IkWEnVS3S3GlbOvTYGSQw5nekQQCSN3FxBPtKjUqufAMMbPOXSIiTy+/fVUMJj8zBe5MOJI9IWtz3IA2VqpW6S4kDfrE9J3SHR0MVirAbFw3/VOY+qwHrVZuJJr2M5QSNzoBz0ir7gqtfFZWlxdmde253ygbD6KDh3ua9pMCWOJPN0tkA9Bl/h806FZgu9l8biD/7h+AXFdSzG+nLmvWKHZtGoXvqUabnZ3SXMYSZIcJkXsQJVil2LhiB/01DSfybOXKOSnSezDmcYwjBx6Jd/B5CTGot9a2sovMFttTr8169W7v4YZS2hRFxY02nUx8lw++XZFNuFc9lKiwhzAMtNrXXeBqBYQjQU+bx/UqXm+n7GFp05c1shsmJIJAnTS60tPtZ47OdTzjJkezLxXkvdI4ZBsCLx6yslnMi+l5B5aX8/grJx9SfTd7T81Ppz7M8rmXOsEpxWNtrr07/WmBrMhxAIcNiJE72m69D7l1C3s5xB0e538Ba6P9K83qPJcT6U3JJ3Oq3vdlzmdnmYGbxDF5Ikt98EetNQaNs3McPFYIxjK5bNr7/TqaNmOuwugubaYBcBdjr33v6uitv4oLTlc2SORdH53vB3vtquCzEkGHkhrhNogkwHA62JNtuLZWmPMcBLmwNTIaRFib299vZcfwo4Op0DiLwWgEn81w98wfiq9bCNawwGNaSDFyAReQ0RBncRdApZrxBkmbyqFXtMhzzqxovJdqOIkG8AC0RB6JuS7jSfYsFpqNDs4zsJE2IcGv4Q6ZI0F9YJ5omCdwQQ4ASA12oAJifVAnolhKQIzOtJDsukAWGm8CT5xsjAgi3whKgsG2sAYn7kN9UbD69aRZvqfoQgudb+nwVJBaGdV6SfPT5IJg3gX531TVCR9BC8TqPcmTZB7x0VV7tLX85RqrgN9VSeQDJPl/TdDHRWrYqHxLSJA1vJ+vclE/QCTaGUnrfUgz5ToiNdCH7AjPN7Qpg3qA/5XIv94Uv1h1s75LPNCRatKPO+IkaWn2rSkcVvJ33BWh23S/Xj1O+SyICknQviJextqPeGjfj8rO09nmpdmds0KTS3x3PlxIL85I6aXvKxIRMvVKhfFzXZHoQ710Afyg/hd8lZp97cMReoL/su+S83aFMeaWkn46fhfueijvJhBAFSw2DXAADaMunRVe0O9FJz/s3TDDFnAZrk2Im8NWDcYU2eXuUvGmqKjzCcXbSPS+xKzazeGpIpw0FrS0k5dwdRvpqTpCstxVME8brOgnwyWkzBGYNidrHVefdk9tPw7i5sEEQQZAPI9IPxK6PZfbFSp4oe8DhdUG0OA0aBaAYPq6on+FWjfh+KWRqL6s9AIaRJBgXkiLNGY21EwBfY6XXMxfbFOm9gqPygEAyCTLWOBOUCY4m3iFmsN38e5p8Wm1xg5MvCMxEHOJIIg7C3Llm31zck33JNz1JKqkY5eMUV+Dd/wazvJ3nc2oHYTEHK8Q9obHENDxtvI/2rkfjfihrXcI3hnxyrgvxGZp5WA5nrddfsTs/D1eGrWfTd1y5Dyg7HofVKzlB3sety7mWHRo4iK1dtuv8AsO7vZij+ndEybM/4qpj+8GIqsyVKrntJHCQLx5CdgtY38HlE/p6lujPauV293SpYekXtqVHEOaIIAmSAdPOUenJPc7uK4rhJYZqMVel9vYzrW/UpZZ/kkQlIHy/otD4MmXLd4fvBhqdKnSbWBDPDF2vAOVwnUQNzdYANm/s6KMmbIo6MGZ4rpI9SptkAtP5uxmYJa4S397/SFPx2sEEvBJgAguIjZsAg6f0hYLu/3gOFL5GdrhYZiIcJ089zrYawuhgu8tSs57qrmgU2FwaBAJ3MkzoI130US2VnsYeIjkpd2axrvEBio4htiA2DOsEWOm0Xmyz2P7wU5cS8WZlc1jTAymAMxsdXX5AQuHR71Vm03skHPPFHE0nXTUcp09y4WYG4Mj2/BDhapmUuOSacNze0O9tHK3O8EwJlpN4E3y81I966H+Lfyf8ACF5+VAEp6DFcbPwv79T0Ed6aH+Lz2qfAD5Ib+8tB36Xf9V4+awQJ3TkqqD4yfhG2q94qDv0s+Qdfzsov7w0IMP8Abmn/AGwsQ/T5Jj0RQ1xc/CNk/vBQ08Qex3yQHdt0bjOPY75LIuaolyNKLXFz9jUf31SEzUHKwdJ85Cg3tyh+tH8XyWYDUnIor4qXgiU6RKhmVHMGJ9aYHc2UA5M66YqLIKk0oFOBzRM6DNom425JU3aIYcJ0T+LKQtJYFTkpBV5Cdj4QQ4hw88kWnWLTIsRPLcEb20JVZ9YxZVmVikwjB9VsXRV2CVS4vofeqjnSEm1rwEqY/T7hmsOa+2kKw0wQqzawBvqiOrgIoiSbOphe2q1H8nUeB+rq3+EyArGO7y1KtJ1N+QhxBm4jKZ0mNui4jKsqRehspZMkVpshUqddeVvr2qdKoNPr1oVamCOn17UqTBEBCJaVFh3nooSkzzlOGpOyOg2bmpCsQCAbGMwteDI9/wByhWYCNY8lBjGjQTz3TLi63ROE2cjdLxENzfWmCXkTq08kxqKHhgbCfakUjSkTc7dCJm/vREKp6ygcRConaEEGdyiApotodx6qEJFQCY0iQen13QnE7IZpDmgvSggeokqASQXpCNenzIYJUgUCaLDSnsqxqKQeEyHENkUAYKYPSJ6oFRbbCdxCrA3RHPskZuIqhUKbJMqLjvqnNSAky622Jl4GmvwQGlJQlNFqIeUgVBrkkE0FzEdFJ9U5fq6AXJy5IWkc1VYDoCqepIPTG42XCbyDdMMRfmqzalkwqIJ9Mv8AiKuasCSgmoo5uSQLHQcPupPqqrnhM98oK0BvGSFRV8yLSQNxSLJcmBQvG2Ttegz0slUQM45ojnIQot5JlxqtyZeoF/mpWCiHdUFIYpsqfJvKkGDcoHZV8RRFRQa6fr3omTl7kHRSRLMmL0x9iigSQZr1IuQWuhJ1RBOkO3zTeKhB5Us/MT5oFpDNrSFLxNFXc6UgeiCdCLAaBooub5oQqRsi+KgVND5bKJaU/jJs0oDcI1whNn9qE1om6m0JA0hFLMmJSCAJZ0g0lME4MIERITyldMgYi5Pm6JpTOKAoYunZJIBSLoQUQUmlDlSlA2hy5SpvQgE8wmJoKHpeIq7q3rRKbpSBxrcmVFDquhOHzogdbBJ6ypByCSkExaSOC1PkrA0+uqSSGPJ+YrYn0kJmoTpINY/lGcnCSSYwoSdskkgz7khv5KJTpJCQ4TPTpIDuMEUpJIEwbkgkkgfYm3VOUkkiBBS5p0khMQUXJJIBEGqbvuSSTZTGChUSSQC6iKTUkkDHah4rQJJJocfzEcLujMSSSkOfVg62hQKeqSSa6Fx6FqrsgFJJJE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8201" name="Picture 10" descr="http://landwallpapers.net/walls/flag_of_hungary_wallpaper-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341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 New Social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40386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850-950</a:t>
            </a:r>
            <a:r>
              <a:rPr lang="en-US" dirty="0" smtClean="0"/>
              <a:t>: Height of invasions = Rulers making </a:t>
            </a:r>
            <a:r>
              <a:rPr lang="en-US" u="sng" dirty="0" smtClean="0"/>
              <a:t>deals</a:t>
            </a:r>
            <a:r>
              <a:rPr lang="en-US" dirty="0" smtClean="0"/>
              <a:t> with invaders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Rollo (</a:t>
            </a:r>
            <a:r>
              <a:rPr lang="en-US" u="sng" dirty="0" smtClean="0"/>
              <a:t>vassal</a:t>
            </a:r>
            <a:r>
              <a:rPr lang="en-US" dirty="0" smtClean="0"/>
              <a:t>), Charles the Simple (lord), &amp; Normandy (fief)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Feudalism develops – based on rights, </a:t>
            </a:r>
            <a:r>
              <a:rPr lang="en-US" u="sng" dirty="0" smtClean="0"/>
              <a:t>obligations</a:t>
            </a:r>
            <a:r>
              <a:rPr lang="en-US" dirty="0" smtClean="0"/>
              <a:t>, &amp; control of land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Lord grants land (</a:t>
            </a:r>
            <a:r>
              <a:rPr lang="en-US" u="sng" dirty="0" smtClean="0"/>
              <a:t>fief</a:t>
            </a:r>
            <a:r>
              <a:rPr lang="en-US" dirty="0" smtClean="0"/>
              <a:t>) to a vassal for </a:t>
            </a:r>
            <a:r>
              <a:rPr lang="en-US" u="sng" dirty="0" smtClean="0"/>
              <a:t>protection</a:t>
            </a:r>
          </a:p>
        </p:txBody>
      </p:sp>
      <p:pic>
        <p:nvPicPr>
          <p:cNvPr id="9221" name="Picture 2" descr="http://upload.wikimedia.org/wikipedia/commons/2/27/Rolandfeal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857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plathey.net/livres/francophone/photos/chanson-roland-ronceva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3434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Feudal Structure &amp; Status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486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Structure:</a:t>
            </a:r>
          </a:p>
          <a:p>
            <a:pPr lvl="1" eaLnBrk="1" hangingPunct="1"/>
            <a:r>
              <a:rPr lang="en-US" altLang="en-US" sz="2000" u="sng" smtClean="0"/>
              <a:t>King</a:t>
            </a:r>
          </a:p>
          <a:p>
            <a:pPr lvl="1" eaLnBrk="1" hangingPunct="1"/>
            <a:r>
              <a:rPr lang="en-US" altLang="en-US" sz="2000" smtClean="0"/>
              <a:t>Powerful Vassals (Nobles &amp; Bishops)</a:t>
            </a:r>
          </a:p>
          <a:p>
            <a:pPr lvl="1" eaLnBrk="1" hangingPunct="1"/>
            <a:r>
              <a:rPr lang="en-US" altLang="en-US" sz="2000" smtClean="0"/>
              <a:t>Knights</a:t>
            </a:r>
          </a:p>
          <a:p>
            <a:pPr lvl="1" eaLnBrk="1" hangingPunct="1"/>
            <a:r>
              <a:rPr lang="en-US" altLang="en-US" sz="2000" smtClean="0"/>
              <a:t>Landless </a:t>
            </a:r>
            <a:r>
              <a:rPr lang="en-US" altLang="en-US" sz="2000" u="sng" smtClean="0"/>
              <a:t>Peasants</a:t>
            </a:r>
          </a:p>
          <a:p>
            <a:pPr eaLnBrk="1" hangingPunct="1"/>
            <a:r>
              <a:rPr lang="en-US" altLang="en-US" sz="2000" smtClean="0"/>
              <a:t>Status defined </a:t>
            </a:r>
            <a:r>
              <a:rPr lang="en-US" altLang="en-US" sz="2000" u="sng" smtClean="0"/>
              <a:t>prestige</a:t>
            </a:r>
            <a:r>
              <a:rPr lang="en-US" altLang="en-US" sz="2000" smtClean="0"/>
              <a:t> &amp; power</a:t>
            </a:r>
          </a:p>
          <a:p>
            <a:pPr eaLnBrk="1" hangingPunct="1"/>
            <a:r>
              <a:rPr lang="en-US" altLang="en-US" sz="2000" smtClean="0"/>
              <a:t>Groups:</a:t>
            </a:r>
          </a:p>
          <a:p>
            <a:pPr lvl="1" eaLnBrk="1" hangingPunct="1"/>
            <a:r>
              <a:rPr lang="en-US" altLang="en-US" sz="2000" smtClean="0"/>
              <a:t>1) Those who fight (nobles &amp; knights)</a:t>
            </a:r>
          </a:p>
          <a:p>
            <a:pPr lvl="1" eaLnBrk="1" hangingPunct="1"/>
            <a:r>
              <a:rPr lang="en-US" altLang="en-US" sz="2000" smtClean="0"/>
              <a:t>2) Those who </a:t>
            </a:r>
            <a:r>
              <a:rPr lang="en-US" altLang="en-US" sz="2000" u="sng" smtClean="0"/>
              <a:t>pray</a:t>
            </a:r>
            <a:r>
              <a:rPr lang="en-US" altLang="en-US" sz="2000" smtClean="0"/>
              <a:t> (Church members)</a:t>
            </a:r>
          </a:p>
          <a:p>
            <a:pPr lvl="1" eaLnBrk="1" hangingPunct="1"/>
            <a:r>
              <a:rPr lang="en-US" altLang="en-US" sz="2000" smtClean="0"/>
              <a:t>3) Those who work (peasants)</a:t>
            </a:r>
          </a:p>
          <a:p>
            <a:pPr eaLnBrk="1" hangingPunct="1"/>
            <a:r>
              <a:rPr lang="en-US" altLang="en-US" sz="2000" smtClean="0"/>
              <a:t>Majority = </a:t>
            </a:r>
            <a:r>
              <a:rPr lang="en-US" altLang="en-US" sz="2000" u="sng" smtClean="0"/>
              <a:t>Serfs</a:t>
            </a:r>
            <a:r>
              <a:rPr lang="en-US" altLang="en-US" sz="2000" smtClean="0"/>
              <a:t> – couldn’t leave land, production belonged to lord, &amp; were not </a:t>
            </a:r>
            <a:r>
              <a:rPr lang="en-US" altLang="en-US" sz="2000" u="sng" smtClean="0"/>
              <a:t>property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8" descr="http://1.bp.blogspot.com/-wCbpsIzIiOg/T06a9Uf_F6I/AAAAAAAABgk/xTIG6PMoAok/s320/se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://graphics8.nytimes.com/images/2008/08/18/business/18burgera.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0013"/>
            <a:ext cx="22098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www.grace-collection.com/images/AR008_White_Knight_Arm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3144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www.medievalmaidens.net/MMwebsite/148x_maryburg-171x2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9" name="Picture 2" descr="http://murphymiddleages.weebly.com/uploads/1/5/2/8/15282652/4755995_orig.pn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914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Manors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Lord’s estate – functions by </a:t>
            </a:r>
            <a:r>
              <a:rPr lang="en-US" altLang="en-US" u="sng" smtClean="0"/>
              <a:t>lord-serf</a:t>
            </a:r>
            <a:r>
              <a:rPr lang="en-US" altLang="en-US" smtClean="0"/>
              <a:t> relationship</a:t>
            </a:r>
          </a:p>
          <a:p>
            <a:pPr eaLnBrk="1" hangingPunct="1"/>
            <a:r>
              <a:rPr lang="en-US" altLang="en-US" smtClean="0"/>
              <a:t>Lord: Provides </a:t>
            </a:r>
            <a:r>
              <a:rPr lang="en-US" altLang="en-US" u="sng" smtClean="0"/>
              <a:t>housing</a:t>
            </a:r>
            <a:r>
              <a:rPr lang="en-US" altLang="en-US" smtClean="0"/>
              <a:t>, land, &amp; </a:t>
            </a:r>
            <a:r>
              <a:rPr lang="en-US" altLang="en-US" u="sng" smtClean="0"/>
              <a:t>protection</a:t>
            </a:r>
          </a:p>
          <a:p>
            <a:pPr eaLnBrk="1" hangingPunct="1"/>
            <a:r>
              <a:rPr lang="en-US" altLang="en-US" smtClean="0"/>
              <a:t>Serfs: farm, raise animals, &amp; </a:t>
            </a:r>
            <a:r>
              <a:rPr lang="en-US" altLang="en-US" u="sng" smtClean="0"/>
              <a:t>maintain</a:t>
            </a:r>
            <a:r>
              <a:rPr lang="en-US" altLang="en-US" smtClean="0"/>
              <a:t> the estate</a:t>
            </a:r>
          </a:p>
          <a:p>
            <a:pPr eaLnBrk="1" hangingPunct="1"/>
            <a:r>
              <a:rPr lang="en-US" altLang="en-US" smtClean="0"/>
              <a:t>All </a:t>
            </a:r>
            <a:r>
              <a:rPr lang="en-US" altLang="en-US" u="sng" smtClean="0"/>
              <a:t>owed</a:t>
            </a:r>
            <a:r>
              <a:rPr lang="en-US" altLang="en-US" smtClean="0"/>
              <a:t> portions of crops &amp; days of work in </a:t>
            </a:r>
            <a:r>
              <a:rPr lang="en-US" altLang="en-US" u="sng" smtClean="0"/>
              <a:t>service</a:t>
            </a:r>
            <a:r>
              <a:rPr lang="en-US" altLang="en-US" smtClean="0"/>
              <a:t> to their lord</a:t>
            </a:r>
          </a:p>
        </p:txBody>
      </p:sp>
      <p:pic>
        <p:nvPicPr>
          <p:cNvPr id="12293" name="Picture 4" descr="http://www.ducksters.com/history/middle_ages_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2095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://www.historylearningsite.co.uk/fileadmin/historyLearningSite/mediev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71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It’s A Small World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People rarely </a:t>
            </a:r>
            <a:r>
              <a:rPr lang="en-US" altLang="en-US" sz="2400" u="sng" smtClean="0"/>
              <a:t>traveled</a:t>
            </a:r>
            <a:r>
              <a:rPr lang="en-US" altLang="en-US" sz="2400" smtClean="0"/>
              <a:t> 25 mi from the manor</a:t>
            </a:r>
          </a:p>
          <a:p>
            <a:pPr eaLnBrk="1" hangingPunct="1"/>
            <a:r>
              <a:rPr lang="en-US" altLang="en-US" sz="2400" smtClean="0"/>
              <a:t>The Estate</a:t>
            </a:r>
          </a:p>
          <a:p>
            <a:pPr lvl="1" eaLnBrk="1" hangingPunct="1"/>
            <a:r>
              <a:rPr lang="en-US" altLang="en-US" smtClean="0"/>
              <a:t>Only a few square miles</a:t>
            </a:r>
          </a:p>
          <a:p>
            <a:pPr lvl="1" eaLnBrk="1" hangingPunct="1"/>
            <a:r>
              <a:rPr lang="en-US" altLang="en-US" smtClean="0"/>
              <a:t>Buildings: lord’s </a:t>
            </a:r>
            <a:r>
              <a:rPr lang="en-US" altLang="en-US" u="sng" smtClean="0"/>
              <a:t>manor</a:t>
            </a:r>
            <a:r>
              <a:rPr lang="en-US" altLang="en-US" smtClean="0"/>
              <a:t>, church, &amp; workshops</a:t>
            </a:r>
          </a:p>
          <a:p>
            <a:pPr lvl="1" eaLnBrk="1" hangingPunct="1"/>
            <a:r>
              <a:rPr lang="en-US" altLang="en-US" u="sng" smtClean="0"/>
              <a:t>People</a:t>
            </a:r>
            <a:r>
              <a:rPr lang="en-US" altLang="en-US" smtClean="0"/>
              <a:t>: 15-30 families</a:t>
            </a:r>
          </a:p>
          <a:p>
            <a:pPr lvl="1" eaLnBrk="1" hangingPunct="1"/>
            <a:r>
              <a:rPr lang="en-US" altLang="en-US" smtClean="0"/>
              <a:t>Surroundings: Fields, </a:t>
            </a:r>
            <a:r>
              <a:rPr lang="en-US" altLang="en-US" u="sng" smtClean="0"/>
              <a:t>pastures</a:t>
            </a:r>
            <a:r>
              <a:rPr lang="en-US" altLang="en-US" smtClean="0"/>
              <a:t>, woodlands</a:t>
            </a:r>
          </a:p>
          <a:p>
            <a:pPr eaLnBrk="1" hangingPunct="1"/>
            <a:r>
              <a:rPr lang="en-US" altLang="en-US" sz="2400" u="sng" smtClean="0"/>
              <a:t>Self-sufficient</a:t>
            </a:r>
            <a:r>
              <a:rPr lang="en-US" altLang="en-US" sz="2400" smtClean="0"/>
              <a:t> community: meat, grains, vegetables, goods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7" name="Picture 2" descr="http://media.web.britannica.com/eb-media/39/95639-004-12C47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16338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417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Feudalism</vt:lpstr>
      <vt:lpstr>Setting the Stage</vt:lpstr>
      <vt:lpstr>Invasions: Vikings</vt:lpstr>
      <vt:lpstr>Invasions: Magyars &amp; Muslims</vt:lpstr>
      <vt:lpstr>A New Social Order</vt:lpstr>
      <vt:lpstr>Feudal Structure &amp; Status</vt:lpstr>
      <vt:lpstr>PowerPoint Presentation</vt:lpstr>
      <vt:lpstr>Manors</vt:lpstr>
      <vt:lpstr>It’s A Small World</vt:lpstr>
      <vt:lpstr>The Manor</vt:lpstr>
      <vt:lpstr>A Harsh Life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13.2 - Feudalism</dc:title>
  <dc:creator>Cory</dc:creator>
  <cp:lastModifiedBy>Artis Cummings</cp:lastModifiedBy>
  <cp:revision>18</cp:revision>
  <cp:lastPrinted>2015-12-07T13:41:28Z</cp:lastPrinted>
  <dcterms:created xsi:type="dcterms:W3CDTF">2013-10-20T23:28:45Z</dcterms:created>
  <dcterms:modified xsi:type="dcterms:W3CDTF">2015-12-07T13:41:34Z</dcterms:modified>
</cp:coreProperties>
</file>