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1E71-FAE9-4298-BCC9-24079FE6BE27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64B9-1608-4CF9-BC15-055567D85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0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1E71-FAE9-4298-BCC9-24079FE6BE27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64B9-1608-4CF9-BC15-055567D85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1E71-FAE9-4298-BCC9-24079FE6BE27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64B9-1608-4CF9-BC15-055567D85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34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bg>
      <p:bgPr>
        <a:solidFill>
          <a:srgbClr val="4BAC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F7BE-AF35-40AF-82F1-56129BA8B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53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1E71-FAE9-4298-BCC9-24079FE6BE27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64B9-1608-4CF9-BC15-055567D85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8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1E71-FAE9-4298-BCC9-24079FE6BE27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64B9-1608-4CF9-BC15-055567D85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4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1E71-FAE9-4298-BCC9-24079FE6BE27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64B9-1608-4CF9-BC15-055567D85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94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1E71-FAE9-4298-BCC9-24079FE6BE27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64B9-1608-4CF9-BC15-055567D85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3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1E71-FAE9-4298-BCC9-24079FE6BE27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64B9-1608-4CF9-BC15-055567D85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5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1E71-FAE9-4298-BCC9-24079FE6BE27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64B9-1608-4CF9-BC15-055567D85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1E71-FAE9-4298-BCC9-24079FE6BE27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64B9-1608-4CF9-BC15-055567D85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6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1E71-FAE9-4298-BCC9-24079FE6BE27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64B9-1608-4CF9-BC15-055567D85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4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91E71-FAE9-4298-BCC9-24079FE6BE27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F64B9-1608-4CF9-BC15-055567D85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9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5320" y="546291"/>
            <a:ext cx="9144000" cy="1035621"/>
          </a:xfrm>
        </p:spPr>
        <p:txBody>
          <a:bodyPr/>
          <a:lstStyle/>
          <a:p>
            <a:pPr algn="l"/>
            <a:r>
              <a:rPr lang="en-US" b="1" dirty="0" smtClean="0"/>
              <a:t>INTERNATIONAL TRADE</a:t>
            </a:r>
            <a:endParaRPr lang="en-US" b="1" dirty="0"/>
          </a:p>
        </p:txBody>
      </p:sp>
      <p:pic>
        <p:nvPicPr>
          <p:cNvPr id="1026" name="Picture 2" descr="Image result for international tra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063" y="2749995"/>
            <a:ext cx="5021707" cy="3350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159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1" name="Group 3"/>
          <p:cNvGraphicFramePr>
            <a:graphicFrameLocks noGrp="1"/>
          </p:cNvGraphicFramePr>
          <p:nvPr/>
        </p:nvGraphicFramePr>
        <p:xfrm>
          <a:off x="2514600" y="1524000"/>
          <a:ext cx="7239000" cy="4114800"/>
        </p:xfrm>
        <a:graphic>
          <a:graphicData uri="http://schemas.openxmlformats.org/drawingml/2006/table">
            <a:tbl>
              <a:tblPr/>
              <a:tblGrid>
                <a:gridCol w="2413000"/>
                <a:gridCol w="2413000"/>
                <a:gridCol w="24130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Bake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Cakes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Make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Pizza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Gray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 cakes/hr.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(1c = 3p)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 pizzas/hr.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(1p = 1/3c)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Pinson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 cakes/hr.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(1c = 2p)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8 pizzas/hr.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(1p = 1/2c)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0" name="TextBox 2"/>
          <p:cNvSpPr txBox="1">
            <a:spLocks noChangeArrowheads="1"/>
          </p:cNvSpPr>
          <p:nvPr/>
        </p:nvSpPr>
        <p:spPr bwMode="auto">
          <a:xfrm>
            <a:off x="2286001" y="228600"/>
            <a:ext cx="74279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/>
              <a:t>Mr. Pinson should specialize and trade if he has a</a:t>
            </a:r>
          </a:p>
          <a:p>
            <a:pPr eaLnBrk="1" hangingPunct="1"/>
            <a:r>
              <a:rPr lang="en-US" altLang="en-US" sz="2400" b="1"/>
              <a:t>comparative advantage (lower opportunity cost)</a:t>
            </a:r>
          </a:p>
          <a:p>
            <a:pPr eaLnBrk="1" hangingPunct="1"/>
            <a:r>
              <a:rPr lang="en-US" altLang="en-US" sz="2400" b="1"/>
              <a:t>in the production of one of the products.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28800" y="5791201"/>
            <a:ext cx="8458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Mr. Pinson has a lower opportunity cost in producing cakes; therefore, he should specialize in the production of cakes.  Ms. Gray has a lower opportunity cost in producing pizza; therefore, she should specialize in the production of pizza.</a:t>
            </a:r>
          </a:p>
        </p:txBody>
      </p:sp>
    </p:spTree>
    <p:extLst>
      <p:ext uri="{BB962C8B-B14F-4D97-AF65-F5344CB8AC3E}">
        <p14:creationId xmlns:p14="http://schemas.microsoft.com/office/powerpoint/2010/main" val="196814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u="sng" smtClean="0"/>
              <a:t>Terms of trade</a:t>
            </a:r>
          </a:p>
        </p:txBody>
      </p:sp>
      <p:graphicFrame>
        <p:nvGraphicFramePr>
          <p:cNvPr id="65560" name="Group 24"/>
          <p:cNvGraphicFramePr>
            <a:graphicFrameLocks noGrp="1"/>
          </p:cNvGraphicFramePr>
          <p:nvPr>
            <p:ph idx="4294967295"/>
          </p:nvPr>
        </p:nvGraphicFramePr>
        <p:xfrm>
          <a:off x="1981200" y="1600200"/>
          <a:ext cx="8229600" cy="4525964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58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Bake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Cakes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Pinson will specialize in cakes.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    </a:t>
                      </a: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Make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      </a:t>
                      </a: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Pizza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Gray will specialize in pizzas.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Ms. Gray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1c = 3p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For one cake, Gray would be willing  to pay anything up to 3 pizzas.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1p = 1/3c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For one pizza, Gray will want more than 1/3 cakes.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1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Mr. Pinson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1c = 2p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For one cake, Pinson will want more than 2 pizzas.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1p = 1/2c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For one pizza, Pinson would be willing to pay anything up to ½ cake.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29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941832" y="274637"/>
            <a:ext cx="10241280" cy="15509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000" dirty="0"/>
              <a:t>Benefits from </a:t>
            </a:r>
            <a:r>
              <a:rPr lang="en-US" altLang="en-US" sz="4000" dirty="0" smtClean="0"/>
              <a:t>Specialization </a:t>
            </a:r>
            <a:r>
              <a:rPr lang="en-US" altLang="en-US" sz="4000" dirty="0"/>
              <a:t>and Trade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804672" y="1498949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Specialization </a:t>
            </a:r>
            <a:r>
              <a:rPr lang="en-US" altLang="en-US" dirty="0"/>
              <a:t>and trade </a:t>
            </a:r>
            <a:r>
              <a:rPr lang="en-US" altLang="en-US" u="sng" dirty="0"/>
              <a:t>increase productivity and the standard of living </a:t>
            </a:r>
            <a:r>
              <a:rPr lang="en-US" altLang="en-US" dirty="0"/>
              <a:t>within a nation.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Because of specialization and trade, there will be a larger global output of goods and services.</a:t>
            </a:r>
            <a:endParaRPr lang="en-US" altLang="en-US" u="sng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 Everyone can benefit when people trade with one another.  Not only can people enjoy a </a:t>
            </a:r>
            <a:r>
              <a:rPr lang="en-US" altLang="en-US" u="sng" dirty="0"/>
              <a:t>greater quantity </a:t>
            </a:r>
            <a:r>
              <a:rPr lang="en-US" altLang="en-US" dirty="0"/>
              <a:t>of goods and services, but they can also enjoy a </a:t>
            </a:r>
            <a:r>
              <a:rPr lang="en-US" altLang="en-US" u="sng" dirty="0"/>
              <a:t>greater variety </a:t>
            </a:r>
            <a:r>
              <a:rPr lang="en-US" altLang="en-US" dirty="0"/>
              <a:t>of goods.</a:t>
            </a:r>
          </a:p>
        </p:txBody>
      </p:sp>
      <p:pic>
        <p:nvPicPr>
          <p:cNvPr id="6146" name="Picture 2" descr="Image result for specialization of tra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8081" y="4228073"/>
            <a:ext cx="4693920" cy="2627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93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000" dirty="0"/>
              <a:t>Costs of Specialization and Trade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Domestic jobs are lost.</a:t>
            </a:r>
          </a:p>
          <a:p>
            <a:r>
              <a:rPr lang="en-US" altLang="en-US" smtClean="0"/>
              <a:t>Domestic income is lost.</a:t>
            </a:r>
          </a:p>
          <a:p>
            <a:r>
              <a:rPr lang="en-US" altLang="en-US" smtClean="0"/>
              <a:t>National security.</a:t>
            </a:r>
          </a:p>
          <a:p>
            <a:r>
              <a:rPr lang="en-US" altLang="en-US" smtClean="0"/>
              <a:t>Nations “dumping” goods trying to drive out domestic competition.</a:t>
            </a:r>
          </a:p>
          <a:p>
            <a:r>
              <a:rPr lang="en-US" altLang="en-US" smtClean="0"/>
              <a:t>Other nations don’t treat their workers fairly.</a:t>
            </a:r>
          </a:p>
        </p:txBody>
      </p:sp>
      <p:pic>
        <p:nvPicPr>
          <p:cNvPr id="7170" name="Picture 2" descr="Image result for outsourc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616" y="4374579"/>
            <a:ext cx="2523337" cy="1802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02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Barriers to Trade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 smtClean="0"/>
              <a:t>Tariffs</a:t>
            </a:r>
            <a:r>
              <a:rPr lang="en-US" altLang="en-US" dirty="0" smtClean="0"/>
              <a:t>:  a tax on imports</a:t>
            </a:r>
          </a:p>
          <a:p>
            <a:r>
              <a:rPr lang="en-US" altLang="en-US" b="1" dirty="0" smtClean="0"/>
              <a:t>Quotas</a:t>
            </a:r>
            <a:r>
              <a:rPr lang="en-US" altLang="en-US" dirty="0" smtClean="0"/>
              <a:t>:  a restriction on the amount of imports</a:t>
            </a:r>
          </a:p>
          <a:p>
            <a:pPr>
              <a:buFont typeface="Arial" charset="0"/>
              <a:buNone/>
            </a:pPr>
            <a:endParaRPr lang="en-US" altLang="en-US" dirty="0" smtClean="0"/>
          </a:p>
        </p:txBody>
      </p:sp>
      <p:pic>
        <p:nvPicPr>
          <p:cNvPr id="8194" name="Picture 2" descr="Image result for tariff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248" y="3762919"/>
            <a:ext cx="4901692" cy="294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32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/>
          </p:cNvSpPr>
          <p:nvPr>
            <p:ph type="body" idx="1"/>
          </p:nvPr>
        </p:nvSpPr>
        <p:spPr>
          <a:xfrm>
            <a:off x="667512" y="1690689"/>
            <a:ext cx="10899648" cy="4435476"/>
          </a:xfrm>
        </p:spPr>
        <p:txBody>
          <a:bodyPr/>
          <a:lstStyle/>
          <a:p>
            <a:r>
              <a:rPr lang="en-US" altLang="en-US" dirty="0"/>
              <a:t>Trade agreements regulate international trade between two or more nations. An agreement may cover all imports and exports, certain categories of goods, or a single category. The United States is currently engaged in some 320 trade agreements with various nations.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General </a:t>
            </a:r>
            <a:r>
              <a:rPr lang="en-US" altLang="en-US" dirty="0" smtClean="0"/>
              <a:t>Agreements on Tariffs and Trade (GATT)</a:t>
            </a:r>
          </a:p>
          <a:p>
            <a:r>
              <a:rPr lang="en-US" altLang="en-US" dirty="0" smtClean="0"/>
              <a:t>North American Free Trade Agreement (NAFTA)</a:t>
            </a:r>
          </a:p>
          <a:p>
            <a:r>
              <a:rPr lang="en-US" altLang="en-US" dirty="0" smtClean="0"/>
              <a:t>World Trade Organization</a:t>
            </a:r>
          </a:p>
          <a:p>
            <a:endParaRPr lang="en-US" altLang="en-US" dirty="0" smtClean="0"/>
          </a:p>
          <a:p>
            <a:pPr>
              <a:buFont typeface="Arial" charset="0"/>
              <a:buNone/>
            </a:pPr>
            <a:endParaRPr lang="en-US" altLang="en-US" dirty="0" smtClean="0"/>
          </a:p>
        </p:txBody>
      </p:sp>
      <p:sp>
        <p:nvSpPr>
          <p:cNvPr id="30724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Trade Agreements</a:t>
            </a:r>
          </a:p>
        </p:txBody>
      </p:sp>
      <p:pic>
        <p:nvPicPr>
          <p:cNvPr id="9218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0691" y="4061803"/>
            <a:ext cx="2523109" cy="2064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49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the Global Economy?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made up of all the buying and selling that is done by all the nations of the world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altLang="en-US" b="1" dirty="0"/>
              <a:t>Specialization</a:t>
            </a:r>
            <a:r>
              <a:rPr lang="en-US" altLang="en-US" dirty="0"/>
              <a:t>: Division of labor into specific tasks and roles intended to increase the productivity of workers.</a:t>
            </a:r>
          </a:p>
          <a:p>
            <a:r>
              <a:rPr lang="en-US" altLang="en-US" b="1" dirty="0"/>
              <a:t>Globalization</a:t>
            </a:r>
            <a:r>
              <a:rPr lang="en-US" altLang="en-US" dirty="0"/>
              <a:t>:  Name for the process of increasing the connectivity and interdependence of the world's markets and businesses.</a:t>
            </a:r>
          </a:p>
          <a:p>
            <a:endParaRPr lang="en-US" dirty="0" smtClean="0"/>
          </a:p>
        </p:txBody>
      </p:sp>
      <p:pic>
        <p:nvPicPr>
          <p:cNvPr id="2050" name="Picture 2" descr="Image result for international tra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072" y="5189052"/>
            <a:ext cx="2428240" cy="146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specializ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077" y="5044895"/>
            <a:ext cx="2798554" cy="175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412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Nations’ Imports and Exports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International (foreign) trade</a:t>
            </a:r>
            <a:r>
              <a:rPr lang="en-US" dirty="0" smtClean="0"/>
              <a:t>: Buying/selling of goods and services across nations’ borders</a:t>
            </a:r>
            <a:r>
              <a:rPr lang="en-US" dirty="0" smtClean="0"/>
              <a:t>.</a:t>
            </a:r>
          </a:p>
          <a:p>
            <a:endParaRPr lang="en-US" sz="1000" dirty="0" smtClean="0"/>
          </a:p>
          <a:p>
            <a:r>
              <a:rPr lang="en-US" b="1" dirty="0" smtClean="0"/>
              <a:t>Imports</a:t>
            </a:r>
            <a:r>
              <a:rPr lang="en-US" dirty="0" smtClean="0"/>
              <a:t>: Goods/services that individuals and businesses purchase from foreign countries.</a:t>
            </a:r>
          </a:p>
          <a:p>
            <a:pPr lvl="1"/>
            <a:r>
              <a:rPr lang="en-US" i="1" dirty="0" smtClean="0"/>
              <a:t>Examples of imported goods</a:t>
            </a:r>
            <a:r>
              <a:rPr lang="en-US" dirty="0" smtClean="0"/>
              <a:t>: Japanese automobiles, European textiles, and Central American fruit</a:t>
            </a:r>
          </a:p>
          <a:p>
            <a:pPr lvl="1"/>
            <a:r>
              <a:rPr lang="en-US" i="1" dirty="0" smtClean="0"/>
              <a:t>Examples of imported services</a:t>
            </a:r>
            <a:r>
              <a:rPr lang="en-US" dirty="0" smtClean="0"/>
              <a:t>: Flights overseas on foreign airlines or tours of foreign countries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074" name="Picture 2" descr="Image result for ninten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9285" y="5541264"/>
            <a:ext cx="1580281" cy="10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nissan jap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899" y="5080635"/>
            <a:ext cx="2189959" cy="1231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foreign airlin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064" y="4985661"/>
            <a:ext cx="2773835" cy="187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74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Nations’ Imports and Exports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184" y="1386713"/>
            <a:ext cx="10515600" cy="4351338"/>
          </a:xfrm>
        </p:spPr>
        <p:txBody>
          <a:bodyPr/>
          <a:lstStyle/>
          <a:p>
            <a:r>
              <a:rPr lang="en-US" b="1" dirty="0" smtClean="0"/>
              <a:t>Exports</a:t>
            </a:r>
            <a:r>
              <a:rPr lang="en-US" dirty="0" smtClean="0"/>
              <a:t>: Goods/services that individuals and businesses sell to foreign countries.</a:t>
            </a:r>
          </a:p>
          <a:p>
            <a:pPr lvl="1"/>
            <a:r>
              <a:rPr lang="en-US" i="1" dirty="0" smtClean="0"/>
              <a:t>Examples of U.S. exports</a:t>
            </a:r>
            <a:r>
              <a:rPr lang="en-US" dirty="0" smtClean="0"/>
              <a:t>: Sale of machinery to Canada or the sale of wheat to Russia</a:t>
            </a:r>
          </a:p>
          <a:p>
            <a:pPr lvl="1"/>
            <a:endParaRPr lang="en-US" sz="1000" dirty="0"/>
          </a:p>
          <a:p>
            <a:r>
              <a:rPr lang="en-US" dirty="0" smtClean="0"/>
              <a:t>All nations, large or small, trade with one another in the global economy.</a:t>
            </a:r>
            <a:endParaRPr lang="en-US" dirty="0"/>
          </a:p>
        </p:txBody>
      </p:sp>
      <p:pic>
        <p:nvPicPr>
          <p:cNvPr id="4098" name="Picture 2" descr="Image result for u.s. export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376" y="3783584"/>
            <a:ext cx="4611624" cy="307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55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Absolute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48" y="1364456"/>
            <a:ext cx="10515600" cy="4351338"/>
          </a:xfrm>
        </p:spPr>
        <p:txBody>
          <a:bodyPr/>
          <a:lstStyle/>
          <a:p>
            <a:r>
              <a:rPr lang="en-US" altLang="en-US" b="1" dirty="0"/>
              <a:t>Individual</a:t>
            </a:r>
            <a:r>
              <a:rPr lang="en-US" altLang="en-US" dirty="0"/>
              <a:t> – exists when a person can produce more of a certain good/service than someone else in the same amount of time (or can produce a good using the least amount of resources.)</a:t>
            </a:r>
          </a:p>
          <a:p>
            <a:r>
              <a:rPr lang="en-US" altLang="en-US" b="1" dirty="0"/>
              <a:t>National</a:t>
            </a:r>
            <a:r>
              <a:rPr lang="en-US" altLang="en-US" dirty="0"/>
              <a:t> – exists when a country can produce more of a good/service than another country can in the same time period.</a:t>
            </a:r>
          </a:p>
          <a:p>
            <a:endParaRPr lang="en-US" dirty="0"/>
          </a:p>
        </p:txBody>
      </p:sp>
      <p:pic>
        <p:nvPicPr>
          <p:cNvPr id="5122" name="Picture 2" descr="Image result for absolute advant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119" y="3538632"/>
            <a:ext cx="4425823" cy="3319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6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37995"/>
          </a:xfrm>
        </p:spPr>
        <p:txBody>
          <a:bodyPr/>
          <a:lstStyle/>
          <a:p>
            <a:pPr algn="ctr"/>
            <a:r>
              <a:rPr lang="en-US" dirty="0" smtClean="0"/>
              <a:t>Absolute Advantage</a:t>
            </a:r>
            <a:br>
              <a:rPr lang="en-US" dirty="0" smtClean="0"/>
            </a:br>
            <a:r>
              <a:rPr lang="en-US" dirty="0" smtClean="0"/>
              <a:t>Questions for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62071"/>
            <a:ext cx="10515600" cy="3314891"/>
          </a:xfrm>
        </p:spPr>
        <p:txBody>
          <a:bodyPr/>
          <a:lstStyle/>
          <a:p>
            <a:r>
              <a:rPr lang="en-US" altLang="en-US" dirty="0"/>
              <a:t>Is Absolute Advantage the only basis for trading</a:t>
            </a:r>
            <a:r>
              <a:rPr lang="en-US" altLang="en-US" dirty="0" smtClean="0"/>
              <a:t>?</a:t>
            </a:r>
          </a:p>
          <a:p>
            <a:r>
              <a:rPr lang="en-US" altLang="en-US" dirty="0" smtClean="0"/>
              <a:t>What </a:t>
            </a:r>
            <a:r>
              <a:rPr lang="en-US" altLang="en-US" dirty="0"/>
              <a:t>if a person or a nation has an absolute advantage in producing everything….would there still be a reason to specialize and trade?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25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Comparative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9865"/>
            <a:ext cx="10515600" cy="4351338"/>
          </a:xfrm>
        </p:spPr>
        <p:txBody>
          <a:bodyPr/>
          <a:lstStyle/>
          <a:p>
            <a:r>
              <a:rPr lang="en-US" altLang="en-US" dirty="0"/>
              <a:t>A person or a nation has a comparative advantage in the production of a product when it can produce the product at a </a:t>
            </a:r>
            <a:r>
              <a:rPr lang="en-US" altLang="en-US" b="1" i="1" u="sng" dirty="0"/>
              <a:t>lower domestic opportunity cost</a:t>
            </a:r>
            <a:r>
              <a:rPr lang="en-US" altLang="en-US" dirty="0"/>
              <a:t> than can a trading partner.  </a:t>
            </a:r>
          </a:p>
          <a:p>
            <a:endParaRPr lang="en-US" sz="1000" dirty="0" smtClean="0"/>
          </a:p>
          <a:p>
            <a:r>
              <a:rPr lang="en-US" altLang="en-US" dirty="0"/>
              <a:t>Comparative advantage is the basis for all trade between individuals, regions, and nations.</a:t>
            </a:r>
          </a:p>
          <a:p>
            <a:r>
              <a:rPr lang="en-US" altLang="en-US" dirty="0"/>
              <a:t>A person or nation will specialize in the production of a product for which it has a lower opportunity cost and trade to obtain those products for which its opportunity cost is higher.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97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Specialization and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Gains from trade are based on comparative advantage, not absolute advantage</a:t>
            </a:r>
          </a:p>
          <a:p>
            <a:r>
              <a:rPr lang="en-US" altLang="en-US" dirty="0"/>
              <a:t>Specialization and trade increase productivity within a nation and increase a nation’s output and standard of living. </a:t>
            </a:r>
          </a:p>
          <a:p>
            <a:r>
              <a:rPr lang="en-US" altLang="en-US" dirty="0"/>
              <a:t>Everyone can benefit when people trade with one another.  Not only can people enjoy a greater quantity of goods and services, but they can also enjoy a greater variety of goods.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75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1" name="Group 3"/>
          <p:cNvGraphicFramePr>
            <a:graphicFrameLocks noGrp="1"/>
          </p:cNvGraphicFramePr>
          <p:nvPr/>
        </p:nvGraphicFramePr>
        <p:xfrm>
          <a:off x="2819400" y="609601"/>
          <a:ext cx="7239000" cy="3810001"/>
        </p:xfrm>
        <a:graphic>
          <a:graphicData uri="http://schemas.openxmlformats.org/drawingml/2006/table">
            <a:tbl>
              <a:tblPr/>
              <a:tblGrid>
                <a:gridCol w="2413000"/>
                <a:gridCol w="2413000"/>
                <a:gridCol w="2413000"/>
              </a:tblGrid>
              <a:tr h="1331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Bake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Cakes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Make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Pizza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9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Gray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2 cakes/hr.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6 pizzas/hr.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8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Mr.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Pinson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4 cakes/hr.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8 pizzas/hr.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6" name="TextBox 2"/>
          <p:cNvSpPr txBox="1">
            <a:spLocks noChangeArrowheads="1"/>
          </p:cNvSpPr>
          <p:nvPr/>
        </p:nvSpPr>
        <p:spPr bwMode="auto">
          <a:xfrm>
            <a:off x="2057400" y="4800600"/>
            <a:ext cx="8229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 dirty="0"/>
              <a:t>Who has the absolute advantage in producing cakes?  Mr. Pinson</a:t>
            </a:r>
          </a:p>
          <a:p>
            <a:pPr eaLnBrk="1" hangingPunct="1"/>
            <a:r>
              <a:rPr lang="en-US" altLang="en-US" sz="2000" b="1" dirty="0"/>
              <a:t>Who has the absolute advantage in producing pizza?  Mr. Pinson</a:t>
            </a:r>
          </a:p>
          <a:p>
            <a:pPr eaLnBrk="1" hangingPunct="1"/>
            <a:r>
              <a:rPr lang="en-US" altLang="en-US" sz="2000" b="1" dirty="0"/>
              <a:t>Would Mr. Pinson be better off if he specializes and trades?</a:t>
            </a:r>
          </a:p>
        </p:txBody>
      </p:sp>
      <p:sp>
        <p:nvSpPr>
          <p:cNvPr id="4" name="Rectangle 3"/>
          <p:cNvSpPr/>
          <p:nvPr/>
        </p:nvSpPr>
        <p:spPr>
          <a:xfrm>
            <a:off x="8686800" y="4800600"/>
            <a:ext cx="1371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686800" y="5181600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5486400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7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892</Words>
  <Application>Microsoft Office PowerPoint</Application>
  <PresentationFormat>Widescreen</PresentationFormat>
  <Paragraphs>103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Office Theme</vt:lpstr>
      <vt:lpstr>INTERNATIONAL TRADE</vt:lpstr>
      <vt:lpstr>What is the Global Economy?</vt:lpstr>
      <vt:lpstr>Nations’ Imports and Exports</vt:lpstr>
      <vt:lpstr>Nations’ Imports and Exports</vt:lpstr>
      <vt:lpstr>Absolute Advantage</vt:lpstr>
      <vt:lpstr>Absolute Advantage Questions for Discussion</vt:lpstr>
      <vt:lpstr>Comparative Advantage</vt:lpstr>
      <vt:lpstr>Specialization and Trade</vt:lpstr>
      <vt:lpstr>PowerPoint Presentation</vt:lpstr>
      <vt:lpstr>PowerPoint Presentation</vt:lpstr>
      <vt:lpstr>Terms of trade</vt:lpstr>
      <vt:lpstr>Benefits from Specialization and Trade</vt:lpstr>
      <vt:lpstr>Costs of Specialization and Trade</vt:lpstr>
      <vt:lpstr>Barriers to Trade</vt:lpstr>
      <vt:lpstr>Trade Agreements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TRADE</dc:title>
  <dc:creator>Artis Cummings</dc:creator>
  <cp:lastModifiedBy>Artis Cummings</cp:lastModifiedBy>
  <cp:revision>13</cp:revision>
  <dcterms:created xsi:type="dcterms:W3CDTF">2018-04-03T03:21:01Z</dcterms:created>
  <dcterms:modified xsi:type="dcterms:W3CDTF">2018-04-04T15:31:13Z</dcterms:modified>
</cp:coreProperties>
</file>