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8" r:id="rId3"/>
    <p:sldId id="259" r:id="rId4"/>
    <p:sldId id="264" r:id="rId5"/>
    <p:sldId id="269" r:id="rId6"/>
    <p:sldId id="270" r:id="rId7"/>
    <p:sldId id="280" r:id="rId8"/>
    <p:sldId id="271" r:id="rId9"/>
    <p:sldId id="272" r:id="rId10"/>
    <p:sldId id="273" r:id="rId11"/>
    <p:sldId id="274" r:id="rId12"/>
    <p:sldId id="275" r:id="rId13"/>
    <p:sldId id="276" r:id="rId14"/>
    <p:sldId id="277"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150" autoAdjust="0"/>
  </p:normalViewPr>
  <p:slideViewPr>
    <p:cSldViewPr>
      <p:cViewPr varScale="1">
        <p:scale>
          <a:sx n="54" d="100"/>
          <a:sy n="54" d="100"/>
        </p:scale>
        <p:origin x="164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10310784-4F48-4473-B6C5-2DB58879B204}" type="datetimeFigureOut">
              <a:rPr lang="en-US" smtClean="0"/>
              <a:t>4/12/2018</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D535D721-2C71-4F6C-B235-95EA85AC6058}" type="slidenum">
              <a:rPr lang="en-US" smtClean="0"/>
              <a:t>‹#›</a:t>
            </a:fld>
            <a:endParaRPr lang="en-US"/>
          </a:p>
        </p:txBody>
      </p:sp>
    </p:spTree>
    <p:extLst>
      <p:ext uri="{BB962C8B-B14F-4D97-AF65-F5344CB8AC3E}">
        <p14:creationId xmlns:p14="http://schemas.microsoft.com/office/powerpoint/2010/main" val="3773022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8EE99B6F-AEE1-4042-9123-9F77C784F753}" type="datetimeFigureOut">
              <a:rPr lang="en-US" smtClean="0"/>
              <a:t>4/12/2018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DCAFA10-237A-4054-8EAD-82AD7F1212DE}" type="slidenum">
              <a:rPr lang="en-US" smtClean="0"/>
              <a:t>‹#›</a:t>
            </a:fld>
            <a:endParaRPr lang="en-US"/>
          </a:p>
        </p:txBody>
      </p:sp>
    </p:spTree>
    <p:extLst>
      <p:ext uri="{BB962C8B-B14F-4D97-AF65-F5344CB8AC3E}">
        <p14:creationId xmlns:p14="http://schemas.microsoft.com/office/powerpoint/2010/main" val="1576760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58255" indent="-291636">
              <a:defRPr>
                <a:solidFill>
                  <a:schemeClr val="tx1"/>
                </a:solidFill>
                <a:latin typeface="Verdana" panose="020B0604030504040204" pitchFamily="34" charset="0"/>
              </a:defRPr>
            </a:lvl2pPr>
            <a:lvl3pPr marL="1166546" indent="-233309">
              <a:defRPr>
                <a:solidFill>
                  <a:schemeClr val="tx1"/>
                </a:solidFill>
                <a:latin typeface="Verdana" panose="020B0604030504040204" pitchFamily="34" charset="0"/>
              </a:defRPr>
            </a:lvl3pPr>
            <a:lvl4pPr marL="1633164" indent="-233309">
              <a:defRPr>
                <a:solidFill>
                  <a:schemeClr val="tx1"/>
                </a:solidFill>
                <a:latin typeface="Verdana" panose="020B0604030504040204" pitchFamily="34" charset="0"/>
              </a:defRPr>
            </a:lvl4pPr>
            <a:lvl5pPr marL="2099782" indent="-233309">
              <a:defRPr>
                <a:solidFill>
                  <a:schemeClr val="tx1"/>
                </a:solidFill>
                <a:latin typeface="Verdana" panose="020B0604030504040204" pitchFamily="34" charset="0"/>
              </a:defRPr>
            </a:lvl5pPr>
            <a:lvl6pPr marL="2566401" indent="-233309" eaLnBrk="0" fontAlgn="base" hangingPunct="0">
              <a:spcBef>
                <a:spcPct val="0"/>
              </a:spcBef>
              <a:spcAft>
                <a:spcPct val="0"/>
              </a:spcAft>
              <a:defRPr>
                <a:solidFill>
                  <a:schemeClr val="tx1"/>
                </a:solidFill>
                <a:latin typeface="Verdana" panose="020B0604030504040204" pitchFamily="34" charset="0"/>
              </a:defRPr>
            </a:lvl6pPr>
            <a:lvl7pPr marL="3033019" indent="-233309" eaLnBrk="0" fontAlgn="base" hangingPunct="0">
              <a:spcBef>
                <a:spcPct val="0"/>
              </a:spcBef>
              <a:spcAft>
                <a:spcPct val="0"/>
              </a:spcAft>
              <a:defRPr>
                <a:solidFill>
                  <a:schemeClr val="tx1"/>
                </a:solidFill>
                <a:latin typeface="Verdana" panose="020B0604030504040204" pitchFamily="34" charset="0"/>
              </a:defRPr>
            </a:lvl7pPr>
            <a:lvl8pPr marL="3499637" indent="-233309" eaLnBrk="0" fontAlgn="base" hangingPunct="0">
              <a:spcBef>
                <a:spcPct val="0"/>
              </a:spcBef>
              <a:spcAft>
                <a:spcPct val="0"/>
              </a:spcAft>
              <a:defRPr>
                <a:solidFill>
                  <a:schemeClr val="tx1"/>
                </a:solidFill>
                <a:latin typeface="Verdana" panose="020B0604030504040204" pitchFamily="34" charset="0"/>
              </a:defRPr>
            </a:lvl8pPr>
            <a:lvl9pPr marL="3966256" indent="-233309" eaLnBrk="0" fontAlgn="base" hangingPunct="0">
              <a:spcBef>
                <a:spcPct val="0"/>
              </a:spcBef>
              <a:spcAft>
                <a:spcPct val="0"/>
              </a:spcAft>
              <a:defRPr>
                <a:solidFill>
                  <a:schemeClr val="tx1"/>
                </a:solidFill>
                <a:latin typeface="Verdana" panose="020B0604030504040204" pitchFamily="34" charset="0"/>
              </a:defRPr>
            </a:lvl9pPr>
          </a:lstStyle>
          <a:p>
            <a:fld id="{83940298-780C-4F10-B16D-3880380BAFE9}" type="slidenum">
              <a:rPr lang="en-US" altLang="en-US">
                <a:latin typeface="Arial" panose="020B0604020202020204" pitchFamily="34" charset="0"/>
              </a:rPr>
              <a:pPr/>
              <a:t>5</a:t>
            </a:fld>
            <a:endParaRPr lang="en-US" altLang="en-US">
              <a:latin typeface="Arial" panose="020B0604020202020204" pitchFamily="34" charset="0"/>
            </a:endParaRPr>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Nations seek to get a balance of trade with values of imports equal to the values of exports. By balancing trade, a nation can protect the value of its currency on the international market. If a trade imbalance continues, with one country importing more than it is exporting, the value of its currency falls. </a:t>
            </a:r>
          </a:p>
        </p:txBody>
      </p:sp>
    </p:spTree>
    <p:extLst>
      <p:ext uri="{BB962C8B-B14F-4D97-AF65-F5344CB8AC3E}">
        <p14:creationId xmlns:p14="http://schemas.microsoft.com/office/powerpoint/2010/main" val="3481391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58255" indent="-291636">
              <a:defRPr>
                <a:solidFill>
                  <a:schemeClr val="tx1"/>
                </a:solidFill>
                <a:latin typeface="Verdana" panose="020B0604030504040204" pitchFamily="34" charset="0"/>
              </a:defRPr>
            </a:lvl2pPr>
            <a:lvl3pPr marL="1166546" indent="-233309">
              <a:defRPr>
                <a:solidFill>
                  <a:schemeClr val="tx1"/>
                </a:solidFill>
                <a:latin typeface="Verdana" panose="020B0604030504040204" pitchFamily="34" charset="0"/>
              </a:defRPr>
            </a:lvl3pPr>
            <a:lvl4pPr marL="1633164" indent="-233309">
              <a:defRPr>
                <a:solidFill>
                  <a:schemeClr val="tx1"/>
                </a:solidFill>
                <a:latin typeface="Verdana" panose="020B0604030504040204" pitchFamily="34" charset="0"/>
              </a:defRPr>
            </a:lvl4pPr>
            <a:lvl5pPr marL="2099782" indent="-233309">
              <a:defRPr>
                <a:solidFill>
                  <a:schemeClr val="tx1"/>
                </a:solidFill>
                <a:latin typeface="Verdana" panose="020B0604030504040204" pitchFamily="34" charset="0"/>
              </a:defRPr>
            </a:lvl5pPr>
            <a:lvl6pPr marL="2566401" indent="-233309" eaLnBrk="0" fontAlgn="base" hangingPunct="0">
              <a:spcBef>
                <a:spcPct val="0"/>
              </a:spcBef>
              <a:spcAft>
                <a:spcPct val="0"/>
              </a:spcAft>
              <a:defRPr>
                <a:solidFill>
                  <a:schemeClr val="tx1"/>
                </a:solidFill>
                <a:latin typeface="Verdana" panose="020B0604030504040204" pitchFamily="34" charset="0"/>
              </a:defRPr>
            </a:lvl6pPr>
            <a:lvl7pPr marL="3033019" indent="-233309" eaLnBrk="0" fontAlgn="base" hangingPunct="0">
              <a:spcBef>
                <a:spcPct val="0"/>
              </a:spcBef>
              <a:spcAft>
                <a:spcPct val="0"/>
              </a:spcAft>
              <a:defRPr>
                <a:solidFill>
                  <a:schemeClr val="tx1"/>
                </a:solidFill>
                <a:latin typeface="Verdana" panose="020B0604030504040204" pitchFamily="34" charset="0"/>
              </a:defRPr>
            </a:lvl7pPr>
            <a:lvl8pPr marL="3499637" indent="-233309" eaLnBrk="0" fontAlgn="base" hangingPunct="0">
              <a:spcBef>
                <a:spcPct val="0"/>
              </a:spcBef>
              <a:spcAft>
                <a:spcPct val="0"/>
              </a:spcAft>
              <a:defRPr>
                <a:solidFill>
                  <a:schemeClr val="tx1"/>
                </a:solidFill>
                <a:latin typeface="Verdana" panose="020B0604030504040204" pitchFamily="34" charset="0"/>
              </a:defRPr>
            </a:lvl8pPr>
            <a:lvl9pPr marL="3966256" indent="-233309" eaLnBrk="0" fontAlgn="base" hangingPunct="0">
              <a:spcBef>
                <a:spcPct val="0"/>
              </a:spcBef>
              <a:spcAft>
                <a:spcPct val="0"/>
              </a:spcAft>
              <a:defRPr>
                <a:solidFill>
                  <a:schemeClr val="tx1"/>
                </a:solidFill>
                <a:latin typeface="Verdana" panose="020B0604030504040204" pitchFamily="34" charset="0"/>
              </a:defRPr>
            </a:lvl9pPr>
          </a:lstStyle>
          <a:p>
            <a:fld id="{6BFB4496-D423-4843-9543-EAB9DEC172DE}" type="slidenum">
              <a:rPr lang="en-US" altLang="en-US">
                <a:latin typeface="Arial" panose="020B0604020202020204" pitchFamily="34" charset="0"/>
              </a:rPr>
              <a:pPr/>
              <a:t>6</a:t>
            </a:fld>
            <a:endParaRPr lang="en-US" altLang="en-US">
              <a:latin typeface="Arial" panose="020B0604020202020204" pitchFamily="34" charset="0"/>
            </a:endParaRPr>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smtClean="0">
                <a:latin typeface="Arial" panose="020B0604020202020204" pitchFamily="34" charset="0"/>
              </a:rPr>
              <a:t>Although the United States sells many good abroad, in general it buys more goods from abroad than it sells. The result is that the United States is running a large trade deficit, and has been for several decades. Has existed since the 1970’s. </a:t>
            </a:r>
          </a:p>
        </p:txBody>
      </p:sp>
    </p:spTree>
    <p:extLst>
      <p:ext uri="{BB962C8B-B14F-4D97-AF65-F5344CB8AC3E}">
        <p14:creationId xmlns:p14="http://schemas.microsoft.com/office/powerpoint/2010/main" val="1769572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58255" indent="-291636">
              <a:defRPr>
                <a:solidFill>
                  <a:schemeClr val="tx1"/>
                </a:solidFill>
                <a:latin typeface="Verdana" panose="020B0604030504040204" pitchFamily="34" charset="0"/>
              </a:defRPr>
            </a:lvl2pPr>
            <a:lvl3pPr marL="1166546" indent="-233309">
              <a:defRPr>
                <a:solidFill>
                  <a:schemeClr val="tx1"/>
                </a:solidFill>
                <a:latin typeface="Verdana" panose="020B0604030504040204" pitchFamily="34" charset="0"/>
              </a:defRPr>
            </a:lvl3pPr>
            <a:lvl4pPr marL="1633164" indent="-233309">
              <a:defRPr>
                <a:solidFill>
                  <a:schemeClr val="tx1"/>
                </a:solidFill>
                <a:latin typeface="Verdana" panose="020B0604030504040204" pitchFamily="34" charset="0"/>
              </a:defRPr>
            </a:lvl4pPr>
            <a:lvl5pPr marL="2099782" indent="-233309">
              <a:defRPr>
                <a:solidFill>
                  <a:schemeClr val="tx1"/>
                </a:solidFill>
                <a:latin typeface="Verdana" panose="020B0604030504040204" pitchFamily="34" charset="0"/>
              </a:defRPr>
            </a:lvl5pPr>
            <a:lvl6pPr marL="2566401" indent="-233309" eaLnBrk="0" fontAlgn="base" hangingPunct="0">
              <a:spcBef>
                <a:spcPct val="0"/>
              </a:spcBef>
              <a:spcAft>
                <a:spcPct val="0"/>
              </a:spcAft>
              <a:defRPr>
                <a:solidFill>
                  <a:schemeClr val="tx1"/>
                </a:solidFill>
                <a:latin typeface="Verdana" panose="020B0604030504040204" pitchFamily="34" charset="0"/>
              </a:defRPr>
            </a:lvl6pPr>
            <a:lvl7pPr marL="3033019" indent="-233309" eaLnBrk="0" fontAlgn="base" hangingPunct="0">
              <a:spcBef>
                <a:spcPct val="0"/>
              </a:spcBef>
              <a:spcAft>
                <a:spcPct val="0"/>
              </a:spcAft>
              <a:defRPr>
                <a:solidFill>
                  <a:schemeClr val="tx1"/>
                </a:solidFill>
                <a:latin typeface="Verdana" panose="020B0604030504040204" pitchFamily="34" charset="0"/>
              </a:defRPr>
            </a:lvl7pPr>
            <a:lvl8pPr marL="3499637" indent="-233309" eaLnBrk="0" fontAlgn="base" hangingPunct="0">
              <a:spcBef>
                <a:spcPct val="0"/>
              </a:spcBef>
              <a:spcAft>
                <a:spcPct val="0"/>
              </a:spcAft>
              <a:defRPr>
                <a:solidFill>
                  <a:schemeClr val="tx1"/>
                </a:solidFill>
                <a:latin typeface="Verdana" panose="020B0604030504040204" pitchFamily="34" charset="0"/>
              </a:defRPr>
            </a:lvl8pPr>
            <a:lvl9pPr marL="3966256" indent="-233309" eaLnBrk="0" fontAlgn="base" hangingPunct="0">
              <a:spcBef>
                <a:spcPct val="0"/>
              </a:spcBef>
              <a:spcAft>
                <a:spcPct val="0"/>
              </a:spcAft>
              <a:defRPr>
                <a:solidFill>
                  <a:schemeClr val="tx1"/>
                </a:solidFill>
                <a:latin typeface="Verdana" panose="020B0604030504040204" pitchFamily="34" charset="0"/>
              </a:defRPr>
            </a:lvl9pPr>
          </a:lstStyle>
          <a:p>
            <a:fld id="{578DF55F-2BD3-4833-929E-F0CEB93CCEE1}" type="slidenum">
              <a:rPr lang="en-US" altLang="en-US">
                <a:latin typeface="Arial" panose="020B0604020202020204" pitchFamily="34" charset="0"/>
              </a:rPr>
              <a:pPr/>
              <a:t>8</a:t>
            </a:fld>
            <a:endParaRPr lang="en-US" altLang="en-US">
              <a:latin typeface="Arial" panose="020B0604020202020204" pitchFamily="34" charset="0"/>
            </a:endParaRPr>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6158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58255" indent="-291636">
              <a:defRPr>
                <a:solidFill>
                  <a:schemeClr val="tx1"/>
                </a:solidFill>
                <a:latin typeface="Verdana" panose="020B0604030504040204" pitchFamily="34" charset="0"/>
              </a:defRPr>
            </a:lvl2pPr>
            <a:lvl3pPr marL="1166546" indent="-233309">
              <a:defRPr>
                <a:solidFill>
                  <a:schemeClr val="tx1"/>
                </a:solidFill>
                <a:latin typeface="Verdana" panose="020B0604030504040204" pitchFamily="34" charset="0"/>
              </a:defRPr>
            </a:lvl3pPr>
            <a:lvl4pPr marL="1633164" indent="-233309">
              <a:defRPr>
                <a:solidFill>
                  <a:schemeClr val="tx1"/>
                </a:solidFill>
                <a:latin typeface="Verdana" panose="020B0604030504040204" pitchFamily="34" charset="0"/>
              </a:defRPr>
            </a:lvl4pPr>
            <a:lvl5pPr marL="2099782" indent="-233309">
              <a:defRPr>
                <a:solidFill>
                  <a:schemeClr val="tx1"/>
                </a:solidFill>
                <a:latin typeface="Verdana" panose="020B0604030504040204" pitchFamily="34" charset="0"/>
              </a:defRPr>
            </a:lvl5pPr>
            <a:lvl6pPr marL="2566401" indent="-233309" eaLnBrk="0" fontAlgn="base" hangingPunct="0">
              <a:spcBef>
                <a:spcPct val="0"/>
              </a:spcBef>
              <a:spcAft>
                <a:spcPct val="0"/>
              </a:spcAft>
              <a:defRPr>
                <a:solidFill>
                  <a:schemeClr val="tx1"/>
                </a:solidFill>
                <a:latin typeface="Verdana" panose="020B0604030504040204" pitchFamily="34" charset="0"/>
              </a:defRPr>
            </a:lvl6pPr>
            <a:lvl7pPr marL="3033019" indent="-233309" eaLnBrk="0" fontAlgn="base" hangingPunct="0">
              <a:spcBef>
                <a:spcPct val="0"/>
              </a:spcBef>
              <a:spcAft>
                <a:spcPct val="0"/>
              </a:spcAft>
              <a:defRPr>
                <a:solidFill>
                  <a:schemeClr val="tx1"/>
                </a:solidFill>
                <a:latin typeface="Verdana" panose="020B0604030504040204" pitchFamily="34" charset="0"/>
              </a:defRPr>
            </a:lvl7pPr>
            <a:lvl8pPr marL="3499637" indent="-233309" eaLnBrk="0" fontAlgn="base" hangingPunct="0">
              <a:spcBef>
                <a:spcPct val="0"/>
              </a:spcBef>
              <a:spcAft>
                <a:spcPct val="0"/>
              </a:spcAft>
              <a:defRPr>
                <a:solidFill>
                  <a:schemeClr val="tx1"/>
                </a:solidFill>
                <a:latin typeface="Verdana" panose="020B0604030504040204" pitchFamily="34" charset="0"/>
              </a:defRPr>
            </a:lvl8pPr>
            <a:lvl9pPr marL="3966256" indent="-233309" eaLnBrk="0" fontAlgn="base" hangingPunct="0">
              <a:spcBef>
                <a:spcPct val="0"/>
              </a:spcBef>
              <a:spcAft>
                <a:spcPct val="0"/>
              </a:spcAft>
              <a:defRPr>
                <a:solidFill>
                  <a:schemeClr val="tx1"/>
                </a:solidFill>
                <a:latin typeface="Verdana" panose="020B0604030504040204" pitchFamily="34" charset="0"/>
              </a:defRPr>
            </a:lvl9pPr>
          </a:lstStyle>
          <a:p>
            <a:fld id="{A88175C3-37AF-40F9-991B-B7B321C4B07D}" type="slidenum">
              <a:rPr lang="en-US" altLang="en-US">
                <a:latin typeface="Arial" panose="020B0604020202020204" pitchFamily="34" charset="0"/>
              </a:rPr>
              <a:pPr/>
              <a:t>9</a:t>
            </a:fld>
            <a:endParaRPr lang="en-US" altLang="en-US">
              <a:latin typeface="Arial" panose="020B0604020202020204" pitchFamily="34" charset="0"/>
            </a:endParaRP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latin typeface="Arial" panose="020B0604020202020204" pitchFamily="34" charset="0"/>
              </a:rPr>
              <a:t>International trade takes place whenever a good or service is produced in one country and sold in another</a:t>
            </a:r>
          </a:p>
          <a:p>
            <a:pPr eaLnBrk="1" hangingPunct="1">
              <a:buFontTx/>
              <a:buChar char="•"/>
            </a:pPr>
            <a:r>
              <a:rPr lang="en-US" altLang="en-US" smtClean="0">
                <a:latin typeface="Arial" panose="020B0604020202020204" pitchFamily="34" charset="0"/>
              </a:rPr>
              <a:t>Changing money is not a simple matter </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06520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58255" indent="-291636">
              <a:defRPr>
                <a:solidFill>
                  <a:schemeClr val="tx1"/>
                </a:solidFill>
                <a:latin typeface="Verdana" panose="020B0604030504040204" pitchFamily="34" charset="0"/>
              </a:defRPr>
            </a:lvl2pPr>
            <a:lvl3pPr marL="1166546" indent="-233309">
              <a:defRPr>
                <a:solidFill>
                  <a:schemeClr val="tx1"/>
                </a:solidFill>
                <a:latin typeface="Verdana" panose="020B0604030504040204" pitchFamily="34" charset="0"/>
              </a:defRPr>
            </a:lvl3pPr>
            <a:lvl4pPr marL="1633164" indent="-233309">
              <a:defRPr>
                <a:solidFill>
                  <a:schemeClr val="tx1"/>
                </a:solidFill>
                <a:latin typeface="Verdana" panose="020B0604030504040204" pitchFamily="34" charset="0"/>
              </a:defRPr>
            </a:lvl4pPr>
            <a:lvl5pPr marL="2099782" indent="-233309">
              <a:defRPr>
                <a:solidFill>
                  <a:schemeClr val="tx1"/>
                </a:solidFill>
                <a:latin typeface="Verdana" panose="020B0604030504040204" pitchFamily="34" charset="0"/>
              </a:defRPr>
            </a:lvl5pPr>
            <a:lvl6pPr marL="2566401" indent="-233309" eaLnBrk="0" fontAlgn="base" hangingPunct="0">
              <a:spcBef>
                <a:spcPct val="0"/>
              </a:spcBef>
              <a:spcAft>
                <a:spcPct val="0"/>
              </a:spcAft>
              <a:defRPr>
                <a:solidFill>
                  <a:schemeClr val="tx1"/>
                </a:solidFill>
                <a:latin typeface="Verdana" panose="020B0604030504040204" pitchFamily="34" charset="0"/>
              </a:defRPr>
            </a:lvl6pPr>
            <a:lvl7pPr marL="3033019" indent="-233309" eaLnBrk="0" fontAlgn="base" hangingPunct="0">
              <a:spcBef>
                <a:spcPct val="0"/>
              </a:spcBef>
              <a:spcAft>
                <a:spcPct val="0"/>
              </a:spcAft>
              <a:defRPr>
                <a:solidFill>
                  <a:schemeClr val="tx1"/>
                </a:solidFill>
                <a:latin typeface="Verdana" panose="020B0604030504040204" pitchFamily="34" charset="0"/>
              </a:defRPr>
            </a:lvl7pPr>
            <a:lvl8pPr marL="3499637" indent="-233309" eaLnBrk="0" fontAlgn="base" hangingPunct="0">
              <a:spcBef>
                <a:spcPct val="0"/>
              </a:spcBef>
              <a:spcAft>
                <a:spcPct val="0"/>
              </a:spcAft>
              <a:defRPr>
                <a:solidFill>
                  <a:schemeClr val="tx1"/>
                </a:solidFill>
                <a:latin typeface="Verdana" panose="020B0604030504040204" pitchFamily="34" charset="0"/>
              </a:defRPr>
            </a:lvl8pPr>
            <a:lvl9pPr marL="3966256" indent="-233309" eaLnBrk="0" fontAlgn="base" hangingPunct="0">
              <a:spcBef>
                <a:spcPct val="0"/>
              </a:spcBef>
              <a:spcAft>
                <a:spcPct val="0"/>
              </a:spcAft>
              <a:defRPr>
                <a:solidFill>
                  <a:schemeClr val="tx1"/>
                </a:solidFill>
                <a:latin typeface="Verdana" panose="020B0604030504040204" pitchFamily="34" charset="0"/>
              </a:defRPr>
            </a:lvl9pPr>
          </a:lstStyle>
          <a:p>
            <a:fld id="{349D3763-C3A5-443C-A0EB-F33024819C6C}" type="slidenum">
              <a:rPr lang="en-US" altLang="en-US">
                <a:latin typeface="Arial" panose="020B0604020202020204" pitchFamily="34" charset="0"/>
              </a:rPr>
              <a:pPr/>
              <a:t>10</a:t>
            </a:fld>
            <a:endParaRPr lang="en-US" altLang="en-US">
              <a:latin typeface="Arial" panose="020B0604020202020204" pitchFamily="34" charset="0"/>
            </a:endParaRPr>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Example: </a:t>
            </a:r>
          </a:p>
          <a:p>
            <a:pPr eaLnBrk="1" hangingPunct="1"/>
            <a:r>
              <a:rPr lang="en-US" altLang="en-US" smtClean="0">
                <a:latin typeface="Arial" panose="020B0604020202020204" pitchFamily="34" charset="0"/>
              </a:rPr>
              <a:t>  When a company in the United States sells computers in Japan, that company is paid in yen. It must, however, pay its United States workers in dollars. The company must therefore exchange its yen for dollars in order to pay its workers. This exchange takes place in the foreign exchange market. Because each nation uses different currency international trade would not be possible without this market.</a:t>
            </a:r>
          </a:p>
          <a:p>
            <a:pPr eaLnBrk="1" hangingPunct="1"/>
            <a:endParaRPr lang="en-US" altLang="en-US" smtClean="0">
              <a:latin typeface="Arial" panose="020B0604020202020204" pitchFamily="34" charset="0"/>
            </a:endParaRPr>
          </a:p>
          <a:p>
            <a:pPr eaLnBrk="1" hangingPunct="1">
              <a:buFontTx/>
              <a:buChar char="•"/>
            </a:pPr>
            <a:r>
              <a:rPr lang="en-US" altLang="en-US" smtClean="0">
                <a:latin typeface="Arial" panose="020B0604020202020204" pitchFamily="34" charset="0"/>
              </a:rPr>
              <a:t>The banks maintain close contact with each other through telephones and computers. This technology allows for the instantaneous transmission of market information and rapid financial transactions.</a:t>
            </a:r>
          </a:p>
        </p:txBody>
      </p:sp>
    </p:spTree>
    <p:extLst>
      <p:ext uri="{BB962C8B-B14F-4D97-AF65-F5344CB8AC3E}">
        <p14:creationId xmlns:p14="http://schemas.microsoft.com/office/powerpoint/2010/main" val="2350381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58255" indent="-291636">
              <a:defRPr>
                <a:solidFill>
                  <a:schemeClr val="tx1"/>
                </a:solidFill>
                <a:latin typeface="Verdana" panose="020B0604030504040204" pitchFamily="34" charset="0"/>
              </a:defRPr>
            </a:lvl2pPr>
            <a:lvl3pPr marL="1166546" indent="-233309">
              <a:defRPr>
                <a:solidFill>
                  <a:schemeClr val="tx1"/>
                </a:solidFill>
                <a:latin typeface="Verdana" panose="020B0604030504040204" pitchFamily="34" charset="0"/>
              </a:defRPr>
            </a:lvl3pPr>
            <a:lvl4pPr marL="1633164" indent="-233309">
              <a:defRPr>
                <a:solidFill>
                  <a:schemeClr val="tx1"/>
                </a:solidFill>
                <a:latin typeface="Verdana" panose="020B0604030504040204" pitchFamily="34" charset="0"/>
              </a:defRPr>
            </a:lvl4pPr>
            <a:lvl5pPr marL="2099782" indent="-233309">
              <a:defRPr>
                <a:solidFill>
                  <a:schemeClr val="tx1"/>
                </a:solidFill>
                <a:latin typeface="Verdana" panose="020B0604030504040204" pitchFamily="34" charset="0"/>
              </a:defRPr>
            </a:lvl5pPr>
            <a:lvl6pPr marL="2566401" indent="-233309" eaLnBrk="0" fontAlgn="base" hangingPunct="0">
              <a:spcBef>
                <a:spcPct val="0"/>
              </a:spcBef>
              <a:spcAft>
                <a:spcPct val="0"/>
              </a:spcAft>
              <a:defRPr>
                <a:solidFill>
                  <a:schemeClr val="tx1"/>
                </a:solidFill>
                <a:latin typeface="Verdana" panose="020B0604030504040204" pitchFamily="34" charset="0"/>
              </a:defRPr>
            </a:lvl6pPr>
            <a:lvl7pPr marL="3033019" indent="-233309" eaLnBrk="0" fontAlgn="base" hangingPunct="0">
              <a:spcBef>
                <a:spcPct val="0"/>
              </a:spcBef>
              <a:spcAft>
                <a:spcPct val="0"/>
              </a:spcAft>
              <a:defRPr>
                <a:solidFill>
                  <a:schemeClr val="tx1"/>
                </a:solidFill>
                <a:latin typeface="Verdana" panose="020B0604030504040204" pitchFamily="34" charset="0"/>
              </a:defRPr>
            </a:lvl7pPr>
            <a:lvl8pPr marL="3499637" indent="-233309" eaLnBrk="0" fontAlgn="base" hangingPunct="0">
              <a:spcBef>
                <a:spcPct val="0"/>
              </a:spcBef>
              <a:spcAft>
                <a:spcPct val="0"/>
              </a:spcAft>
              <a:defRPr>
                <a:solidFill>
                  <a:schemeClr val="tx1"/>
                </a:solidFill>
                <a:latin typeface="Verdana" panose="020B0604030504040204" pitchFamily="34" charset="0"/>
              </a:defRPr>
            </a:lvl8pPr>
            <a:lvl9pPr marL="3966256" indent="-233309" eaLnBrk="0" fontAlgn="base" hangingPunct="0">
              <a:spcBef>
                <a:spcPct val="0"/>
              </a:spcBef>
              <a:spcAft>
                <a:spcPct val="0"/>
              </a:spcAft>
              <a:defRPr>
                <a:solidFill>
                  <a:schemeClr val="tx1"/>
                </a:solidFill>
                <a:latin typeface="Verdana" panose="020B0604030504040204" pitchFamily="34" charset="0"/>
              </a:defRPr>
            </a:lvl9pPr>
          </a:lstStyle>
          <a:p>
            <a:fld id="{468DBC04-B3CE-4D35-928A-4FEC7F7D10C3}" type="slidenum">
              <a:rPr lang="en-US" altLang="en-US">
                <a:latin typeface="Arial" panose="020B0604020202020204" pitchFamily="34" charset="0"/>
              </a:rPr>
              <a:pPr/>
              <a:t>11</a:t>
            </a:fld>
            <a:endParaRPr lang="en-US" altLang="en-US">
              <a:latin typeface="Arial" panose="020B0604020202020204" pitchFamily="34" charset="0"/>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Example: If the exchange rate between the dollar and the yen increases from 100 yen per dollar to 110 yen per dollar, one dollar will purchase more yen. Since the dollar has increased in value, we say that the dollar has appreciated against the yen. This appreciation means that people in Japan will have to spend more yen to purchase a dollar’s worth of goods from the United States.</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Example: If the dollar exchange rate fell to 90 yen per dollar, you would get fewer yen for each dollar. In other words, the dollar has depreciated against the yen.</a:t>
            </a:r>
          </a:p>
        </p:txBody>
      </p:sp>
    </p:spTree>
    <p:extLst>
      <p:ext uri="{BB962C8B-B14F-4D97-AF65-F5344CB8AC3E}">
        <p14:creationId xmlns:p14="http://schemas.microsoft.com/office/powerpoint/2010/main" val="1468727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58255" indent="-291636">
              <a:defRPr>
                <a:solidFill>
                  <a:schemeClr val="tx1"/>
                </a:solidFill>
                <a:latin typeface="Verdana" panose="020B0604030504040204" pitchFamily="34" charset="0"/>
              </a:defRPr>
            </a:lvl2pPr>
            <a:lvl3pPr marL="1166546" indent="-233309">
              <a:defRPr>
                <a:solidFill>
                  <a:schemeClr val="tx1"/>
                </a:solidFill>
                <a:latin typeface="Verdana" panose="020B0604030504040204" pitchFamily="34" charset="0"/>
              </a:defRPr>
            </a:lvl3pPr>
            <a:lvl4pPr marL="1633164" indent="-233309">
              <a:defRPr>
                <a:solidFill>
                  <a:schemeClr val="tx1"/>
                </a:solidFill>
                <a:latin typeface="Verdana" panose="020B0604030504040204" pitchFamily="34" charset="0"/>
              </a:defRPr>
            </a:lvl4pPr>
            <a:lvl5pPr marL="2099782" indent="-233309">
              <a:defRPr>
                <a:solidFill>
                  <a:schemeClr val="tx1"/>
                </a:solidFill>
                <a:latin typeface="Verdana" panose="020B0604030504040204" pitchFamily="34" charset="0"/>
              </a:defRPr>
            </a:lvl5pPr>
            <a:lvl6pPr marL="2566401" indent="-233309" eaLnBrk="0" fontAlgn="base" hangingPunct="0">
              <a:spcBef>
                <a:spcPct val="0"/>
              </a:spcBef>
              <a:spcAft>
                <a:spcPct val="0"/>
              </a:spcAft>
              <a:defRPr>
                <a:solidFill>
                  <a:schemeClr val="tx1"/>
                </a:solidFill>
                <a:latin typeface="Verdana" panose="020B0604030504040204" pitchFamily="34" charset="0"/>
              </a:defRPr>
            </a:lvl6pPr>
            <a:lvl7pPr marL="3033019" indent="-233309" eaLnBrk="0" fontAlgn="base" hangingPunct="0">
              <a:spcBef>
                <a:spcPct val="0"/>
              </a:spcBef>
              <a:spcAft>
                <a:spcPct val="0"/>
              </a:spcAft>
              <a:defRPr>
                <a:solidFill>
                  <a:schemeClr val="tx1"/>
                </a:solidFill>
                <a:latin typeface="Verdana" panose="020B0604030504040204" pitchFamily="34" charset="0"/>
              </a:defRPr>
            </a:lvl7pPr>
            <a:lvl8pPr marL="3499637" indent="-233309" eaLnBrk="0" fontAlgn="base" hangingPunct="0">
              <a:spcBef>
                <a:spcPct val="0"/>
              </a:spcBef>
              <a:spcAft>
                <a:spcPct val="0"/>
              </a:spcAft>
              <a:defRPr>
                <a:solidFill>
                  <a:schemeClr val="tx1"/>
                </a:solidFill>
                <a:latin typeface="Verdana" panose="020B0604030504040204" pitchFamily="34" charset="0"/>
              </a:defRPr>
            </a:lvl8pPr>
            <a:lvl9pPr marL="3966256" indent="-233309" eaLnBrk="0" fontAlgn="base" hangingPunct="0">
              <a:spcBef>
                <a:spcPct val="0"/>
              </a:spcBef>
              <a:spcAft>
                <a:spcPct val="0"/>
              </a:spcAft>
              <a:defRPr>
                <a:solidFill>
                  <a:schemeClr val="tx1"/>
                </a:solidFill>
                <a:latin typeface="Verdana" panose="020B0604030504040204" pitchFamily="34" charset="0"/>
              </a:defRPr>
            </a:lvl9pPr>
          </a:lstStyle>
          <a:p>
            <a:fld id="{13C457A0-CD46-4B85-922C-8C9059D6BDB2}" type="slidenum">
              <a:rPr lang="en-US" altLang="en-US">
                <a:latin typeface="Arial" panose="020B0604020202020204" pitchFamily="34" charset="0"/>
              </a:rPr>
              <a:pPr/>
              <a:t>12</a:t>
            </a:fld>
            <a:endParaRPr lang="en-US" altLang="en-US">
              <a:latin typeface="Arial" panose="020B0604020202020204" pitchFamily="34" charset="0"/>
            </a:endParaRPr>
          </a:p>
        </p:txBody>
      </p:sp>
      <p:sp>
        <p:nvSpPr>
          <p:cNvPr id="24579" name="Rectangle 7"/>
          <p:cNvSpPr txBox="1">
            <a:spLocks noGrp="1" noChangeArrowheads="1"/>
          </p:cNvSpPr>
          <p:nvPr/>
        </p:nvSpPr>
        <p:spPr bwMode="auto">
          <a:xfrm>
            <a:off x="4035032" y="8935767"/>
            <a:ext cx="3085612" cy="470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24" tIns="46662" rIns="93324" bIns="46662"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fld id="{5FE5177A-A7AA-4855-8EB9-712A65E40A5B}" type="slidenum">
              <a:rPr lang="en-US" altLang="en-US" sz="1200">
                <a:latin typeface="Arial" panose="020B0604020202020204" pitchFamily="34" charset="0"/>
              </a:rPr>
              <a:pPr algn="r" eaLnBrk="1" hangingPunct="1"/>
              <a:t>12</a:t>
            </a:fld>
            <a:endParaRPr lang="en-US" altLang="en-US" sz="1200">
              <a:latin typeface="Arial" panose="020B0604020202020204" pitchFamily="34" charset="0"/>
            </a:endParaRPr>
          </a:p>
        </p:txBody>
      </p:sp>
      <p:sp>
        <p:nvSpPr>
          <p:cNvPr id="24580" name="Rectangle 2"/>
          <p:cNvSpPr>
            <a:spLocks noRot="1" noChangeArrowheads="1" noTextEdit="1"/>
          </p:cNvSpPr>
          <p:nvPr>
            <p:ph type="sldImg"/>
          </p:nvPr>
        </p:nvSpPr>
        <p:spPr>
          <a:ln/>
        </p:spPr>
      </p:sp>
      <p:sp>
        <p:nvSpPr>
          <p:cNvPr id="24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 strong dollar leads to a decrease in exports. A weak dollar leads to an increase in exports.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When a nations currency depreciates, its products become cheaper to other nations. A depreciated, or weak, dollar means that foreign consumers will be able to better afford products made in the United States.</a:t>
            </a:r>
          </a:p>
        </p:txBody>
      </p:sp>
    </p:spTree>
    <p:extLst>
      <p:ext uri="{BB962C8B-B14F-4D97-AF65-F5344CB8AC3E}">
        <p14:creationId xmlns:p14="http://schemas.microsoft.com/office/powerpoint/2010/main" val="3646135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503EC8-C2C5-4B1F-BD62-E7622304B5A5}" type="datetimeFigureOut">
              <a:rPr lang="en-US" smtClean="0"/>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DA41B-355D-4EC3-B9E2-888E64BE6E0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03EC8-C2C5-4B1F-BD62-E7622304B5A5}" type="datetimeFigureOut">
              <a:rPr lang="en-US" smtClean="0"/>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DA41B-355D-4EC3-B9E2-888E64BE6E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03EC8-C2C5-4B1F-BD62-E7622304B5A5}" type="datetimeFigureOut">
              <a:rPr lang="en-US" smtClean="0"/>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DA41B-355D-4EC3-B9E2-888E64BE6E0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pPr lvl="0"/>
            <a:endParaRPr lang="en-US" noProof="0" smtClean="0"/>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fld id="{34EA0AC8-829C-4816-8AAC-4E29303279E3}" type="slidenum">
              <a:rPr lang="en-US" altLang="en-US"/>
              <a:pPr/>
              <a:t>‹#›</a:t>
            </a:fld>
            <a:endParaRPr lang="en-US" altLang="en-US"/>
          </a:p>
        </p:txBody>
      </p:sp>
    </p:spTree>
    <p:extLst>
      <p:ext uri="{BB962C8B-B14F-4D97-AF65-F5344CB8AC3E}">
        <p14:creationId xmlns:p14="http://schemas.microsoft.com/office/powerpoint/2010/main" val="1041683588"/>
      </p:ext>
    </p:extLst>
  </p:cSld>
  <p:clrMapOvr>
    <a:masterClrMapping/>
  </p:clrMapOvr>
  <p:transition>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03EC8-C2C5-4B1F-BD62-E7622304B5A5}" type="datetimeFigureOut">
              <a:rPr lang="en-US" smtClean="0"/>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DA41B-355D-4EC3-B9E2-888E64BE6E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503EC8-C2C5-4B1F-BD62-E7622304B5A5}" type="datetimeFigureOut">
              <a:rPr lang="en-US" smtClean="0"/>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DA41B-355D-4EC3-B9E2-888E64BE6E0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503EC8-C2C5-4B1F-BD62-E7622304B5A5}" type="datetimeFigureOut">
              <a:rPr lang="en-US" smtClean="0"/>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DA41B-355D-4EC3-B9E2-888E64BE6E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503EC8-C2C5-4B1F-BD62-E7622304B5A5}" type="datetimeFigureOut">
              <a:rPr lang="en-US" smtClean="0"/>
              <a:t>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CDA41B-355D-4EC3-B9E2-888E64BE6E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503EC8-C2C5-4B1F-BD62-E7622304B5A5}" type="datetimeFigureOut">
              <a:rPr lang="en-US" smtClean="0"/>
              <a:t>4/12/2018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CDA41B-355D-4EC3-B9E2-888E64BE6E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03EC8-C2C5-4B1F-BD62-E7622304B5A5}" type="datetimeFigureOut">
              <a:rPr lang="en-US" smtClean="0"/>
              <a:t>4/12/2018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CDA41B-355D-4EC3-B9E2-888E64BE6E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03EC8-C2C5-4B1F-BD62-E7622304B5A5}" type="datetimeFigureOut">
              <a:rPr lang="en-US" smtClean="0"/>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DA41B-355D-4EC3-B9E2-888E64BE6E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03EC8-C2C5-4B1F-BD62-E7622304B5A5}" type="datetimeFigureOut">
              <a:rPr lang="en-US" smtClean="0"/>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DA41B-355D-4EC3-B9E2-888E64BE6E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03EC8-C2C5-4B1F-BD62-E7622304B5A5}" type="datetimeFigureOut">
              <a:rPr lang="en-US" smtClean="0"/>
              <a:t>4/12/2018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DA41B-355D-4EC3-B9E2-888E64BE6E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smtClean="0"/>
              <a:t>Regulation of International Trade</a:t>
            </a:r>
            <a:endParaRPr lang="en-US" dirty="0"/>
          </a:p>
        </p:txBody>
      </p:sp>
      <p:pic>
        <p:nvPicPr>
          <p:cNvPr id="2050" name="Picture 2" descr="Image result for international trade regul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667000"/>
            <a:ext cx="4724400" cy="2362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mtClean="0"/>
              <a:t>Foreign Exchange Market</a:t>
            </a:r>
          </a:p>
        </p:txBody>
      </p:sp>
      <p:sp>
        <p:nvSpPr>
          <p:cNvPr id="11267" name="Rectangle 3"/>
          <p:cNvSpPr>
            <a:spLocks noGrp="1" noChangeArrowheads="1"/>
          </p:cNvSpPr>
          <p:nvPr>
            <p:ph type="body" idx="1"/>
          </p:nvPr>
        </p:nvSpPr>
        <p:spPr/>
        <p:txBody>
          <a:bodyPr/>
          <a:lstStyle/>
          <a:p>
            <a:pPr eaLnBrk="1" hangingPunct="1">
              <a:defRPr/>
            </a:pPr>
            <a:r>
              <a:rPr lang="en-US" b="1" u="sng" dirty="0" smtClean="0"/>
              <a:t>Foreign exchange market</a:t>
            </a:r>
            <a:r>
              <a:rPr lang="en-US" dirty="0" smtClean="0"/>
              <a:t>– consists of 2,000 banks and other financial institutions that facilitate the buying and selling of foreign currencies </a:t>
            </a:r>
          </a:p>
          <a:p>
            <a:pPr eaLnBrk="1" hangingPunct="1">
              <a:defRPr/>
            </a:pPr>
            <a:endParaRPr lang="en-US" sz="1000" dirty="0" smtClean="0"/>
          </a:p>
          <a:p>
            <a:pPr eaLnBrk="1" hangingPunct="1">
              <a:defRPr/>
            </a:pPr>
            <a:r>
              <a:rPr lang="en-US" dirty="0" smtClean="0"/>
              <a:t>Located: New York, London, </a:t>
            </a:r>
            <a:r>
              <a:rPr lang="en-US" dirty="0" smtClean="0"/>
              <a:t>Tokyo, </a:t>
            </a:r>
            <a:r>
              <a:rPr lang="en-US" dirty="0" smtClean="0"/>
              <a:t>and many other major cities</a:t>
            </a:r>
          </a:p>
        </p:txBody>
      </p:sp>
      <p:pic>
        <p:nvPicPr>
          <p:cNvPr id="13314" name="Picture 2" descr="Image result for foreign exchange mark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392612"/>
            <a:ext cx="3443278" cy="2465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60889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gtEl>
                                        <p:attrNameLst>
                                          <p:attrName>style.visibility</p:attrName>
                                        </p:attrNameLst>
                                      </p:cBhvr>
                                      <p:to>
                                        <p:strVal val="visible"/>
                                      </p:to>
                                    </p:set>
                                    <p:anim calcmode="lin" valueType="num">
                                      <p:cBhvr additive="base">
                                        <p:cTn id="13" dur="500" fill="hold"/>
                                        <p:tgtEl>
                                          <p:spTgt spid="11267"/>
                                        </p:tgtEl>
                                        <p:attrNameLst>
                                          <p:attrName>ppt_x</p:attrName>
                                        </p:attrNameLst>
                                      </p:cBhvr>
                                      <p:tavLst>
                                        <p:tav tm="0">
                                          <p:val>
                                            <p:strVal val="#ppt_x"/>
                                          </p:val>
                                        </p:tav>
                                        <p:tav tm="100000">
                                          <p:val>
                                            <p:strVal val="#ppt_x"/>
                                          </p:val>
                                        </p:tav>
                                      </p:tavLst>
                                    </p:anim>
                                    <p:anim calcmode="lin" valueType="num">
                                      <p:cBhvr additive="base">
                                        <p:cTn id="14"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t>Strong and Weak Currencies</a:t>
            </a:r>
          </a:p>
        </p:txBody>
      </p:sp>
      <p:sp>
        <p:nvSpPr>
          <p:cNvPr id="7171" name="Rectangle 3"/>
          <p:cNvSpPr>
            <a:spLocks noGrp="1" noChangeArrowheads="1"/>
          </p:cNvSpPr>
          <p:nvPr>
            <p:ph type="body" idx="1"/>
          </p:nvPr>
        </p:nvSpPr>
        <p:spPr/>
        <p:txBody>
          <a:bodyPr/>
          <a:lstStyle/>
          <a:p>
            <a:pPr eaLnBrk="1" hangingPunct="1">
              <a:lnSpc>
                <a:spcPct val="90000"/>
              </a:lnSpc>
              <a:defRPr/>
            </a:pPr>
            <a:r>
              <a:rPr lang="en-US" b="1" u="sng" dirty="0" smtClean="0"/>
              <a:t>Appreciation</a:t>
            </a:r>
            <a:r>
              <a:rPr lang="en-US" dirty="0" smtClean="0"/>
              <a:t>– increase in the value of a currency.  It takes less of a currency to buy another currency.</a:t>
            </a:r>
          </a:p>
          <a:p>
            <a:pPr eaLnBrk="1" hangingPunct="1">
              <a:lnSpc>
                <a:spcPct val="90000"/>
              </a:lnSpc>
              <a:buFont typeface="Wingdings" panose="05000000000000000000" pitchFamily="2" charset="2"/>
              <a:buNone/>
              <a:defRPr/>
            </a:pPr>
            <a:r>
              <a:rPr lang="en-US" dirty="0" smtClean="0"/>
              <a:t>    This currency is getting “stronger” </a:t>
            </a:r>
          </a:p>
          <a:p>
            <a:pPr eaLnBrk="1" hangingPunct="1">
              <a:lnSpc>
                <a:spcPct val="90000"/>
              </a:lnSpc>
              <a:buFont typeface="Wingdings" panose="05000000000000000000" pitchFamily="2" charset="2"/>
              <a:buNone/>
              <a:defRPr/>
            </a:pPr>
            <a:endParaRPr lang="en-US" dirty="0" smtClean="0"/>
          </a:p>
          <a:p>
            <a:pPr eaLnBrk="1" hangingPunct="1">
              <a:lnSpc>
                <a:spcPct val="90000"/>
              </a:lnSpc>
              <a:defRPr/>
            </a:pPr>
            <a:r>
              <a:rPr lang="en-US" b="1" u="sng" dirty="0" smtClean="0"/>
              <a:t>Depreciation</a:t>
            </a:r>
            <a:r>
              <a:rPr lang="en-US" dirty="0" smtClean="0"/>
              <a:t>– decrease in the value of a currency.  It takes more of a currency to buy another currency. </a:t>
            </a:r>
          </a:p>
          <a:p>
            <a:pPr eaLnBrk="1" hangingPunct="1">
              <a:lnSpc>
                <a:spcPct val="90000"/>
              </a:lnSpc>
              <a:buFont typeface="Wingdings" panose="05000000000000000000" pitchFamily="2" charset="2"/>
              <a:buNone/>
              <a:defRPr/>
            </a:pPr>
            <a:r>
              <a:rPr lang="en-US" dirty="0" smtClean="0"/>
              <a:t>    This currency is “weakening”</a:t>
            </a:r>
          </a:p>
        </p:txBody>
      </p:sp>
    </p:spTree>
    <p:extLst>
      <p:ext uri="{BB962C8B-B14F-4D97-AF65-F5344CB8AC3E}">
        <p14:creationId xmlns:p14="http://schemas.microsoft.com/office/powerpoint/2010/main" val="17863674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additive="base">
                                        <p:cTn id="13"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 calcmode="lin" valueType="num">
                                      <p:cBhvr additive="base">
                                        <p:cTn id="17"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anim calcmode="lin" valueType="num">
                                      <p:cBhvr additive="base">
                                        <p:cTn id="23"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1">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 calcmode="lin" valueType="num">
                                      <p:cBhvr additive="base">
                                        <p:cTn id="27"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6"/>
          <p:cNvSpPr>
            <a:spLocks noGrp="1" noChangeArrowheads="1"/>
          </p:cNvSpPr>
          <p:nvPr>
            <p:ph type="title" idx="4294967295"/>
          </p:nvPr>
        </p:nvSpPr>
        <p:spPr>
          <a:xfrm>
            <a:off x="457200" y="0"/>
            <a:ext cx="8229600" cy="1143000"/>
          </a:xfrm>
        </p:spPr>
        <p:txBody>
          <a:bodyPr/>
          <a:lstStyle/>
          <a:p>
            <a:pPr eaLnBrk="1" hangingPunct="1">
              <a:defRPr/>
            </a:pPr>
            <a:r>
              <a:rPr lang="en-US" smtClean="0"/>
              <a:t>Effects on Net Exports</a:t>
            </a:r>
          </a:p>
        </p:txBody>
      </p:sp>
      <p:sp>
        <p:nvSpPr>
          <p:cNvPr id="12291" name="AutoShape 9"/>
          <p:cNvSpPr>
            <a:spLocks noChangeArrowheads="1"/>
          </p:cNvSpPr>
          <p:nvPr/>
        </p:nvSpPr>
        <p:spPr bwMode="auto">
          <a:xfrm>
            <a:off x="0" y="3048000"/>
            <a:ext cx="2057400" cy="2514600"/>
          </a:xfrm>
          <a:prstGeom prst="upArrow">
            <a:avLst>
              <a:gd name="adj1" fmla="val 50000"/>
              <a:gd name="adj2" fmla="val 24999"/>
            </a:avLst>
          </a:prstGeom>
          <a:solidFill>
            <a:schemeClr val="accent1"/>
          </a:solidFill>
          <a:ln w="9525">
            <a:solidFill>
              <a:schemeClr val="tx1"/>
            </a:solidFill>
            <a:miter lim="800000"/>
            <a:headEnd/>
            <a:tailEnd/>
          </a:ln>
        </p:spPr>
        <p:txBody>
          <a:bodyPr vert="eaVert"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12292" name="AutoShape 13"/>
          <p:cNvSpPr>
            <a:spLocks noChangeArrowheads="1"/>
          </p:cNvSpPr>
          <p:nvPr/>
        </p:nvSpPr>
        <p:spPr bwMode="auto">
          <a:xfrm rot="10800000">
            <a:off x="1143000" y="4343400"/>
            <a:ext cx="2209800" cy="2286000"/>
          </a:xfrm>
          <a:prstGeom prst="upArrow">
            <a:avLst>
              <a:gd name="adj1" fmla="val 50000"/>
              <a:gd name="adj2" fmla="val 25000"/>
            </a:avLst>
          </a:prstGeom>
          <a:solidFill>
            <a:schemeClr val="accent1"/>
          </a:solidFill>
          <a:ln w="9525">
            <a:solidFill>
              <a:schemeClr val="tx1"/>
            </a:solidFill>
            <a:miter lim="800000"/>
            <a:headEnd/>
            <a:tailEnd/>
          </a:ln>
        </p:spPr>
        <p:txBody>
          <a:bodyPr rot="10800000" vert="eaVert"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12293" name="AutoShape 14"/>
          <p:cNvSpPr>
            <a:spLocks noChangeArrowheads="1"/>
          </p:cNvSpPr>
          <p:nvPr/>
        </p:nvSpPr>
        <p:spPr bwMode="auto">
          <a:xfrm>
            <a:off x="5791200" y="2286000"/>
            <a:ext cx="2209800" cy="3200400"/>
          </a:xfrm>
          <a:prstGeom prst="upArrow">
            <a:avLst>
              <a:gd name="adj1" fmla="val 50000"/>
              <a:gd name="adj2" fmla="val 26284"/>
            </a:avLst>
          </a:prstGeom>
          <a:solidFill>
            <a:schemeClr val="accent1"/>
          </a:solidFill>
          <a:ln w="9525">
            <a:solidFill>
              <a:schemeClr val="tx1"/>
            </a:solidFill>
            <a:miter lim="800000"/>
            <a:headEnd/>
            <a:tailEnd/>
          </a:ln>
        </p:spPr>
        <p:txBody>
          <a:bodyPr vert="eaVert"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12294" name="AutoShape 15"/>
          <p:cNvSpPr>
            <a:spLocks noChangeArrowheads="1"/>
          </p:cNvSpPr>
          <p:nvPr/>
        </p:nvSpPr>
        <p:spPr bwMode="auto">
          <a:xfrm rot="10800000">
            <a:off x="4267200" y="2971800"/>
            <a:ext cx="2438400" cy="3505200"/>
          </a:xfrm>
          <a:prstGeom prst="upArrow">
            <a:avLst>
              <a:gd name="adj1" fmla="val 50000"/>
              <a:gd name="adj2" fmla="val 25622"/>
            </a:avLst>
          </a:prstGeom>
          <a:solidFill>
            <a:schemeClr val="accent1"/>
          </a:solidFill>
          <a:ln w="9525">
            <a:solidFill>
              <a:schemeClr val="tx1"/>
            </a:solidFill>
            <a:miter lim="800000"/>
            <a:headEnd/>
            <a:tailEnd/>
          </a:ln>
        </p:spPr>
        <p:txBody>
          <a:bodyPr rot="10800000" vert="eaVert"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8208" name="Text Box 16"/>
          <p:cNvSpPr txBox="1">
            <a:spLocks noChangeArrowheads="1"/>
          </p:cNvSpPr>
          <p:nvPr/>
        </p:nvSpPr>
        <p:spPr bwMode="auto">
          <a:xfrm>
            <a:off x="533400" y="1371600"/>
            <a:ext cx="3581400" cy="708025"/>
          </a:xfrm>
          <a:prstGeom prst="rect">
            <a:avLst/>
          </a:prstGeom>
          <a:noFill/>
          <a:ln w="9525">
            <a:noFill/>
            <a:miter lim="800000"/>
            <a:headEnd/>
            <a:tailEnd/>
          </a:ln>
          <a:effectLst/>
        </p:spPr>
        <p:txBody>
          <a:bodyPr>
            <a:spAutoFit/>
          </a:bodyPr>
          <a:lstStyle/>
          <a:p>
            <a:pPr algn="ctr" eaLnBrk="1" hangingPunct="1">
              <a:spcBef>
                <a:spcPct val="50000"/>
              </a:spcBef>
              <a:defRPr/>
            </a:pPr>
            <a:r>
              <a:rPr lang="en-US" sz="4000" b="1" dirty="0">
                <a:effectLst>
                  <a:outerShdw blurRad="38100" dist="38100" dir="2700000" algn="tl">
                    <a:srgbClr val="000000"/>
                  </a:outerShdw>
                </a:effectLst>
                <a:latin typeface="Arial" charset="0"/>
              </a:rPr>
              <a:t>Strong</a:t>
            </a:r>
            <a:r>
              <a:rPr lang="en-US" sz="3200" b="1" dirty="0">
                <a:effectLst>
                  <a:outerShdw blurRad="38100" dist="38100" dir="2700000" algn="tl">
                    <a:srgbClr val="000000"/>
                  </a:outerShdw>
                </a:effectLst>
                <a:latin typeface="Arial" charset="0"/>
              </a:rPr>
              <a:t> </a:t>
            </a:r>
            <a:r>
              <a:rPr lang="en-US" sz="4000" b="1" dirty="0">
                <a:effectLst>
                  <a:outerShdw blurRad="38100" dist="38100" dir="2700000" algn="tl">
                    <a:srgbClr val="000000"/>
                  </a:outerShdw>
                </a:effectLst>
                <a:latin typeface="Arial" charset="0"/>
              </a:rPr>
              <a:t>Dollar</a:t>
            </a:r>
            <a:endParaRPr lang="en-US" sz="3200" b="1" dirty="0">
              <a:effectLst>
                <a:outerShdw blurRad="38100" dist="38100" dir="2700000" algn="tl">
                  <a:srgbClr val="000000"/>
                </a:outerShdw>
              </a:effectLst>
              <a:latin typeface="Arial" charset="0"/>
            </a:endParaRPr>
          </a:p>
        </p:txBody>
      </p:sp>
      <p:sp>
        <p:nvSpPr>
          <p:cNvPr id="8209" name="Text Box 17"/>
          <p:cNvSpPr txBox="1">
            <a:spLocks noChangeArrowheads="1"/>
          </p:cNvSpPr>
          <p:nvPr/>
        </p:nvSpPr>
        <p:spPr bwMode="auto">
          <a:xfrm>
            <a:off x="5105400" y="1371600"/>
            <a:ext cx="3733800" cy="708025"/>
          </a:xfrm>
          <a:prstGeom prst="rect">
            <a:avLst/>
          </a:prstGeom>
          <a:noFill/>
          <a:ln w="9525">
            <a:noFill/>
            <a:miter lim="800000"/>
            <a:headEnd/>
            <a:tailEnd/>
          </a:ln>
          <a:effectLst/>
        </p:spPr>
        <p:txBody>
          <a:bodyPr>
            <a:spAutoFit/>
          </a:bodyPr>
          <a:lstStyle/>
          <a:p>
            <a:pPr algn="ctr" eaLnBrk="1" hangingPunct="1">
              <a:spcBef>
                <a:spcPct val="50000"/>
              </a:spcBef>
              <a:defRPr/>
            </a:pPr>
            <a:r>
              <a:rPr lang="en-US" sz="4000" b="1" dirty="0">
                <a:effectLst>
                  <a:outerShdw blurRad="38100" dist="38100" dir="2700000" algn="tl">
                    <a:srgbClr val="000000"/>
                  </a:outerShdw>
                </a:effectLst>
                <a:latin typeface="Arial" charset="0"/>
              </a:rPr>
              <a:t>Weak Dollar</a:t>
            </a:r>
          </a:p>
        </p:txBody>
      </p:sp>
      <p:sp>
        <p:nvSpPr>
          <p:cNvPr id="8210" name="Text Box 18"/>
          <p:cNvSpPr txBox="1">
            <a:spLocks noChangeArrowheads="1"/>
          </p:cNvSpPr>
          <p:nvPr/>
        </p:nvSpPr>
        <p:spPr bwMode="auto">
          <a:xfrm>
            <a:off x="381000" y="3581400"/>
            <a:ext cx="1219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50000"/>
              </a:spcBef>
            </a:pPr>
            <a:r>
              <a:rPr lang="en-US" altLang="en-US" b="1">
                <a:latin typeface="Arial" panose="020B0604020202020204" pitchFamily="34" charset="0"/>
              </a:rPr>
              <a:t>As the dollar becomes stronger</a:t>
            </a:r>
          </a:p>
        </p:txBody>
      </p:sp>
      <p:sp>
        <p:nvSpPr>
          <p:cNvPr id="8211" name="Text Box 19"/>
          <p:cNvSpPr txBox="1">
            <a:spLocks noChangeArrowheads="1"/>
          </p:cNvSpPr>
          <p:nvPr/>
        </p:nvSpPr>
        <p:spPr bwMode="auto">
          <a:xfrm>
            <a:off x="1371600" y="4572000"/>
            <a:ext cx="17526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50000"/>
              </a:spcBef>
            </a:pPr>
            <a:r>
              <a:rPr lang="en-US" altLang="en-US" b="1">
                <a:latin typeface="Arial" panose="020B0604020202020204" pitchFamily="34" charset="0"/>
              </a:rPr>
              <a:t>American exports decline</a:t>
            </a:r>
          </a:p>
        </p:txBody>
      </p:sp>
      <p:sp>
        <p:nvSpPr>
          <p:cNvPr id="8213" name="Text Box 21"/>
          <p:cNvSpPr txBox="1">
            <a:spLocks noChangeArrowheads="1"/>
          </p:cNvSpPr>
          <p:nvPr/>
        </p:nvSpPr>
        <p:spPr bwMode="auto">
          <a:xfrm>
            <a:off x="4876800" y="4343400"/>
            <a:ext cx="1219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50000"/>
              </a:spcBef>
            </a:pPr>
            <a:r>
              <a:rPr lang="en-US" altLang="en-US" b="1">
                <a:latin typeface="Arial" panose="020B0604020202020204" pitchFamily="34" charset="0"/>
              </a:rPr>
              <a:t>As the dollar becomes weaker…</a:t>
            </a:r>
          </a:p>
        </p:txBody>
      </p:sp>
      <p:sp>
        <p:nvSpPr>
          <p:cNvPr id="8214" name="Text Box 22"/>
          <p:cNvSpPr txBox="1">
            <a:spLocks noChangeArrowheads="1"/>
          </p:cNvSpPr>
          <p:nvPr/>
        </p:nvSpPr>
        <p:spPr bwMode="auto">
          <a:xfrm>
            <a:off x="6172200" y="2895600"/>
            <a:ext cx="1447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50000"/>
              </a:spcBef>
            </a:pPr>
            <a:r>
              <a:rPr lang="en-US" altLang="en-US" b="1">
                <a:latin typeface="Arial" panose="020B0604020202020204" pitchFamily="34" charset="0"/>
              </a:rPr>
              <a:t>American</a:t>
            </a:r>
            <a:r>
              <a:rPr lang="en-US" altLang="en-US" sz="2000" b="1">
                <a:latin typeface="Arial" panose="020B0604020202020204" pitchFamily="34" charset="0"/>
              </a:rPr>
              <a:t> exports rise</a:t>
            </a:r>
          </a:p>
        </p:txBody>
      </p:sp>
      <p:sp>
        <p:nvSpPr>
          <p:cNvPr id="12301" name="Up Arrow 12"/>
          <p:cNvSpPr>
            <a:spLocks noChangeArrowheads="1"/>
          </p:cNvSpPr>
          <p:nvPr/>
        </p:nvSpPr>
        <p:spPr bwMode="auto">
          <a:xfrm>
            <a:off x="2362200" y="2743200"/>
            <a:ext cx="2057400" cy="2819400"/>
          </a:xfrm>
          <a:prstGeom prst="upArrow">
            <a:avLst>
              <a:gd name="adj1" fmla="val 50000"/>
              <a:gd name="adj2" fmla="val 49999"/>
            </a:avLst>
          </a:prstGeom>
          <a:solidFill>
            <a:schemeClr val="accent1"/>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47118" name="TextBox 13"/>
          <p:cNvSpPr txBox="1">
            <a:spLocks noChangeArrowheads="1"/>
          </p:cNvSpPr>
          <p:nvPr/>
        </p:nvSpPr>
        <p:spPr bwMode="auto">
          <a:xfrm>
            <a:off x="2819400" y="35052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b="1">
                <a:latin typeface="Arial" panose="020B0604020202020204" pitchFamily="34" charset="0"/>
              </a:rPr>
              <a:t>Imports Increase</a:t>
            </a:r>
          </a:p>
        </p:txBody>
      </p:sp>
      <p:cxnSp>
        <p:nvCxnSpPr>
          <p:cNvPr id="12303" name="Straight Connector 15"/>
          <p:cNvCxnSpPr>
            <a:cxnSpLocks noChangeShapeType="1"/>
          </p:cNvCxnSpPr>
          <p:nvPr/>
        </p:nvCxnSpPr>
        <p:spPr bwMode="auto">
          <a:xfrm rot="5400000">
            <a:off x="1981201" y="4038600"/>
            <a:ext cx="5029200" cy="31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304" name="Down Arrow 16"/>
          <p:cNvSpPr>
            <a:spLocks noChangeArrowheads="1"/>
          </p:cNvSpPr>
          <p:nvPr/>
        </p:nvSpPr>
        <p:spPr bwMode="auto">
          <a:xfrm>
            <a:off x="7162800" y="3352800"/>
            <a:ext cx="1981200" cy="3505200"/>
          </a:xfrm>
          <a:prstGeom prst="downArrow">
            <a:avLst>
              <a:gd name="adj1" fmla="val 50000"/>
              <a:gd name="adj2" fmla="val 49997"/>
            </a:avLst>
          </a:prstGeom>
          <a:solidFill>
            <a:schemeClr val="accent1"/>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47121" name="TextBox 17"/>
          <p:cNvSpPr txBox="1">
            <a:spLocks noChangeArrowheads="1"/>
          </p:cNvSpPr>
          <p:nvPr/>
        </p:nvSpPr>
        <p:spPr bwMode="auto">
          <a:xfrm>
            <a:off x="7620000" y="4495800"/>
            <a:ext cx="1219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b="1">
                <a:latin typeface="Arial" panose="020B0604020202020204" pitchFamily="34" charset="0"/>
              </a:rPr>
              <a:t>Imports</a:t>
            </a:r>
          </a:p>
          <a:p>
            <a:r>
              <a:rPr lang="en-US" altLang="en-US" b="1">
                <a:latin typeface="Arial" panose="020B0604020202020204" pitchFamily="34" charset="0"/>
              </a:rPr>
              <a:t>Decrease</a:t>
            </a:r>
          </a:p>
        </p:txBody>
      </p:sp>
    </p:spTree>
    <p:extLst>
      <p:ext uri="{BB962C8B-B14F-4D97-AF65-F5344CB8AC3E}">
        <p14:creationId xmlns:p14="http://schemas.microsoft.com/office/powerpoint/2010/main" val="11856902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diamond(in)">
                                      <p:cBhvr>
                                        <p:cTn id="7" dur="2000"/>
                                        <p:tgtEl>
                                          <p:spTgt spid="8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8208">
                                            <p:txEl>
                                              <p:pRg st="0" end="0"/>
                                            </p:txEl>
                                          </p:spTgt>
                                        </p:tgtEl>
                                        <p:attrNameLst>
                                          <p:attrName>style.visibility</p:attrName>
                                        </p:attrNameLst>
                                      </p:cBhvr>
                                      <p:to>
                                        <p:strVal val="visible"/>
                                      </p:to>
                                    </p:set>
                                    <p:animEffect transition="in" filter="checkerboard(across)">
                                      <p:cBhvr>
                                        <p:cTn id="12" dur="500"/>
                                        <p:tgtEl>
                                          <p:spTgt spid="820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8210">
                                            <p:txEl>
                                              <p:pRg st="0" end="0"/>
                                            </p:txEl>
                                          </p:spTgt>
                                        </p:tgtEl>
                                        <p:attrNameLst>
                                          <p:attrName>style.visibility</p:attrName>
                                        </p:attrNameLst>
                                      </p:cBhvr>
                                      <p:to>
                                        <p:strVal val="visible"/>
                                      </p:to>
                                    </p:set>
                                    <p:anim calcmode="lin" valueType="num">
                                      <p:cBhvr additive="base">
                                        <p:cTn id="17" dur="500" fill="hold"/>
                                        <p:tgtEl>
                                          <p:spTgt spid="8210">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2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8211">
                                            <p:txEl>
                                              <p:pRg st="0" end="0"/>
                                            </p:txEl>
                                          </p:spTgt>
                                        </p:tgtEl>
                                        <p:attrNameLst>
                                          <p:attrName>style.visibility</p:attrName>
                                        </p:attrNameLst>
                                      </p:cBhvr>
                                      <p:to>
                                        <p:strVal val="visible"/>
                                      </p:to>
                                    </p:set>
                                    <p:anim calcmode="lin" valueType="num">
                                      <p:cBhvr additive="base">
                                        <p:cTn id="23" dur="500" fill="hold"/>
                                        <p:tgtEl>
                                          <p:spTgt spid="8211">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2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7118"/>
                                        </p:tgtEl>
                                        <p:attrNameLst>
                                          <p:attrName>style.visibility</p:attrName>
                                        </p:attrNameLst>
                                      </p:cBhvr>
                                      <p:to>
                                        <p:strVal val="visible"/>
                                      </p:to>
                                    </p:set>
                                    <p:anim calcmode="lin" valueType="num">
                                      <p:cBhvr additive="base">
                                        <p:cTn id="29" dur="500" fill="hold"/>
                                        <p:tgtEl>
                                          <p:spTgt spid="47118"/>
                                        </p:tgtEl>
                                        <p:attrNameLst>
                                          <p:attrName>ppt_x</p:attrName>
                                        </p:attrNameLst>
                                      </p:cBhvr>
                                      <p:tavLst>
                                        <p:tav tm="0">
                                          <p:val>
                                            <p:strVal val="#ppt_x"/>
                                          </p:val>
                                        </p:tav>
                                        <p:tav tm="100000">
                                          <p:val>
                                            <p:strVal val="#ppt_x"/>
                                          </p:val>
                                        </p:tav>
                                      </p:tavLst>
                                    </p:anim>
                                    <p:anim calcmode="lin" valueType="num">
                                      <p:cBhvr additive="base">
                                        <p:cTn id="30" dur="500" fill="hold"/>
                                        <p:tgtEl>
                                          <p:spTgt spid="47118"/>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8209">
                                            <p:txEl>
                                              <p:pRg st="0" end="0"/>
                                            </p:txEl>
                                          </p:spTgt>
                                        </p:tgtEl>
                                        <p:attrNameLst>
                                          <p:attrName>style.visibility</p:attrName>
                                        </p:attrNameLst>
                                      </p:cBhvr>
                                      <p:to>
                                        <p:strVal val="visible"/>
                                      </p:to>
                                    </p:set>
                                    <p:anim calcmode="lin" valueType="num">
                                      <p:cBhvr additive="base">
                                        <p:cTn id="35" dur="500" fill="hold"/>
                                        <p:tgtEl>
                                          <p:spTgt spid="8209">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20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8213">
                                            <p:txEl>
                                              <p:pRg st="0" end="0"/>
                                            </p:txEl>
                                          </p:spTgt>
                                        </p:tgtEl>
                                        <p:attrNameLst>
                                          <p:attrName>style.visibility</p:attrName>
                                        </p:attrNameLst>
                                      </p:cBhvr>
                                      <p:to>
                                        <p:strVal val="visible"/>
                                      </p:to>
                                    </p:set>
                                    <p:anim calcmode="lin" valueType="num">
                                      <p:cBhvr additive="base">
                                        <p:cTn id="41" dur="500" fill="hold"/>
                                        <p:tgtEl>
                                          <p:spTgt spid="8213">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2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8214">
                                            <p:txEl>
                                              <p:pRg st="0" end="0"/>
                                            </p:txEl>
                                          </p:spTgt>
                                        </p:tgtEl>
                                        <p:attrNameLst>
                                          <p:attrName>style.visibility</p:attrName>
                                        </p:attrNameLst>
                                      </p:cBhvr>
                                      <p:to>
                                        <p:strVal val="visible"/>
                                      </p:to>
                                    </p:set>
                                    <p:anim calcmode="lin" valueType="num">
                                      <p:cBhvr additive="base">
                                        <p:cTn id="47" dur="500" fill="hold"/>
                                        <p:tgtEl>
                                          <p:spTgt spid="8214">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2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7121"/>
                                        </p:tgtEl>
                                        <p:attrNameLst>
                                          <p:attrName>style.visibility</p:attrName>
                                        </p:attrNameLst>
                                      </p:cBhvr>
                                      <p:to>
                                        <p:strVal val="visible"/>
                                      </p:to>
                                    </p:set>
                                    <p:anim calcmode="lin" valueType="num">
                                      <p:cBhvr additive="base">
                                        <p:cTn id="53" dur="500" fill="hold"/>
                                        <p:tgtEl>
                                          <p:spTgt spid="47121"/>
                                        </p:tgtEl>
                                        <p:attrNameLst>
                                          <p:attrName>ppt_x</p:attrName>
                                        </p:attrNameLst>
                                      </p:cBhvr>
                                      <p:tavLst>
                                        <p:tav tm="0">
                                          <p:val>
                                            <p:strVal val="#ppt_x"/>
                                          </p:val>
                                        </p:tav>
                                        <p:tav tm="100000">
                                          <p:val>
                                            <p:strVal val="#ppt_x"/>
                                          </p:val>
                                        </p:tav>
                                      </p:tavLst>
                                    </p:anim>
                                    <p:anim calcmode="lin" valueType="num">
                                      <p:cBhvr additive="base">
                                        <p:cTn id="54" dur="500" fill="hold"/>
                                        <p:tgtEl>
                                          <p:spTgt spid="471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P spid="47118" grpId="0"/>
      <p:bldP spid="471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Exchange Rates and the Balance of Trade</a:t>
            </a:r>
            <a:endParaRPr lang="en-US" dirty="0"/>
          </a:p>
        </p:txBody>
      </p:sp>
      <p:sp>
        <p:nvSpPr>
          <p:cNvPr id="3" name="Content Placeholder 2"/>
          <p:cNvSpPr>
            <a:spLocks noGrp="1"/>
          </p:cNvSpPr>
          <p:nvPr>
            <p:ph idx="1"/>
          </p:nvPr>
        </p:nvSpPr>
        <p:spPr/>
        <p:txBody>
          <a:bodyPr/>
          <a:lstStyle/>
          <a:p>
            <a:pPr>
              <a:defRPr/>
            </a:pPr>
            <a:r>
              <a:rPr lang="en-US" dirty="0" smtClean="0"/>
              <a:t>A strong dollar will decrease US exports and increase our trade deficit</a:t>
            </a:r>
          </a:p>
          <a:p>
            <a:pPr lvl="1" eaLnBrk="1" hangingPunct="1">
              <a:defRPr/>
            </a:pPr>
            <a:r>
              <a:rPr lang="en-US" dirty="0" smtClean="0"/>
              <a:t>A strong dollar means our goods are more expensive to the rest of the world.</a:t>
            </a:r>
          </a:p>
          <a:p>
            <a:pPr lvl="1" eaLnBrk="1" hangingPunct="1">
              <a:defRPr/>
            </a:pPr>
            <a:r>
              <a:rPr lang="en-US" dirty="0" smtClean="0"/>
              <a:t>A strong dollar means other countries’ goods cost us less.</a:t>
            </a:r>
          </a:p>
          <a:p>
            <a:pPr>
              <a:defRPr/>
            </a:pPr>
            <a:endParaRPr lang="en-US" dirty="0"/>
          </a:p>
        </p:txBody>
      </p:sp>
      <p:pic>
        <p:nvPicPr>
          <p:cNvPr id="7170" name="Picture 2" descr="Image result for strong u.s. doll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4545043"/>
            <a:ext cx="3489325" cy="2312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9346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eaLnBrk="1" hangingPunct="1">
              <a:defRPr/>
            </a:pPr>
            <a:r>
              <a:rPr lang="en-US" sz="4000" dirty="0" smtClean="0"/>
              <a:t>Exchange Rates and the Balance of Trade</a:t>
            </a:r>
          </a:p>
        </p:txBody>
      </p:sp>
      <p:sp>
        <p:nvSpPr>
          <p:cNvPr id="53251" name="Rectangle 3"/>
          <p:cNvSpPr>
            <a:spLocks noGrp="1" noChangeArrowheads="1"/>
          </p:cNvSpPr>
          <p:nvPr>
            <p:ph type="body" idx="1"/>
          </p:nvPr>
        </p:nvSpPr>
        <p:spPr/>
        <p:txBody>
          <a:bodyPr/>
          <a:lstStyle/>
          <a:p>
            <a:pPr eaLnBrk="1" hangingPunct="1">
              <a:defRPr/>
            </a:pPr>
            <a:r>
              <a:rPr lang="en-US" dirty="0" smtClean="0"/>
              <a:t>A weak dollar will increase US exports and reduce our trade deficit.</a:t>
            </a:r>
          </a:p>
          <a:p>
            <a:pPr lvl="1" eaLnBrk="1" hangingPunct="1">
              <a:defRPr/>
            </a:pPr>
            <a:r>
              <a:rPr lang="en-US" dirty="0" smtClean="0"/>
              <a:t>A weak dollar means our goods are cheaper to the rest of the world.</a:t>
            </a:r>
          </a:p>
          <a:p>
            <a:pPr lvl="1" eaLnBrk="1" hangingPunct="1">
              <a:defRPr/>
            </a:pPr>
            <a:r>
              <a:rPr lang="en-US" dirty="0" smtClean="0"/>
              <a:t>A weak dollar means other countries’ goods cost us more.</a:t>
            </a:r>
          </a:p>
        </p:txBody>
      </p:sp>
      <p:pic>
        <p:nvPicPr>
          <p:cNvPr id="6146" name="Picture 2" descr="Image result for weak u.s. doll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309711"/>
            <a:ext cx="3171825" cy="1981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4633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anim calcmode="lin" valueType="num">
                                      <p:cBhvr additive="base">
                                        <p:cTn id="11"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325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anim calcmode="lin" valueType="num">
                                      <p:cBhvr additive="base">
                                        <p:cTn id="15"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dirty="0" smtClean="0"/>
              <a:t>Trade Barriers</a:t>
            </a:r>
            <a:endParaRPr lang="en-US" dirty="0" smtClean="0">
              <a:effectLst>
                <a:outerShdw blurRad="38100" dist="38100" dir="2700000" algn="tl">
                  <a:srgbClr val="C0C0C0"/>
                </a:outerShdw>
              </a:effectLst>
              <a:latin typeface="Tahoma" pitchFamily="34" charset="0"/>
            </a:endParaRPr>
          </a:p>
        </p:txBody>
      </p:sp>
      <p:sp>
        <p:nvSpPr>
          <p:cNvPr id="29699" name="Rectangle 3"/>
          <p:cNvSpPr>
            <a:spLocks noGrp="1" noChangeArrowheads="1"/>
          </p:cNvSpPr>
          <p:nvPr>
            <p:ph type="body" idx="1"/>
          </p:nvPr>
        </p:nvSpPr>
        <p:spPr>
          <a:xfrm>
            <a:off x="457200" y="1600200"/>
            <a:ext cx="8229600" cy="4191000"/>
          </a:xfrm>
          <a:noFill/>
        </p:spPr>
        <p:txBody>
          <a:bodyPr/>
          <a:lstStyle/>
          <a:p>
            <a:pPr eaLnBrk="1" hangingPunct="1">
              <a:buClr>
                <a:schemeClr val="bg2"/>
              </a:buClr>
              <a:buFont typeface="Monotype Sorts" pitchFamily="2" charset="2"/>
              <a:buChar char="u"/>
            </a:pPr>
            <a:r>
              <a:rPr lang="en-US" sz="3600" dirty="0" smtClean="0">
                <a:solidFill>
                  <a:srgbClr val="B0001D"/>
                </a:solidFill>
              </a:rPr>
              <a:t>Trade Barriers </a:t>
            </a:r>
            <a:r>
              <a:rPr lang="en-US" sz="3600" dirty="0" smtClean="0">
                <a:solidFill>
                  <a:srgbClr val="002060"/>
                </a:solidFill>
              </a:rPr>
              <a:t>are strategies that countries use to limit foreign imports in order to protect domestic producers from foreign competition.</a:t>
            </a:r>
          </a:p>
          <a:p>
            <a:pPr eaLnBrk="1" hangingPunct="1">
              <a:buClr>
                <a:schemeClr val="bg2"/>
              </a:buClr>
              <a:buFont typeface="Monotype Sorts" pitchFamily="2" charset="2"/>
              <a:buChar char="u"/>
            </a:pPr>
            <a:r>
              <a:rPr lang="en-US" sz="3600" dirty="0" smtClean="0">
                <a:solidFill>
                  <a:srgbClr val="002060"/>
                </a:solidFill>
              </a:rPr>
              <a:t>These types of policies are known as </a:t>
            </a:r>
            <a:r>
              <a:rPr lang="en-US" sz="3600" dirty="0" smtClean="0">
                <a:solidFill>
                  <a:srgbClr val="A50021"/>
                </a:solidFill>
              </a:rPr>
              <a:t>protectionism.</a:t>
            </a:r>
            <a:endParaRPr lang="en-US" sz="3600" dirty="0" smtClean="0">
              <a:solidFill>
                <a:srgbClr val="002060"/>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500" fill="hold"/>
                                        <p:tgtEl>
                                          <p:spTgt spid="296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699">
                                            <p:txEl>
                                              <p:pRg st="0" end="0"/>
                                            </p:txEl>
                                          </p:spTgt>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29699">
                                            <p:txEl>
                                              <p:pRg st="0" end="0"/>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p:cTn id="13" dur="500" fill="hold"/>
                                        <p:tgtEl>
                                          <p:spTgt spid="2969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9699">
                                            <p:txEl>
                                              <p:pRg st="1" end="1"/>
                                            </p:txEl>
                                          </p:spTgt>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29699">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dirty="0" smtClean="0"/>
              <a:t>Types of Trade Barriers</a:t>
            </a:r>
          </a:p>
        </p:txBody>
      </p:sp>
      <p:sp>
        <p:nvSpPr>
          <p:cNvPr id="24579" name="Content Placeholder 2"/>
          <p:cNvSpPr>
            <a:spLocks noGrp="1"/>
          </p:cNvSpPr>
          <p:nvPr>
            <p:ph idx="1"/>
          </p:nvPr>
        </p:nvSpPr>
        <p:spPr>
          <a:xfrm>
            <a:off x="457200" y="1295400"/>
            <a:ext cx="8229600" cy="4525963"/>
          </a:xfrm>
        </p:spPr>
        <p:txBody>
          <a:bodyPr>
            <a:normAutofit fontScale="92500" lnSpcReduction="10000"/>
          </a:bodyPr>
          <a:lstStyle/>
          <a:p>
            <a:pPr eaLnBrk="1" hangingPunct="1">
              <a:buClr>
                <a:schemeClr val="bg2"/>
              </a:buClr>
              <a:buFont typeface="Monotype Sorts" pitchFamily="2" charset="2"/>
              <a:buChar char="u"/>
            </a:pPr>
            <a:r>
              <a:rPr lang="en-US" dirty="0" smtClean="0">
                <a:solidFill>
                  <a:srgbClr val="B0001D"/>
                </a:solidFill>
              </a:rPr>
              <a:t>Tariffs</a:t>
            </a:r>
            <a:r>
              <a:rPr lang="en-US" dirty="0" smtClean="0">
                <a:solidFill>
                  <a:srgbClr val="474A81"/>
                </a:solidFill>
              </a:rPr>
              <a:t> are taxes on imported goods. </a:t>
            </a:r>
          </a:p>
          <a:p>
            <a:pPr lvl="1">
              <a:buClr>
                <a:schemeClr val="bg2"/>
              </a:buClr>
              <a:buFont typeface="Monotype Sorts" pitchFamily="2" charset="2"/>
              <a:buChar char="u"/>
            </a:pPr>
            <a:r>
              <a:rPr lang="en-US" dirty="0" smtClean="0">
                <a:solidFill>
                  <a:srgbClr val="474A81"/>
                </a:solidFill>
              </a:rPr>
              <a:t>They raise the price of imported goods above the price of domestically produced goods</a:t>
            </a:r>
            <a:r>
              <a:rPr lang="en-US" dirty="0">
                <a:solidFill>
                  <a:srgbClr val="474A81"/>
                </a:solidFill>
              </a:rPr>
              <a:t> </a:t>
            </a:r>
            <a:r>
              <a:rPr lang="en-US" dirty="0" smtClean="0">
                <a:solidFill>
                  <a:srgbClr val="474A81"/>
                </a:solidFill>
              </a:rPr>
              <a:t>making domestically produced goods more affordable.</a:t>
            </a:r>
          </a:p>
          <a:p>
            <a:pPr eaLnBrk="1" hangingPunct="1">
              <a:buClr>
                <a:schemeClr val="bg2"/>
              </a:buClr>
              <a:buFont typeface="Monotype Sorts" pitchFamily="2" charset="2"/>
              <a:buChar char="u"/>
            </a:pPr>
            <a:r>
              <a:rPr lang="en-US" dirty="0" smtClean="0">
                <a:solidFill>
                  <a:srgbClr val="C00000"/>
                </a:solidFill>
              </a:rPr>
              <a:t>Import quotas </a:t>
            </a:r>
            <a:r>
              <a:rPr lang="en-US" dirty="0" smtClean="0">
                <a:solidFill>
                  <a:srgbClr val="474A81"/>
                </a:solidFill>
              </a:rPr>
              <a:t>specify a maximum  amount that can be imported during a certain time period.  </a:t>
            </a:r>
          </a:p>
          <a:p>
            <a:pPr lvl="1">
              <a:buClr>
                <a:schemeClr val="bg2"/>
              </a:buClr>
              <a:buFont typeface="Monotype Sorts" pitchFamily="2" charset="2"/>
              <a:buChar char="u"/>
            </a:pPr>
            <a:r>
              <a:rPr lang="en-US" dirty="0" smtClean="0">
                <a:solidFill>
                  <a:srgbClr val="474A81"/>
                </a:solidFill>
              </a:rPr>
              <a:t>This reduces the supply and raises the price of these goods.  The foreign importer cannot sell as much, but does receive a higher price for each item. </a:t>
            </a:r>
          </a:p>
          <a:p>
            <a:pPr lvl="1">
              <a:buClr>
                <a:schemeClr val="bg2"/>
              </a:buClr>
              <a:buFont typeface="Monotype Sorts" pitchFamily="2" charset="2"/>
              <a:buChar char="u"/>
            </a:pPr>
            <a:r>
              <a:rPr lang="en-US" dirty="0" smtClean="0">
                <a:solidFill>
                  <a:srgbClr val="474A81"/>
                </a:solidFill>
              </a:rPr>
              <a:t>Quotas are more effective than tariffs at protecting domestic industries.</a:t>
            </a:r>
            <a:endParaRPr lang="en-US" dirty="0" smtClean="0"/>
          </a:p>
          <a:p>
            <a:pPr eaLnBrk="1" hangingPunct="1">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A50021"/>
                </a:solidFill>
              </a:rPr>
              <a:t>Effects of Trade Barriers</a:t>
            </a:r>
            <a:endParaRPr lang="en-US" dirty="0">
              <a:solidFill>
                <a:srgbClr val="A50021"/>
              </a:solidFill>
            </a:endParaRPr>
          </a:p>
        </p:txBody>
      </p:sp>
      <p:sp>
        <p:nvSpPr>
          <p:cNvPr id="3" name="Content Placeholder 2"/>
          <p:cNvSpPr>
            <a:spLocks noGrp="1"/>
          </p:cNvSpPr>
          <p:nvPr>
            <p:ph idx="1"/>
          </p:nvPr>
        </p:nvSpPr>
        <p:spPr/>
        <p:txBody>
          <a:bodyPr/>
          <a:lstStyle/>
          <a:p>
            <a:r>
              <a:rPr lang="en-US" dirty="0" smtClean="0"/>
              <a:t>They increase the </a:t>
            </a:r>
            <a:r>
              <a:rPr lang="en-US" dirty="0" smtClean="0">
                <a:solidFill>
                  <a:srgbClr val="A50021"/>
                </a:solidFill>
              </a:rPr>
              <a:t>cost of goods and services </a:t>
            </a:r>
            <a:r>
              <a:rPr lang="en-US" dirty="0" smtClean="0">
                <a:solidFill>
                  <a:srgbClr val="C00000"/>
                </a:solidFill>
              </a:rPr>
              <a:t>to consumers</a:t>
            </a:r>
            <a:r>
              <a:rPr lang="en-US" dirty="0" smtClean="0"/>
              <a:t>.</a:t>
            </a:r>
          </a:p>
          <a:p>
            <a:r>
              <a:rPr lang="en-US" dirty="0" smtClean="0"/>
              <a:t>They reward</a:t>
            </a:r>
            <a:r>
              <a:rPr lang="en-US" dirty="0" smtClean="0">
                <a:solidFill>
                  <a:srgbClr val="A50021"/>
                </a:solidFill>
              </a:rPr>
              <a:t> inefficient industries </a:t>
            </a:r>
            <a:r>
              <a:rPr lang="en-US" dirty="0" smtClean="0"/>
              <a:t>by protecting them from more efficient foreign competition.</a:t>
            </a:r>
          </a:p>
          <a:p>
            <a:r>
              <a:rPr lang="en-US" dirty="0" smtClean="0"/>
              <a:t>They reduce</a:t>
            </a:r>
            <a:r>
              <a:rPr lang="en-US" dirty="0" smtClean="0">
                <a:solidFill>
                  <a:srgbClr val="A50021"/>
                </a:solidFill>
              </a:rPr>
              <a:t> the choices consumers had</a:t>
            </a:r>
            <a:r>
              <a:rPr lang="en-US" dirty="0" smtClean="0"/>
              <a:t>.</a:t>
            </a:r>
          </a:p>
          <a:p>
            <a:r>
              <a:rPr lang="en-US" dirty="0" smtClean="0"/>
              <a:t>They lead to </a:t>
            </a:r>
            <a:r>
              <a:rPr lang="en-US" dirty="0" smtClean="0">
                <a:solidFill>
                  <a:srgbClr val="A50021"/>
                </a:solidFill>
              </a:rPr>
              <a:t>trade wars </a:t>
            </a:r>
            <a:r>
              <a:rPr lang="en-US" dirty="0" smtClean="0"/>
              <a:t>and other </a:t>
            </a:r>
            <a:r>
              <a:rPr lang="en-US" dirty="0" smtClean="0">
                <a:solidFill>
                  <a:srgbClr val="A50021"/>
                </a:solidFill>
              </a:rPr>
              <a:t>trade disputes</a:t>
            </a:r>
            <a:r>
              <a:rPr lang="en-US" dirty="0" smtClean="0"/>
              <a:t> with other nations.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mtClean="0"/>
              <a:t>The Balance of Trade</a:t>
            </a:r>
          </a:p>
        </p:txBody>
      </p:sp>
      <p:sp>
        <p:nvSpPr>
          <p:cNvPr id="20483" name="Rectangle 3"/>
          <p:cNvSpPr>
            <a:spLocks noGrp="1" noChangeArrowheads="1"/>
          </p:cNvSpPr>
          <p:nvPr>
            <p:ph type="body" idx="1"/>
          </p:nvPr>
        </p:nvSpPr>
        <p:spPr>
          <a:xfrm>
            <a:off x="304800" y="1295400"/>
            <a:ext cx="8229600" cy="4525963"/>
          </a:xfrm>
        </p:spPr>
        <p:txBody>
          <a:bodyPr/>
          <a:lstStyle/>
          <a:p>
            <a:pPr eaLnBrk="1" hangingPunct="1">
              <a:lnSpc>
                <a:spcPct val="90000"/>
              </a:lnSpc>
              <a:defRPr/>
            </a:pPr>
            <a:r>
              <a:rPr lang="en-US" b="1" u="sng" dirty="0" smtClean="0"/>
              <a:t>Balance of trade</a:t>
            </a:r>
            <a:r>
              <a:rPr lang="en-US" dirty="0" smtClean="0"/>
              <a:t>– relationship between a nation’s imports and its exports</a:t>
            </a:r>
          </a:p>
          <a:p>
            <a:pPr eaLnBrk="1" hangingPunct="1">
              <a:lnSpc>
                <a:spcPct val="90000"/>
              </a:lnSpc>
              <a:defRPr/>
            </a:pPr>
            <a:endParaRPr lang="en-US" b="1" u="sng" dirty="0" smtClean="0"/>
          </a:p>
          <a:p>
            <a:pPr eaLnBrk="1" hangingPunct="1">
              <a:lnSpc>
                <a:spcPct val="90000"/>
              </a:lnSpc>
              <a:defRPr/>
            </a:pPr>
            <a:r>
              <a:rPr lang="en-US" b="1" u="sng" dirty="0" smtClean="0"/>
              <a:t>Trade surplus</a:t>
            </a:r>
            <a:r>
              <a:rPr lang="en-US" dirty="0" smtClean="0"/>
              <a:t>– a nation exports more than it imports </a:t>
            </a:r>
          </a:p>
          <a:p>
            <a:pPr eaLnBrk="1" hangingPunct="1">
              <a:lnSpc>
                <a:spcPct val="90000"/>
              </a:lnSpc>
              <a:defRPr/>
            </a:pPr>
            <a:endParaRPr lang="en-US" dirty="0" smtClean="0"/>
          </a:p>
          <a:p>
            <a:pPr eaLnBrk="1" hangingPunct="1">
              <a:lnSpc>
                <a:spcPct val="90000"/>
              </a:lnSpc>
              <a:defRPr/>
            </a:pPr>
            <a:r>
              <a:rPr lang="en-US" b="1" u="sng" dirty="0" smtClean="0"/>
              <a:t>Trade</a:t>
            </a:r>
            <a:r>
              <a:rPr lang="en-US" dirty="0" smtClean="0"/>
              <a:t> </a:t>
            </a:r>
            <a:r>
              <a:rPr lang="en-US" b="1" u="sng" dirty="0" smtClean="0"/>
              <a:t> deficit</a:t>
            </a:r>
            <a:r>
              <a:rPr lang="en-US" dirty="0" smtClean="0"/>
              <a:t>– when a nation imports more than it exports</a:t>
            </a:r>
          </a:p>
          <a:p>
            <a:pPr eaLnBrk="1" hangingPunct="1">
              <a:lnSpc>
                <a:spcPct val="90000"/>
              </a:lnSpc>
              <a:defRPr/>
            </a:pPr>
            <a:endParaRPr lang="en-US" dirty="0" smtClean="0"/>
          </a:p>
        </p:txBody>
      </p:sp>
      <p:pic>
        <p:nvPicPr>
          <p:cNvPr id="21506" name="Picture 2" descr="Image result for balance of tra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969669"/>
            <a:ext cx="1818943" cy="1703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034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ppt_x"/>
                                          </p:val>
                                        </p:tav>
                                        <p:tav tm="100000">
                                          <p:val>
                                            <p:strVal val="#ppt_x"/>
                                          </p:val>
                                        </p:tav>
                                      </p:tavLst>
                                    </p:anim>
                                    <p:anim calcmode="lin" valueType="num">
                                      <p:cBhvr additive="base">
                                        <p:cTn id="8"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gtEl>
                                        <p:attrNameLst>
                                          <p:attrName>style.visibility</p:attrName>
                                        </p:attrNameLst>
                                      </p:cBhvr>
                                      <p:to>
                                        <p:strVal val="visible"/>
                                      </p:to>
                                    </p:set>
                                    <p:anim calcmode="lin" valueType="num">
                                      <p:cBhvr additive="base">
                                        <p:cTn id="13" dur="500" fill="hold"/>
                                        <p:tgtEl>
                                          <p:spTgt spid="20483"/>
                                        </p:tgtEl>
                                        <p:attrNameLst>
                                          <p:attrName>ppt_x</p:attrName>
                                        </p:attrNameLst>
                                      </p:cBhvr>
                                      <p:tavLst>
                                        <p:tav tm="0">
                                          <p:val>
                                            <p:strVal val="#ppt_x"/>
                                          </p:val>
                                        </p:tav>
                                        <p:tav tm="100000">
                                          <p:val>
                                            <p:strVal val="#ppt_x"/>
                                          </p:val>
                                        </p:tav>
                                      </p:tavLst>
                                    </p:anim>
                                    <p:anim calcmode="lin" valueType="num">
                                      <p:cBhvr additive="base">
                                        <p:cTn id="14" dur="500" fill="hold"/>
                                        <p:tgtEl>
                                          <p:spTgt spid="204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p:cNvSpPr>
            <a:spLocks noGrp="1" noChangeArrowheads="1"/>
          </p:cNvSpPr>
          <p:nvPr>
            <p:ph type="title"/>
          </p:nvPr>
        </p:nvSpPr>
        <p:spPr/>
        <p:txBody>
          <a:bodyPr/>
          <a:lstStyle/>
          <a:p>
            <a:pPr eaLnBrk="1" hangingPunct="1">
              <a:defRPr/>
            </a:pPr>
            <a:r>
              <a:rPr lang="en-US" smtClean="0"/>
              <a:t>The United States Trade Deficit</a:t>
            </a:r>
          </a:p>
        </p:txBody>
      </p:sp>
      <p:sp>
        <p:nvSpPr>
          <p:cNvPr id="21508" name="Rectangle 4"/>
          <p:cNvSpPr>
            <a:spLocks noGrp="1" noChangeArrowheads="1"/>
          </p:cNvSpPr>
          <p:nvPr>
            <p:ph type="body" sz="half" idx="4294967295"/>
          </p:nvPr>
        </p:nvSpPr>
        <p:spPr>
          <a:xfrm>
            <a:off x="0" y="1600200"/>
            <a:ext cx="4038600" cy="4530725"/>
          </a:xfrm>
        </p:spPr>
        <p:txBody>
          <a:bodyPr/>
          <a:lstStyle/>
          <a:p>
            <a:pPr eaLnBrk="1" hangingPunct="1">
              <a:defRPr/>
            </a:pPr>
            <a:endParaRPr lang="en-US" sz="2800" smtClean="0"/>
          </a:p>
          <a:p>
            <a:pPr eaLnBrk="1" hangingPunct="1">
              <a:defRPr/>
            </a:pPr>
            <a:endParaRPr lang="en-US" sz="2800" smtClean="0"/>
          </a:p>
          <a:p>
            <a:pPr eaLnBrk="1" hangingPunct="1">
              <a:buFont typeface="Wingdings" panose="05000000000000000000" pitchFamily="2" charset="2"/>
              <a:buNone/>
              <a:defRPr/>
            </a:pPr>
            <a:endParaRPr lang="en-US" sz="2800" smtClean="0"/>
          </a:p>
        </p:txBody>
      </p:sp>
      <p:pic>
        <p:nvPicPr>
          <p:cNvPr id="1031" name="Picture 7" descr="Image result for united states trade deficit"/>
          <p:cNvPicPr>
            <a:picLocks noGrp="1" noChangeAspect="1" noChangeArrowheads="1"/>
          </p:cNvPicPr>
          <p:nvPr>
            <p:ph type="chart" idx="1"/>
          </p:nvPr>
        </p:nvPicPr>
        <p:blipFill>
          <a:blip r:embed="rId3">
            <a:extLst>
              <a:ext uri="{28A0092B-C50C-407E-A947-70E740481C1C}">
                <a14:useLocalDpi xmlns:a14="http://schemas.microsoft.com/office/drawing/2010/main" val="0"/>
              </a:ext>
            </a:extLst>
          </a:blip>
          <a:srcRect/>
          <a:stretch>
            <a:fillRect/>
          </a:stretch>
        </p:blipFill>
        <p:spPr bwMode="auto">
          <a:xfrm>
            <a:off x="1447800" y="1488798"/>
            <a:ext cx="5981700" cy="4624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1442646"/>
      </p:ext>
    </p:extLst>
  </p:cSld>
  <p:clrMapOvr>
    <a:masterClrMapping/>
  </p:clrMapOvr>
  <p:transition>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Trade Deficit</a:t>
            </a:r>
            <a:endParaRPr lang="en-US" dirty="0"/>
          </a:p>
        </p:txBody>
      </p:sp>
      <p:sp>
        <p:nvSpPr>
          <p:cNvPr id="3" name="Content Placeholder 2"/>
          <p:cNvSpPr>
            <a:spLocks noGrp="1"/>
          </p:cNvSpPr>
          <p:nvPr>
            <p:ph idx="1"/>
          </p:nvPr>
        </p:nvSpPr>
        <p:spPr>
          <a:xfrm>
            <a:off x="228600" y="1066800"/>
            <a:ext cx="8229600" cy="4525963"/>
          </a:xfrm>
        </p:spPr>
        <p:txBody>
          <a:bodyPr/>
          <a:lstStyle/>
          <a:p>
            <a:r>
              <a:rPr lang="en-US" altLang="en-US" dirty="0">
                <a:latin typeface="Arial" panose="020B0604020202020204" pitchFamily="34" charset="0"/>
              </a:rPr>
              <a:t>Although the United States sells many </a:t>
            </a:r>
            <a:r>
              <a:rPr lang="en-US" altLang="en-US" dirty="0" smtClean="0">
                <a:latin typeface="Arial" panose="020B0604020202020204" pitchFamily="34" charset="0"/>
              </a:rPr>
              <a:t>goods abroad</a:t>
            </a:r>
            <a:r>
              <a:rPr lang="en-US" altLang="en-US" dirty="0">
                <a:latin typeface="Arial" panose="020B0604020202020204" pitchFamily="34" charset="0"/>
              </a:rPr>
              <a:t>,</a:t>
            </a:r>
            <a:r>
              <a:rPr lang="en-US" altLang="en-US" dirty="0" smtClean="0">
                <a:latin typeface="Arial" panose="020B0604020202020204" pitchFamily="34" charset="0"/>
              </a:rPr>
              <a:t> it </a:t>
            </a:r>
            <a:r>
              <a:rPr lang="en-US" altLang="en-US" dirty="0">
                <a:latin typeface="Arial" panose="020B0604020202020204" pitchFamily="34" charset="0"/>
              </a:rPr>
              <a:t>buys more goods from abroad than it sells. The result is that the United States is running a large trade deficit, and has been for several decades. </a:t>
            </a:r>
          </a:p>
          <a:p>
            <a:pPr lvl="1"/>
            <a:r>
              <a:rPr lang="en-US" altLang="en-US" dirty="0" smtClean="0">
                <a:latin typeface="Arial" panose="020B0604020202020204" pitchFamily="34" charset="0"/>
              </a:rPr>
              <a:t>Since 1970s</a:t>
            </a:r>
            <a:endParaRPr lang="en-US" altLang="en-US" dirty="0">
              <a:latin typeface="Arial" panose="020B0604020202020204" pitchFamily="34" charset="0"/>
            </a:endParaRPr>
          </a:p>
          <a:p>
            <a:endParaRPr lang="en-US" dirty="0"/>
          </a:p>
        </p:txBody>
      </p:sp>
      <p:pic>
        <p:nvPicPr>
          <p:cNvPr id="22530" name="Picture 2" descr="Image result for united states imports and expor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796478"/>
            <a:ext cx="4029075" cy="2775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3023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defRPr/>
            </a:pPr>
            <a:r>
              <a:rPr lang="en-US" sz="4000" dirty="0" smtClean="0"/>
              <a:t>Results of the United States Trade Deficit </a:t>
            </a:r>
            <a:br>
              <a:rPr lang="en-US" sz="4000" dirty="0" smtClean="0"/>
            </a:br>
            <a:endParaRPr lang="en-US" sz="4000" dirty="0" smtClean="0"/>
          </a:p>
        </p:txBody>
      </p:sp>
      <p:sp>
        <p:nvSpPr>
          <p:cNvPr id="26627" name="Rectangle 3"/>
          <p:cNvSpPr>
            <a:spLocks noGrp="1" noChangeArrowheads="1"/>
          </p:cNvSpPr>
          <p:nvPr>
            <p:ph idx="1"/>
          </p:nvPr>
        </p:nvSpPr>
        <p:spPr>
          <a:xfrm>
            <a:off x="304800" y="990600"/>
            <a:ext cx="8229600" cy="4525963"/>
          </a:xfrm>
        </p:spPr>
        <p:txBody>
          <a:bodyPr/>
          <a:lstStyle/>
          <a:p>
            <a:pPr eaLnBrk="1" hangingPunct="1">
              <a:defRPr/>
            </a:pPr>
            <a:r>
              <a:rPr lang="en-US" sz="2800" dirty="0" smtClean="0"/>
              <a:t>Extra dollars end up in the hands of </a:t>
            </a:r>
            <a:r>
              <a:rPr lang="en-US" sz="2800" dirty="0" smtClean="0"/>
              <a:t>foreigners.</a:t>
            </a:r>
            <a:endParaRPr lang="en-US" sz="2800" dirty="0" smtClean="0"/>
          </a:p>
          <a:p>
            <a:pPr eaLnBrk="1" hangingPunct="1">
              <a:buFont typeface="Wingdings" panose="05000000000000000000" pitchFamily="2" charset="2"/>
              <a:buNone/>
              <a:defRPr/>
            </a:pPr>
            <a:endParaRPr lang="en-US" sz="1000" dirty="0" smtClean="0"/>
          </a:p>
          <a:p>
            <a:pPr eaLnBrk="1" hangingPunct="1">
              <a:defRPr/>
            </a:pPr>
            <a:r>
              <a:rPr lang="en-US" sz="2800" dirty="0" smtClean="0"/>
              <a:t>Foreigners use these dollars to purchase land, </a:t>
            </a:r>
            <a:r>
              <a:rPr lang="en-US" sz="2800" dirty="0" smtClean="0"/>
              <a:t>stocks, </a:t>
            </a:r>
            <a:r>
              <a:rPr lang="en-US" sz="2800" dirty="0" smtClean="0"/>
              <a:t>and </a:t>
            </a:r>
            <a:r>
              <a:rPr lang="en-US" sz="2800" dirty="0" smtClean="0"/>
              <a:t>bonds.</a:t>
            </a:r>
            <a:endParaRPr lang="en-US" sz="2800" dirty="0" smtClean="0"/>
          </a:p>
          <a:p>
            <a:pPr lvl="1" eaLnBrk="1" hangingPunct="1">
              <a:defRPr/>
            </a:pPr>
            <a:r>
              <a:rPr lang="en-US" sz="2400" dirty="0" smtClean="0"/>
              <a:t>This is a form of export and balances our trade </a:t>
            </a:r>
            <a:r>
              <a:rPr lang="en-US" sz="2400" dirty="0" smtClean="0"/>
              <a:t>accounts.</a:t>
            </a:r>
            <a:endParaRPr lang="en-US" sz="2400" dirty="0" smtClean="0"/>
          </a:p>
          <a:p>
            <a:pPr lvl="1" eaLnBrk="1" hangingPunct="1">
              <a:defRPr/>
            </a:pPr>
            <a:endParaRPr lang="en-US" sz="1000" dirty="0" smtClean="0"/>
          </a:p>
          <a:p>
            <a:pPr eaLnBrk="1" hangingPunct="1">
              <a:defRPr/>
            </a:pPr>
            <a:r>
              <a:rPr lang="en-US" sz="2800" dirty="0" smtClean="0"/>
              <a:t>The value of the dollar against other currencies may </a:t>
            </a:r>
            <a:r>
              <a:rPr lang="en-US" sz="2800" dirty="0" smtClean="0"/>
              <a:t>fall.</a:t>
            </a:r>
            <a:endParaRPr lang="en-US" sz="2800" dirty="0" smtClean="0"/>
          </a:p>
          <a:p>
            <a:pPr eaLnBrk="1" hangingPunct="1">
              <a:defRPr/>
            </a:pPr>
            <a:endParaRPr lang="en-US" sz="2400" dirty="0" smtClean="0"/>
          </a:p>
          <a:p>
            <a:pPr eaLnBrk="1" hangingPunct="1">
              <a:defRPr/>
            </a:pPr>
            <a:endParaRPr lang="en-US" sz="2400" dirty="0" smtClean="0"/>
          </a:p>
        </p:txBody>
      </p:sp>
      <p:pic>
        <p:nvPicPr>
          <p:cNvPr id="17410" name="Picture 2" descr="Image result for united states trade defic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3756353"/>
            <a:ext cx="5384800" cy="310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8773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 calcmode="lin" valueType="num">
                                      <p:cBhvr additive="base">
                                        <p:cTn id="13"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anim calcmode="lin" valueType="num">
                                      <p:cBhvr additive="base">
                                        <p:cTn id="17"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6627">
                                            <p:txEl>
                                              <p:pRg st="5" end="5"/>
                                            </p:txEl>
                                          </p:spTgt>
                                        </p:tgtEl>
                                        <p:attrNameLst>
                                          <p:attrName>style.visibility</p:attrName>
                                        </p:attrNameLst>
                                      </p:cBhvr>
                                      <p:to>
                                        <p:strVal val="visible"/>
                                      </p:to>
                                    </p:set>
                                    <p:anim calcmode="lin" valueType="num">
                                      <p:cBhvr additive="base">
                                        <p:cTn id="23"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dirty="0" smtClean="0"/>
              <a:t>Exchange Rates</a:t>
            </a:r>
          </a:p>
        </p:txBody>
      </p:sp>
      <p:sp>
        <p:nvSpPr>
          <p:cNvPr id="3075" name="Rectangle 3"/>
          <p:cNvSpPr>
            <a:spLocks noGrp="1" noChangeArrowheads="1"/>
          </p:cNvSpPr>
          <p:nvPr>
            <p:ph type="body" idx="1"/>
          </p:nvPr>
        </p:nvSpPr>
        <p:spPr>
          <a:xfrm>
            <a:off x="152400" y="846138"/>
            <a:ext cx="8229600" cy="3505200"/>
          </a:xfrm>
        </p:spPr>
        <p:txBody>
          <a:bodyPr>
            <a:normAutofit lnSpcReduction="10000"/>
          </a:bodyPr>
          <a:lstStyle/>
          <a:p>
            <a:pPr eaLnBrk="1" hangingPunct="1">
              <a:buFont typeface="Wingdings" panose="05000000000000000000" pitchFamily="2" charset="2"/>
              <a:buNone/>
              <a:defRPr/>
            </a:pPr>
            <a:endParaRPr lang="en-US" dirty="0" smtClean="0"/>
          </a:p>
          <a:p>
            <a:pPr eaLnBrk="1" hangingPunct="1">
              <a:defRPr/>
            </a:pPr>
            <a:r>
              <a:rPr lang="en-US" b="1" u="sng" dirty="0" smtClean="0"/>
              <a:t>Exchange rate</a:t>
            </a:r>
            <a:r>
              <a:rPr lang="en-US" dirty="0" smtClean="0"/>
              <a:t>– the value of a foreign nation’s currency in terms of another nation’s currency</a:t>
            </a:r>
          </a:p>
          <a:p>
            <a:pPr lvl="1" eaLnBrk="1" hangingPunct="1">
              <a:defRPr/>
            </a:pPr>
            <a:r>
              <a:rPr lang="en-US" dirty="0" smtClean="0"/>
              <a:t>Converts prices from one currency to another currency </a:t>
            </a:r>
          </a:p>
          <a:p>
            <a:pPr lvl="1" eaLnBrk="1" hangingPunct="1">
              <a:defRPr/>
            </a:pPr>
            <a:r>
              <a:rPr lang="en-US" dirty="0" smtClean="0"/>
              <a:t>For Example: </a:t>
            </a:r>
          </a:p>
          <a:p>
            <a:pPr lvl="1" eaLnBrk="1" hangingPunct="1">
              <a:buFont typeface="Wingdings" pitchFamily="2" charset="2"/>
              <a:buNone/>
              <a:defRPr/>
            </a:pPr>
            <a:r>
              <a:rPr lang="en-US" dirty="0" smtClean="0"/>
              <a:t>            </a:t>
            </a:r>
            <a:r>
              <a:rPr lang="en-US" dirty="0" smtClean="0"/>
              <a:t>18.08 </a:t>
            </a:r>
            <a:r>
              <a:rPr lang="en-US" dirty="0" smtClean="0"/>
              <a:t>pesos equal </a:t>
            </a:r>
            <a:r>
              <a:rPr lang="en-US" dirty="0" smtClean="0"/>
              <a:t>$1</a:t>
            </a:r>
            <a:endParaRPr lang="en-US" dirty="0" smtClean="0"/>
          </a:p>
          <a:p>
            <a:pPr eaLnBrk="1" hangingPunct="1">
              <a:defRPr/>
            </a:pPr>
            <a:endParaRPr lang="en-US" dirty="0" smtClean="0"/>
          </a:p>
        </p:txBody>
      </p:sp>
      <p:pic>
        <p:nvPicPr>
          <p:cNvPr id="15362" name="Picture 2" descr="Image result for exchange ra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200" y="5029200"/>
            <a:ext cx="3224915" cy="10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90119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ppt_x"/>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TotalTime>
  <Words>985</Words>
  <Application>Microsoft Office PowerPoint</Application>
  <PresentationFormat>On-screen Show (4:3)</PresentationFormat>
  <Paragraphs>89</Paragraphs>
  <Slides>14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Monotype Sorts</vt:lpstr>
      <vt:lpstr>Tahoma</vt:lpstr>
      <vt:lpstr>Verdana</vt:lpstr>
      <vt:lpstr>Wingdings</vt:lpstr>
      <vt:lpstr>Office Theme</vt:lpstr>
      <vt:lpstr>Regulation of International Trade</vt:lpstr>
      <vt:lpstr>Trade Barriers</vt:lpstr>
      <vt:lpstr>Types of Trade Barriers</vt:lpstr>
      <vt:lpstr>Effects of Trade Barriers</vt:lpstr>
      <vt:lpstr>The Balance of Trade</vt:lpstr>
      <vt:lpstr>The United States Trade Deficit</vt:lpstr>
      <vt:lpstr>United States Trade Deficit</vt:lpstr>
      <vt:lpstr>Results of the United States Trade Deficit  </vt:lpstr>
      <vt:lpstr>Exchange Rates</vt:lpstr>
      <vt:lpstr>Foreign Exchange Market</vt:lpstr>
      <vt:lpstr>Strong and Weak Currencies</vt:lpstr>
      <vt:lpstr>Effects on Net Exports</vt:lpstr>
      <vt:lpstr>Exchange Rates and the Balance of Trade</vt:lpstr>
      <vt:lpstr>Exchange Rates and the Balance of Trade</vt:lpstr>
    </vt:vector>
  </TitlesOfParts>
  <Company>Granbury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Trade versus Protectionism</dc:title>
  <dc:creator>GISD</dc:creator>
  <cp:lastModifiedBy>Artis Cummings</cp:lastModifiedBy>
  <cp:revision>19</cp:revision>
  <cp:lastPrinted>2018-04-13T13:18:19Z</cp:lastPrinted>
  <dcterms:created xsi:type="dcterms:W3CDTF">2011-11-14T01:14:27Z</dcterms:created>
  <dcterms:modified xsi:type="dcterms:W3CDTF">2018-04-13T14:06:48Z</dcterms:modified>
</cp:coreProperties>
</file>