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8"/>
  </p:notesMasterIdLst>
  <p:sldIdLst>
    <p:sldId id="256" r:id="rId2"/>
    <p:sldId id="288" r:id="rId3"/>
    <p:sldId id="279" r:id="rId4"/>
    <p:sldId id="259" r:id="rId5"/>
    <p:sldId id="278" r:id="rId6"/>
    <p:sldId id="282" r:id="rId7"/>
    <p:sldId id="276" r:id="rId8"/>
    <p:sldId id="287" r:id="rId9"/>
    <p:sldId id="286" r:id="rId10"/>
    <p:sldId id="280" r:id="rId11"/>
    <p:sldId id="260" r:id="rId12"/>
    <p:sldId id="281" r:id="rId13"/>
    <p:sldId id="283" r:id="rId14"/>
    <p:sldId id="277" r:id="rId15"/>
    <p:sldId id="284" r:id="rId16"/>
    <p:sldId id="26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EEFE"/>
    <a:srgbClr val="96EAFE"/>
    <a:srgbClr val="7C5989"/>
    <a:srgbClr val="000066"/>
    <a:srgbClr val="050403"/>
    <a:srgbClr val="FFFF00"/>
    <a:srgbClr val="008000"/>
    <a:srgbClr val="EC13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385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D55F916-9F5C-4C0A-9FCE-1DA5BA493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5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52A4147-3BAB-4B73-8EA3-89A051190C93}" type="slidenum">
              <a:rPr lang="en-US" altLang="en-US" smtClean="0">
                <a:latin typeface="Times New Roman" pitchFamily="18" charset="0"/>
              </a:rPr>
              <a:pPr eaLnBrk="1" hangingPunct="1"/>
              <a:t>1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B0CE24-EA94-436F-89EB-5C4E217B0CFC}" type="slidenum">
              <a:rPr lang="en-US" altLang="en-US" smtClean="0">
                <a:latin typeface="Times New Roman" pitchFamily="18" charset="0"/>
              </a:rPr>
              <a:pPr eaLnBrk="1" hangingPunct="1"/>
              <a:t>15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20044A-73F6-457C-AB6C-C1E27474E3EF}" type="slidenum">
              <a:rPr lang="en-US" altLang="en-US" smtClean="0">
                <a:latin typeface="Times New Roman" pitchFamily="18" charset="0"/>
              </a:rPr>
              <a:pPr eaLnBrk="1" hangingPunct="1"/>
              <a:t>16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387B0D-F2EB-41AB-9EB8-D7448AAE55D1}" type="slidenum">
              <a:rPr lang="en-US" altLang="en-US" smtClean="0">
                <a:latin typeface="Times New Roman" pitchFamily="18" charset="0"/>
              </a:rPr>
              <a:pPr eaLnBrk="1" hangingPunct="1"/>
              <a:t>4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928055-341B-4D71-8E75-0C548C17F458}" type="slidenum">
              <a:rPr lang="en-US" altLang="en-US" smtClean="0">
                <a:latin typeface="Times New Roman" pitchFamily="18" charset="0"/>
              </a:rPr>
              <a:pPr eaLnBrk="1" hangingPunct="1"/>
              <a:t>5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2ACC3D-6906-4203-800D-852A41699878}" type="slidenum">
              <a:rPr lang="en-US" altLang="en-US" smtClean="0">
                <a:latin typeface="Times New Roman" pitchFamily="18" charset="0"/>
              </a:rPr>
              <a:pPr eaLnBrk="1" hangingPunct="1"/>
              <a:t>7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E718C86-A0E3-46D5-9E3A-290AE7115EC8}" type="slidenum">
              <a:rPr lang="en-US" altLang="en-US" smtClean="0">
                <a:latin typeface="Times New Roman" pitchFamily="18" charset="0"/>
              </a:rPr>
              <a:pPr eaLnBrk="1" hangingPunct="1"/>
              <a:t>10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05F476-2FAF-42BA-BA2D-96A5FF142579}" type="slidenum">
              <a:rPr lang="en-US" altLang="en-US" smtClean="0">
                <a:latin typeface="Times New Roman" pitchFamily="18" charset="0"/>
              </a:rPr>
              <a:pPr eaLnBrk="1" hangingPunct="1"/>
              <a:t>11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EB7999-AAEB-4ADB-9933-34B7BEBDF2E2}" type="slidenum">
              <a:rPr lang="en-US" altLang="en-US" smtClean="0">
                <a:latin typeface="Times New Roman" pitchFamily="18" charset="0"/>
              </a:rPr>
              <a:pPr eaLnBrk="1" hangingPunct="1"/>
              <a:t>12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D278A4-61C8-44B7-9F50-B9275BEE326F}" type="slidenum">
              <a:rPr lang="en-US" altLang="en-US" smtClean="0">
                <a:latin typeface="Times New Roman" pitchFamily="18" charset="0"/>
              </a:rPr>
              <a:pPr eaLnBrk="1" hangingPunct="1"/>
              <a:t>13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CD5D99-ACB9-4FD5-BC89-BAD9ED97A5DB}" type="slidenum">
              <a:rPr lang="en-US" altLang="en-US" smtClean="0">
                <a:latin typeface="Times New Roman" pitchFamily="18" charset="0"/>
              </a:rPr>
              <a:pPr eaLnBrk="1" hangingPunct="1"/>
              <a:t>14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6897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897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590E3-9CAC-43CE-90BF-BE6564E2C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060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B134F-C03C-42BC-949C-BD4C13C82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17889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80F31-3088-4084-9062-4E34002FE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6262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3EA12-0C6B-4D13-9B1F-44F29CDE7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8965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1FA8F-C6A6-46A9-BA56-CA0F2D500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7589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C1D58-7416-4D45-A505-40BDC14BC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0521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87342-6793-4805-8755-558331BE0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43015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75D01-5D24-4E82-8374-AC75001E0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097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044CE-DE7B-4755-99D5-869394B5C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432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230AD-D8F4-4A10-B34A-FC047B4E6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7903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152DB-7836-4204-B51F-EA876EA3E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9093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DE859-F635-4774-A998-CAF930982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1289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C5534-B5EF-4C30-B6C3-448B631E3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0292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6793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6794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794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79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79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7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37C21E8-E5C2-4C3D-8211-27F7E3768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794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6000" smtClean="0"/>
              <a:t>The Mongols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The Mongol Empire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600200"/>
            <a:ext cx="4267200" cy="4530725"/>
          </a:xfrm>
        </p:spPr>
        <p:txBody>
          <a:bodyPr/>
          <a:lstStyle/>
          <a:p>
            <a:pPr marL="347663" indent="-347663" eaLnBrk="1" hangingPunct="1"/>
            <a:r>
              <a:rPr lang="en-US" altLang="en-US" sz="2400" smtClean="0">
                <a:solidFill>
                  <a:srgbClr val="050403"/>
                </a:solidFill>
                <a:latin typeface="Verdana" pitchFamily="34" charset="0"/>
              </a:rPr>
              <a:t>Mongol rule was generally tolerant </a:t>
            </a:r>
            <a:endParaRPr lang="en-US" altLang="en-US" sz="2000" smtClean="0">
              <a:solidFill>
                <a:srgbClr val="050403"/>
              </a:solidFill>
              <a:latin typeface="Verdana" pitchFamily="34" charset="0"/>
            </a:endParaRPr>
          </a:p>
          <a:p>
            <a:pPr marL="804863" lvl="1" indent="-342900" eaLnBrk="1" hangingPunct="1"/>
            <a:r>
              <a:rPr lang="en-US" altLang="en-US" sz="2000" smtClean="0">
                <a:solidFill>
                  <a:srgbClr val="050403"/>
                </a:solidFill>
                <a:latin typeface="Verdana" pitchFamily="34" charset="0"/>
              </a:rPr>
              <a:t>Religious toleration</a:t>
            </a:r>
          </a:p>
          <a:p>
            <a:pPr marL="804863" lvl="1" indent="-342900" eaLnBrk="1" hangingPunct="1"/>
            <a:r>
              <a:rPr lang="en-US" altLang="en-US" sz="2000" smtClean="0">
                <a:solidFill>
                  <a:srgbClr val="050403"/>
                </a:solidFill>
                <a:latin typeface="Verdana" pitchFamily="34" charset="0"/>
              </a:rPr>
              <a:t>Administrators drawn from Islamic and Chinese worlds</a:t>
            </a:r>
          </a:p>
          <a:p>
            <a:pPr marL="804863" lvl="1" indent="-342900" eaLnBrk="1" hangingPunct="1"/>
            <a:r>
              <a:rPr lang="en-US" altLang="en-US" sz="2000" smtClean="0">
                <a:solidFill>
                  <a:srgbClr val="050403"/>
                </a:solidFill>
                <a:latin typeface="Verdana" pitchFamily="34" charset="0"/>
              </a:rPr>
              <a:t>Intellectuals taken from conquered kingdoms</a:t>
            </a:r>
          </a:p>
          <a:p>
            <a:pPr marL="347663" indent="-347663" eaLnBrk="1" hangingPunct="1"/>
            <a:r>
              <a:rPr lang="en-US" altLang="en-US" sz="2400" smtClean="0">
                <a:solidFill>
                  <a:srgbClr val="050403"/>
                </a:solidFill>
                <a:latin typeface="Verdana" pitchFamily="34" charset="0"/>
              </a:rPr>
              <a:t>Trade and cultural exchange flourished</a:t>
            </a:r>
          </a:p>
          <a:p>
            <a:pPr marL="804863" lvl="1" indent="-342900" eaLnBrk="1" hangingPunct="1"/>
            <a:r>
              <a:rPr lang="en-US" altLang="en-US" sz="2000" smtClean="0">
                <a:solidFill>
                  <a:srgbClr val="050403"/>
                </a:solidFill>
                <a:latin typeface="Verdana" pitchFamily="34" charset="0"/>
              </a:rPr>
              <a:t>Pax Mongolica</a:t>
            </a:r>
          </a:p>
          <a:p>
            <a:pPr marL="804863" lvl="1" indent="-342900" eaLnBrk="1" hangingPunct="1"/>
            <a:r>
              <a:rPr lang="en-US" altLang="en-US" sz="2000" smtClean="0">
                <a:solidFill>
                  <a:srgbClr val="050403"/>
                </a:solidFill>
                <a:latin typeface="Verdana" pitchFamily="34" charset="0"/>
              </a:rPr>
              <a:t>Protect merchants</a:t>
            </a:r>
          </a:p>
        </p:txBody>
      </p:sp>
      <p:pic>
        <p:nvPicPr>
          <p:cNvPr id="12292" name="Picture 6" descr="Mongol Cavalry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600200"/>
            <a:ext cx="3341688" cy="43434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Yuan Dynasty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4038600" cy="4648200"/>
          </a:xfrm>
        </p:spPr>
        <p:txBody>
          <a:bodyPr/>
          <a:lstStyle/>
          <a:p>
            <a:pPr marL="347663" indent="-347663" eaLnBrk="1" hangingPunct="1"/>
            <a:r>
              <a:rPr lang="en-US" altLang="en-US" sz="2400" smtClean="0">
                <a:solidFill>
                  <a:srgbClr val="050403"/>
                </a:solidFill>
                <a:latin typeface="Verdana" pitchFamily="34" charset="0"/>
              </a:rPr>
              <a:t>Kublai Khan finished conquering the Song dynasty in 1276</a:t>
            </a:r>
          </a:p>
          <a:p>
            <a:pPr marL="804863" lvl="1" indent="-342900" eaLnBrk="1" hangingPunct="1"/>
            <a:r>
              <a:rPr lang="en-US" altLang="en-US" sz="2000" smtClean="0">
                <a:solidFill>
                  <a:srgbClr val="050403"/>
                </a:solidFill>
                <a:latin typeface="Verdana" pitchFamily="34" charset="0"/>
              </a:rPr>
              <a:t>Launched two failed invasions of Japan</a:t>
            </a:r>
          </a:p>
          <a:p>
            <a:pPr marL="347663" indent="-347663" eaLnBrk="1" hangingPunct="1"/>
            <a:r>
              <a:rPr lang="en-US" altLang="en-US" sz="2400" smtClean="0">
                <a:solidFill>
                  <a:srgbClr val="050403"/>
                </a:solidFill>
                <a:latin typeface="Verdana" pitchFamily="34" charset="0"/>
              </a:rPr>
              <a:t>New Social Hierarchy</a:t>
            </a:r>
          </a:p>
          <a:p>
            <a:pPr marL="804863" lvl="1" indent="-342900" eaLnBrk="1" hangingPunct="1"/>
            <a:r>
              <a:rPr lang="en-US" altLang="en-US" sz="2000" smtClean="0">
                <a:solidFill>
                  <a:srgbClr val="050403"/>
                </a:solidFill>
                <a:latin typeface="Verdana" pitchFamily="34" charset="0"/>
              </a:rPr>
              <a:t>Mongols; foreigners; northern Chinese; Southern Chinese</a:t>
            </a:r>
          </a:p>
          <a:p>
            <a:pPr marL="347663" indent="-347663" eaLnBrk="1" hangingPunct="1"/>
            <a:r>
              <a:rPr lang="en-US" altLang="en-US" sz="2400" smtClean="0">
                <a:solidFill>
                  <a:srgbClr val="050403"/>
                </a:solidFill>
                <a:latin typeface="Verdana" pitchFamily="34" charset="0"/>
              </a:rPr>
              <a:t>Ended exam system</a:t>
            </a:r>
          </a:p>
          <a:p>
            <a:pPr marL="347663" indent="-347663" eaLnBrk="1" hangingPunct="1"/>
            <a:r>
              <a:rPr lang="en-US" altLang="en-US" sz="2400" smtClean="0">
                <a:solidFill>
                  <a:srgbClr val="050403"/>
                </a:solidFill>
                <a:latin typeface="Verdana" pitchFamily="34" charset="0"/>
              </a:rPr>
              <a:t>Favored merchants &amp; peasants over elites</a:t>
            </a:r>
          </a:p>
        </p:txBody>
      </p:sp>
      <p:pic>
        <p:nvPicPr>
          <p:cNvPr id="13316" name="Picture 6" descr="kublai khan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1676400"/>
            <a:ext cx="3486150" cy="315753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Yuan Social Policies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4419600" cy="4530725"/>
          </a:xfrm>
        </p:spPr>
        <p:txBody>
          <a:bodyPr/>
          <a:lstStyle/>
          <a:p>
            <a:pPr marL="347663" indent="-347663" eaLnBrk="1" hangingPunct="1"/>
            <a:r>
              <a:rPr lang="en-US" altLang="en-US" sz="2400" smtClean="0">
                <a:solidFill>
                  <a:srgbClr val="050403"/>
                </a:solidFill>
                <a:latin typeface="Verdana" pitchFamily="34" charset="0"/>
              </a:rPr>
              <a:t>Mongols could not settle in China</a:t>
            </a:r>
          </a:p>
          <a:p>
            <a:pPr marL="347663" indent="-347663" eaLnBrk="1" hangingPunct="1"/>
            <a:r>
              <a:rPr lang="en-US" altLang="en-US" sz="2400" smtClean="0">
                <a:solidFill>
                  <a:srgbClr val="050403"/>
                </a:solidFill>
                <a:latin typeface="Verdana" pitchFamily="34" charset="0"/>
              </a:rPr>
              <a:t>Outlawed intermarriage</a:t>
            </a:r>
          </a:p>
          <a:p>
            <a:pPr marL="347663" indent="-347663" eaLnBrk="1" hangingPunct="1"/>
            <a:r>
              <a:rPr lang="en-US" altLang="en-US" sz="2400" smtClean="0">
                <a:solidFill>
                  <a:srgbClr val="050403"/>
                </a:solidFill>
                <a:latin typeface="Verdana" pitchFamily="34" charset="0"/>
              </a:rPr>
              <a:t>Promoted Buddhism &amp; supported Daoism</a:t>
            </a:r>
          </a:p>
          <a:p>
            <a:pPr marL="347663" indent="-347663" eaLnBrk="1" hangingPunct="1"/>
            <a:r>
              <a:rPr lang="en-US" altLang="en-US" sz="2400" smtClean="0">
                <a:solidFill>
                  <a:srgbClr val="050403"/>
                </a:solidFill>
                <a:latin typeface="Verdana" pitchFamily="34" charset="0"/>
              </a:rPr>
              <a:t>Mongol women refused to adopt Chinese customs</a:t>
            </a:r>
          </a:p>
          <a:p>
            <a:pPr marL="804863" lvl="1" indent="-342900" eaLnBrk="1" hangingPunct="1"/>
            <a:r>
              <a:rPr lang="en-US" altLang="en-US" sz="2000" smtClean="0">
                <a:solidFill>
                  <a:srgbClr val="050403"/>
                </a:solidFill>
                <a:latin typeface="Verdana" pitchFamily="34" charset="0"/>
              </a:rPr>
              <a:t>Retained influential status</a:t>
            </a:r>
          </a:p>
          <a:p>
            <a:pPr marL="804863" lvl="1" indent="-342900" eaLnBrk="1" hangingPunct="1"/>
            <a:r>
              <a:rPr lang="en-US" altLang="en-US" sz="2000" smtClean="0">
                <a:solidFill>
                  <a:srgbClr val="050403"/>
                </a:solidFill>
                <a:latin typeface="Verdana" pitchFamily="34" charset="0"/>
              </a:rPr>
              <a:t>Resisted footbinding</a:t>
            </a:r>
          </a:p>
        </p:txBody>
      </p:sp>
      <p:pic>
        <p:nvPicPr>
          <p:cNvPr id="14340" name="Picture 7" descr="Kublai Khans wife Chabi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5450" y="1676400"/>
            <a:ext cx="3194050" cy="35814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Mongol Impact on Southwest Asia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7663" indent="-347663" eaLnBrk="1" hangingPunct="1"/>
            <a:r>
              <a:rPr lang="en-US" altLang="en-US" smtClean="0">
                <a:solidFill>
                  <a:srgbClr val="050403"/>
                </a:solidFill>
                <a:latin typeface="Verdana" pitchFamily="34" charset="0"/>
              </a:rPr>
              <a:t>Created two khanates</a:t>
            </a:r>
          </a:p>
          <a:p>
            <a:pPr marL="804863" lvl="1" indent="-342900" eaLnBrk="1" hangingPunct="1"/>
            <a:r>
              <a:rPr lang="en-US" altLang="en-US" smtClean="0">
                <a:solidFill>
                  <a:srgbClr val="050403"/>
                </a:solidFill>
                <a:latin typeface="Verdana" pitchFamily="34" charset="0"/>
              </a:rPr>
              <a:t>Ilkhanate of Persia &amp; Khanate Of Chaghadai</a:t>
            </a:r>
          </a:p>
          <a:p>
            <a:pPr marL="347663" indent="-347663" eaLnBrk="1" hangingPunct="1"/>
            <a:r>
              <a:rPr lang="en-US" altLang="en-US" smtClean="0">
                <a:solidFill>
                  <a:srgbClr val="050403"/>
                </a:solidFill>
                <a:latin typeface="Verdana" pitchFamily="34" charset="0"/>
              </a:rPr>
              <a:t>Destroyed numerous cities</a:t>
            </a:r>
          </a:p>
          <a:p>
            <a:pPr marL="804863" lvl="1" indent="-342900" eaLnBrk="1" hangingPunct="1"/>
            <a:r>
              <a:rPr lang="en-US" altLang="en-US" smtClean="0">
                <a:solidFill>
                  <a:srgbClr val="050403"/>
                </a:solidFill>
                <a:latin typeface="Verdana" pitchFamily="34" charset="0"/>
              </a:rPr>
              <a:t>Captured Baghdad in 1258</a:t>
            </a:r>
          </a:p>
          <a:p>
            <a:pPr marL="347663" indent="-347663" eaLnBrk="1" hangingPunct="1"/>
            <a:r>
              <a:rPr lang="en-US" altLang="en-US" smtClean="0">
                <a:solidFill>
                  <a:srgbClr val="050403"/>
                </a:solidFill>
                <a:latin typeface="Verdana" pitchFamily="34" charset="0"/>
              </a:rPr>
              <a:t>Destroyed agricultural lands &amp; irrigation systems</a:t>
            </a:r>
          </a:p>
          <a:p>
            <a:pPr marL="347663" indent="-347663" eaLnBrk="1" hangingPunct="1"/>
            <a:r>
              <a:rPr lang="en-US" altLang="en-US" smtClean="0">
                <a:solidFill>
                  <a:srgbClr val="050403"/>
                </a:solidFill>
                <a:latin typeface="Verdana" pitchFamily="34" charset="0"/>
              </a:rPr>
              <a:t>Converted to Islam in 1295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Russia Under the Mongols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050403"/>
                </a:solidFill>
                <a:latin typeface="Verdana" pitchFamily="34" charset="0"/>
              </a:rPr>
              <a:t>Ruled by the Khanate of the Golden Horde</a:t>
            </a:r>
            <a:endParaRPr lang="en-US" altLang="en-US" sz="2200" smtClean="0">
              <a:solidFill>
                <a:srgbClr val="050403"/>
              </a:solidFill>
              <a:latin typeface="Verdana" pitchFamily="34" charset="0"/>
            </a:endParaRPr>
          </a:p>
          <a:p>
            <a:pPr eaLnBrk="1" hangingPunct="1"/>
            <a:r>
              <a:rPr lang="en-US" altLang="en-US" sz="2400" smtClean="0">
                <a:solidFill>
                  <a:srgbClr val="050403"/>
                </a:solidFill>
                <a:latin typeface="Verdana" pitchFamily="34" charset="0"/>
              </a:rPr>
              <a:t>Russian princes forced pay tribute</a:t>
            </a:r>
          </a:p>
          <a:p>
            <a:pPr lvl="1" eaLnBrk="1" hangingPunct="1"/>
            <a:r>
              <a:rPr lang="en-US" altLang="en-US" sz="2000" smtClean="0">
                <a:solidFill>
                  <a:srgbClr val="050403"/>
                </a:solidFill>
                <a:latin typeface="Verdana" pitchFamily="34" charset="0"/>
              </a:rPr>
              <a:t>Princes raise taxes on peasants</a:t>
            </a:r>
          </a:p>
          <a:p>
            <a:pPr lvl="1" eaLnBrk="1" hangingPunct="1"/>
            <a:r>
              <a:rPr lang="en-US" altLang="en-US" sz="2000" smtClean="0">
                <a:solidFill>
                  <a:srgbClr val="050403"/>
                </a:solidFill>
                <a:latin typeface="Verdana" pitchFamily="34" charset="0"/>
              </a:rPr>
              <a:t>Peasants reduced to serfdom</a:t>
            </a:r>
          </a:p>
          <a:p>
            <a:pPr eaLnBrk="1" hangingPunct="1"/>
            <a:r>
              <a:rPr lang="en-US" altLang="en-US" sz="2400" smtClean="0">
                <a:solidFill>
                  <a:srgbClr val="050403"/>
                </a:solidFill>
                <a:latin typeface="Verdana" pitchFamily="34" charset="0"/>
              </a:rPr>
              <a:t>Cut Russia off from Western Europe</a:t>
            </a:r>
          </a:p>
          <a:p>
            <a:pPr lvl="1" eaLnBrk="1" hangingPunct="1"/>
            <a:r>
              <a:rPr lang="en-US" altLang="en-US" sz="2000" smtClean="0">
                <a:solidFill>
                  <a:srgbClr val="050403"/>
                </a:solidFill>
                <a:latin typeface="Verdana" pitchFamily="34" charset="0"/>
              </a:rPr>
              <a:t>Renaissance has minimal influence on Russia</a:t>
            </a:r>
          </a:p>
          <a:p>
            <a:pPr eaLnBrk="1" hangingPunct="1"/>
            <a:r>
              <a:rPr lang="en-US" altLang="en-US" sz="2400" smtClean="0">
                <a:solidFill>
                  <a:srgbClr val="050403"/>
                </a:solidFill>
                <a:latin typeface="Verdana" pitchFamily="34" charset="0"/>
              </a:rPr>
              <a:t>Rise of Moscow</a:t>
            </a:r>
          </a:p>
          <a:p>
            <a:pPr lvl="1" eaLnBrk="1" hangingPunct="1"/>
            <a:r>
              <a:rPr lang="en-US" altLang="en-US" sz="2000" smtClean="0">
                <a:solidFill>
                  <a:srgbClr val="050403"/>
                </a:solidFill>
                <a:latin typeface="Verdana" pitchFamily="34" charset="0"/>
              </a:rPr>
              <a:t>Moscow profited as tribute collector for Mongol overlords</a:t>
            </a:r>
          </a:p>
          <a:p>
            <a:pPr lvl="1" eaLnBrk="1" hangingPunct="1"/>
            <a:r>
              <a:rPr lang="en-US" altLang="en-US" sz="2000" smtClean="0">
                <a:solidFill>
                  <a:srgbClr val="050403"/>
                </a:solidFill>
                <a:latin typeface="Verdana" pitchFamily="34" charset="0"/>
              </a:rPr>
              <a:t>Princes of Moscow turned against the Mongols in 1380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Mongol Impact on Europe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347663" indent="-347663" eaLnBrk="1" hangingPunct="1"/>
            <a:r>
              <a:rPr lang="en-US" altLang="en-US" sz="2400" smtClean="0">
                <a:solidFill>
                  <a:srgbClr val="050403"/>
                </a:solidFill>
                <a:latin typeface="Verdana" pitchFamily="34" charset="0"/>
              </a:rPr>
              <a:t>Europeans altered military organization</a:t>
            </a:r>
          </a:p>
          <a:p>
            <a:pPr marL="347663" indent="-347663" eaLnBrk="1" hangingPunct="1"/>
            <a:r>
              <a:rPr lang="en-US" altLang="en-US" sz="2400" smtClean="0">
                <a:solidFill>
                  <a:srgbClr val="050403"/>
                </a:solidFill>
                <a:latin typeface="Verdana" pitchFamily="34" charset="0"/>
              </a:rPr>
              <a:t>Mongol conquests facilitated trade across the steppes</a:t>
            </a:r>
          </a:p>
          <a:p>
            <a:pPr marL="804863" lvl="1" indent="-342900" eaLnBrk="1" hangingPunct="1"/>
            <a:r>
              <a:rPr lang="en-US" altLang="en-US" sz="2200" smtClean="0">
                <a:solidFill>
                  <a:srgbClr val="050403"/>
                </a:solidFill>
                <a:latin typeface="Verdana" pitchFamily="34" charset="0"/>
              </a:rPr>
              <a:t>Introduce gunpowder, printing press, &amp; naval technology</a:t>
            </a:r>
          </a:p>
          <a:p>
            <a:pPr marL="347663" indent="-347663" eaLnBrk="1" hangingPunct="1"/>
            <a:r>
              <a:rPr lang="en-US" altLang="en-US" sz="2400" smtClean="0">
                <a:solidFill>
                  <a:srgbClr val="050403"/>
                </a:solidFill>
                <a:latin typeface="Verdana" pitchFamily="34" charset="0"/>
              </a:rPr>
              <a:t>Mongols may have spread Bubonic Plague</a:t>
            </a:r>
          </a:p>
        </p:txBody>
      </p:sp>
      <p:pic>
        <p:nvPicPr>
          <p:cNvPr id="17412" name="Picture 5" descr="marco polo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21300" y="1828800"/>
            <a:ext cx="1575769" cy="1905000"/>
          </a:xfrm>
          <a:noFill/>
        </p:spPr>
      </p:pic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5181600" y="4114800"/>
            <a:ext cx="3276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Marco </a:t>
            </a:r>
            <a:r>
              <a:rPr lang="en-US" altLang="en-US" dirty="0" smtClean="0"/>
              <a:t>Polo traveled to China (merchant family) on the Silk Road. He would later tell others in Europe of his many experiences in China during the time of Mongol rule.</a:t>
            </a:r>
            <a:endParaRPr lang="en-US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Decline of the Mongols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>
                <a:solidFill>
                  <a:srgbClr val="050403"/>
                </a:solidFill>
                <a:latin typeface="Verdana" pitchFamily="34" charset="0"/>
              </a:rPr>
              <a:t>Mongols too few in number, settled populations massive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>
                <a:solidFill>
                  <a:srgbClr val="050403"/>
                </a:solidFill>
                <a:latin typeface="Verdana" pitchFamily="34" charset="0"/>
              </a:rPr>
              <a:t>Any interaction resulted in acculturation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>
                <a:solidFill>
                  <a:srgbClr val="050403"/>
                </a:solidFill>
                <a:latin typeface="Verdana" pitchFamily="34" charset="0"/>
              </a:rPr>
              <a:t>Mongol rule resented by conquered populations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>
                <a:solidFill>
                  <a:srgbClr val="050403"/>
                </a:solidFill>
                <a:latin typeface="Verdana" pitchFamily="34" charset="0"/>
              </a:rPr>
              <a:t>Settled populations began to use firearms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500" dirty="0" smtClean="0"/>
              <a:t>Eurasia in 1200 </a:t>
            </a:r>
            <a:r>
              <a:rPr lang="en-US" altLang="en-US" sz="3500" dirty="0" smtClean="0"/>
              <a:t>CE (Scattered tribes) </a:t>
            </a:r>
            <a:endParaRPr lang="en-US" altLang="en-US" sz="3500" dirty="0" smtClean="0"/>
          </a:p>
        </p:txBody>
      </p:sp>
      <p:pic>
        <p:nvPicPr>
          <p:cNvPr id="4099" name="Picture 6" descr="Eurasia in 1200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676400"/>
            <a:ext cx="6477000" cy="508158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Mongol Society</a:t>
            </a:r>
            <a:endParaRPr lang="en-US" altLang="en-US" dirty="0" smtClean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72038" y="1600200"/>
            <a:ext cx="3814762" cy="45307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200" i="1" dirty="0" smtClean="0"/>
              <a:t>Pastoralists</a:t>
            </a:r>
          </a:p>
          <a:p>
            <a:pPr marL="0" indent="0" eaLnBrk="1" hangingPunct="1">
              <a:buFontTx/>
              <a:buNone/>
            </a:pPr>
            <a:r>
              <a:rPr lang="en-US" altLang="en-US" sz="2200" dirty="0" smtClean="0"/>
              <a:t>-Nomadic and herded animals, as they were constantly on the move looking for good pasture for the animals.</a:t>
            </a:r>
          </a:p>
          <a:p>
            <a:pPr marL="0" indent="0" eaLnBrk="1" hangingPunct="1">
              <a:buFontTx/>
              <a:buNone/>
            </a:pPr>
            <a:r>
              <a:rPr lang="en-US" altLang="en-US" sz="2200" i="1" dirty="0" smtClean="0"/>
              <a:t>Clans</a:t>
            </a:r>
          </a:p>
          <a:p>
            <a:pPr marL="0" indent="0" eaLnBrk="1" hangingPunct="1">
              <a:buFontTx/>
              <a:buNone/>
            </a:pPr>
            <a:r>
              <a:rPr lang="en-US" altLang="en-US" sz="2200" dirty="0" smtClean="0"/>
              <a:t>-Kinship groups of mostly family.</a:t>
            </a:r>
          </a:p>
          <a:p>
            <a:pPr marL="0" indent="0" eaLnBrk="1" hangingPunct="1">
              <a:buFontTx/>
              <a:buNone/>
            </a:pPr>
            <a:r>
              <a:rPr lang="en-US" altLang="en-US" sz="2200" dirty="0" smtClean="0"/>
              <a:t>-Constant rivalry among different clans/tribes.</a:t>
            </a:r>
            <a:endParaRPr lang="en-US" altLang="en-US" sz="2200" dirty="0" smtClean="0"/>
          </a:p>
        </p:txBody>
      </p:sp>
      <p:pic>
        <p:nvPicPr>
          <p:cNvPr id="5124" name="Picture 9" descr="Mongol Steppe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1600200"/>
            <a:ext cx="3429000" cy="2057400"/>
          </a:xfrm>
          <a:noFill/>
        </p:spPr>
      </p:pic>
      <p:pic>
        <p:nvPicPr>
          <p:cNvPr id="5125" name="Picture 10" descr="Mongol Yu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06825"/>
            <a:ext cx="3429000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Genghis Khan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4572000" cy="5029200"/>
          </a:xfrm>
        </p:spPr>
        <p:txBody>
          <a:bodyPr/>
          <a:lstStyle/>
          <a:p>
            <a:pPr marL="347663" indent="-347663" eaLnBrk="1" hangingPunct="1"/>
            <a:r>
              <a:rPr lang="en-US" altLang="en-US" sz="2400" dirty="0" smtClean="0">
                <a:solidFill>
                  <a:srgbClr val="050403"/>
                </a:solidFill>
                <a:latin typeface="Verdana" pitchFamily="34" charset="0"/>
              </a:rPr>
              <a:t>Genghis Khan</a:t>
            </a:r>
            <a:r>
              <a:rPr lang="en-US" altLang="en-US" sz="2000" dirty="0" smtClean="0">
                <a:solidFill>
                  <a:srgbClr val="050403"/>
                </a:solidFill>
                <a:latin typeface="Verdana" pitchFamily="34" charset="0"/>
              </a:rPr>
              <a:t> </a:t>
            </a:r>
            <a:r>
              <a:rPr lang="en-US" altLang="en-US" sz="2000" dirty="0" smtClean="0">
                <a:solidFill>
                  <a:srgbClr val="050403"/>
                </a:solidFill>
                <a:latin typeface="Verdana" pitchFamily="34" charset="0"/>
              </a:rPr>
              <a:t>(Means “universal ruler”)</a:t>
            </a:r>
          </a:p>
          <a:p>
            <a:pPr marL="747713" lvl="1" indent="-347663" eaLnBrk="1" hangingPunct="1"/>
            <a:r>
              <a:rPr lang="en-US" altLang="en-US" sz="1800" dirty="0" smtClean="0">
                <a:solidFill>
                  <a:srgbClr val="050403"/>
                </a:solidFill>
                <a:latin typeface="Verdana" pitchFamily="34" charset="0"/>
              </a:rPr>
              <a:t>Original name: </a:t>
            </a:r>
            <a:r>
              <a:rPr lang="en-US" altLang="en-US" sz="1800" dirty="0" err="1" smtClean="0">
                <a:solidFill>
                  <a:srgbClr val="050403"/>
                </a:solidFill>
                <a:latin typeface="Verdana" pitchFamily="34" charset="0"/>
              </a:rPr>
              <a:t>Temujin</a:t>
            </a:r>
            <a:endParaRPr lang="en-US" altLang="en-US" sz="1800" dirty="0" smtClean="0">
              <a:solidFill>
                <a:srgbClr val="050403"/>
              </a:solidFill>
              <a:latin typeface="Verdana" pitchFamily="34" charset="0"/>
            </a:endParaRPr>
          </a:p>
          <a:p>
            <a:pPr marL="804863" lvl="1" indent="-342900" eaLnBrk="1" hangingPunct="1"/>
            <a:r>
              <a:rPr lang="en-US" altLang="en-US" sz="2000" dirty="0" smtClean="0">
                <a:solidFill>
                  <a:srgbClr val="050403"/>
                </a:solidFill>
                <a:latin typeface="Verdana" pitchFamily="34" charset="0"/>
              </a:rPr>
              <a:t>Unified Mongol tribes in 1206</a:t>
            </a:r>
          </a:p>
          <a:p>
            <a:pPr marL="347663" indent="-347663" eaLnBrk="1" hangingPunct="1"/>
            <a:r>
              <a:rPr lang="en-US" altLang="en-US" sz="2400" dirty="0" smtClean="0">
                <a:solidFill>
                  <a:srgbClr val="050403"/>
                </a:solidFill>
                <a:latin typeface="Verdana" pitchFamily="34" charset="0"/>
              </a:rPr>
              <a:t>Mongol Policies</a:t>
            </a:r>
          </a:p>
          <a:p>
            <a:pPr marL="804863" lvl="1" indent="-342900" eaLnBrk="1" hangingPunct="1"/>
            <a:r>
              <a:rPr lang="en-US" altLang="en-US" sz="2000" dirty="0" smtClean="0">
                <a:solidFill>
                  <a:srgbClr val="050403"/>
                </a:solidFill>
                <a:latin typeface="Verdana" pitchFamily="34" charset="0"/>
              </a:rPr>
              <a:t>Borrowed written script from the Uighur Turks</a:t>
            </a:r>
          </a:p>
          <a:p>
            <a:pPr marL="804863" lvl="1" indent="-342900" eaLnBrk="1" hangingPunct="1"/>
            <a:r>
              <a:rPr lang="en-US" altLang="en-US" sz="2000" dirty="0" smtClean="0">
                <a:solidFill>
                  <a:srgbClr val="050403"/>
                </a:solidFill>
                <a:latin typeface="Verdana" pitchFamily="34" charset="0"/>
              </a:rPr>
              <a:t>Created uniform legal code</a:t>
            </a:r>
          </a:p>
          <a:p>
            <a:pPr marL="804863" lvl="1" indent="-342900" eaLnBrk="1" hangingPunct="1"/>
            <a:r>
              <a:rPr lang="en-US" altLang="en-US" sz="2000" dirty="0" smtClean="0">
                <a:solidFill>
                  <a:srgbClr val="050403"/>
                </a:solidFill>
                <a:latin typeface="Verdana" pitchFamily="34" charset="0"/>
              </a:rPr>
              <a:t>Reorganized the military</a:t>
            </a:r>
          </a:p>
          <a:p>
            <a:pPr marL="804863" lvl="1" indent="-342900" eaLnBrk="1" hangingPunct="1"/>
            <a:r>
              <a:rPr lang="en-US" altLang="en-US" sz="2000" dirty="0" smtClean="0">
                <a:solidFill>
                  <a:srgbClr val="050403"/>
                </a:solidFill>
                <a:latin typeface="Verdana" pitchFamily="34" charset="0"/>
              </a:rPr>
              <a:t>Broke up tribal affiliations</a:t>
            </a:r>
          </a:p>
          <a:p>
            <a:pPr marL="804863" lvl="1" indent="-342900" eaLnBrk="1" hangingPunct="1"/>
            <a:r>
              <a:rPr lang="en-US" altLang="en-US" sz="2000" dirty="0" smtClean="0">
                <a:solidFill>
                  <a:srgbClr val="050403"/>
                </a:solidFill>
                <a:latin typeface="Verdana" pitchFamily="34" charset="0"/>
              </a:rPr>
              <a:t>Officials chosen based on talent</a:t>
            </a:r>
          </a:p>
        </p:txBody>
      </p:sp>
      <p:pic>
        <p:nvPicPr>
          <p:cNvPr id="6148" name="Picture 8" descr="6-Genghis-Khan"/>
          <p:cNvPicPr>
            <a:picLocks noChangeAspect="1" noChangeArrowheads="1"/>
          </p:cNvPicPr>
          <p:nvPr/>
        </p:nvPicPr>
        <p:blipFill>
          <a:blip r:embed="rId3">
            <a:lum bright="-12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263" y="1752600"/>
            <a:ext cx="305276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Conquests of Genghis Khan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1600200"/>
            <a:ext cx="4419600" cy="4876800"/>
          </a:xfrm>
        </p:spPr>
        <p:txBody>
          <a:bodyPr/>
          <a:lstStyle/>
          <a:p>
            <a:pPr marL="347663" indent="-347663" eaLnBrk="1" hangingPunct="1"/>
            <a:r>
              <a:rPr lang="en-US" altLang="en-US" sz="2400" smtClean="0">
                <a:solidFill>
                  <a:srgbClr val="050403"/>
                </a:solidFill>
                <a:latin typeface="Verdana" pitchFamily="34" charset="0"/>
              </a:rPr>
              <a:t>Conquered northern China by 1220</a:t>
            </a:r>
            <a:r>
              <a:rPr lang="en-US" altLang="en-US" sz="2100" smtClean="0">
                <a:solidFill>
                  <a:srgbClr val="050403"/>
                </a:solidFill>
                <a:latin typeface="Verdana" pitchFamily="34" charset="0"/>
              </a:rPr>
              <a:t> </a:t>
            </a:r>
          </a:p>
          <a:p>
            <a:pPr marL="804863" lvl="1" indent="-342900" eaLnBrk="1" hangingPunct="1"/>
            <a:r>
              <a:rPr lang="en-US" altLang="en-US" sz="2000" smtClean="0">
                <a:solidFill>
                  <a:srgbClr val="050403"/>
                </a:solidFill>
                <a:latin typeface="Verdana" pitchFamily="34" charset="0"/>
              </a:rPr>
              <a:t>Song dynasty still ruled southern China</a:t>
            </a:r>
          </a:p>
          <a:p>
            <a:pPr marL="804863" lvl="1" indent="-342900" eaLnBrk="1" hangingPunct="1"/>
            <a:r>
              <a:rPr lang="en-US" altLang="en-US" sz="2000" smtClean="0">
                <a:solidFill>
                  <a:srgbClr val="050403"/>
                </a:solidFill>
                <a:latin typeface="Verdana" pitchFamily="34" charset="0"/>
              </a:rPr>
              <a:t>Made examples of towns that resisted</a:t>
            </a:r>
          </a:p>
          <a:p>
            <a:pPr marL="804863" lvl="1" indent="-342900" eaLnBrk="1" hangingPunct="1"/>
            <a:r>
              <a:rPr lang="en-US" altLang="en-US" sz="2000" smtClean="0">
                <a:solidFill>
                  <a:srgbClr val="050403"/>
                </a:solidFill>
                <a:latin typeface="Verdana" pitchFamily="34" charset="0"/>
              </a:rPr>
              <a:t>Later towns simply surrendered</a:t>
            </a:r>
          </a:p>
          <a:p>
            <a:pPr marL="347663" indent="-347663" eaLnBrk="1" hangingPunct="1"/>
            <a:r>
              <a:rPr lang="en-US" altLang="en-US" sz="2400" smtClean="0">
                <a:solidFill>
                  <a:srgbClr val="050403"/>
                </a:solidFill>
                <a:latin typeface="Verdana" pitchFamily="34" charset="0"/>
              </a:rPr>
              <a:t>Mongols conquered Persia in 1221</a:t>
            </a:r>
          </a:p>
          <a:p>
            <a:pPr marL="347663" indent="-347663" eaLnBrk="1" hangingPunct="1"/>
            <a:r>
              <a:rPr lang="en-US" altLang="en-US" sz="2400" smtClean="0">
                <a:solidFill>
                  <a:srgbClr val="050403"/>
                </a:solidFill>
                <a:latin typeface="Verdana" pitchFamily="34" charset="0"/>
              </a:rPr>
              <a:t>Genghis Khan died in 1227</a:t>
            </a:r>
            <a:endParaRPr lang="en-US" altLang="en-US" sz="2100" smtClean="0">
              <a:solidFill>
                <a:srgbClr val="050403"/>
              </a:solidFill>
              <a:latin typeface="Verdana" pitchFamily="34" charset="0"/>
            </a:endParaRPr>
          </a:p>
        </p:txBody>
      </p:sp>
      <p:pic>
        <p:nvPicPr>
          <p:cNvPr id="7172" name="Picture 7" descr="Mongols vs Jin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6000" y="1676400"/>
            <a:ext cx="2946400" cy="4419600"/>
          </a:xfrm>
          <a:noFill/>
        </p:spPr>
      </p:pic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990600" y="6172200"/>
            <a:ext cx="297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990600" y="6172200"/>
            <a:ext cx="2971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/>
              <a:t>Mongols at battle with the Jin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Mongol Empire in 1227</a:t>
            </a:r>
          </a:p>
        </p:txBody>
      </p:sp>
      <p:pic>
        <p:nvPicPr>
          <p:cNvPr id="8195" name="Picture 5" descr="Mongol Empire 1227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676400"/>
            <a:ext cx="6248400" cy="489902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Mongol War Machine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3810000" cy="50292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solidFill>
                  <a:srgbClr val="050403"/>
                </a:solidFill>
                <a:latin typeface="Verdana" pitchFamily="34" charset="0"/>
              </a:rPr>
              <a:t>Mongol warriors </a:t>
            </a:r>
          </a:p>
          <a:p>
            <a:pPr lvl="1" eaLnBrk="1" hangingPunct="1"/>
            <a:r>
              <a:rPr lang="en-US" altLang="en-US" sz="2000" smtClean="0">
                <a:solidFill>
                  <a:srgbClr val="050403"/>
                </a:solidFill>
                <a:latin typeface="Verdana" pitchFamily="34" charset="0"/>
              </a:rPr>
              <a:t>Excellent horsemen &amp; archers</a:t>
            </a:r>
          </a:p>
          <a:p>
            <a:pPr eaLnBrk="1" hangingPunct="1"/>
            <a:r>
              <a:rPr lang="en-US" altLang="en-US" sz="2400" smtClean="0">
                <a:solidFill>
                  <a:srgbClr val="050403"/>
                </a:solidFill>
                <a:latin typeface="Verdana" pitchFamily="34" charset="0"/>
              </a:rPr>
              <a:t>Mongol armies </a:t>
            </a:r>
          </a:p>
          <a:p>
            <a:pPr lvl="1" eaLnBrk="1" hangingPunct="1"/>
            <a:r>
              <a:rPr lang="en-US" altLang="en-US" sz="2000" smtClean="0">
                <a:solidFill>
                  <a:srgbClr val="050403"/>
                </a:solidFill>
                <a:latin typeface="Verdana" pitchFamily="34" charset="0"/>
              </a:rPr>
              <a:t>Entirely cavalry; depended on speed</a:t>
            </a:r>
          </a:p>
          <a:p>
            <a:pPr lvl="2" eaLnBrk="1" hangingPunct="1"/>
            <a:r>
              <a:rPr lang="en-US" altLang="en-US" sz="1800" smtClean="0">
                <a:solidFill>
                  <a:srgbClr val="050403"/>
                </a:solidFill>
                <a:latin typeface="Verdana" pitchFamily="34" charset="0"/>
              </a:rPr>
              <a:t>Able to cover vast distances in one day</a:t>
            </a:r>
          </a:p>
          <a:p>
            <a:pPr lvl="1" eaLnBrk="1" hangingPunct="1"/>
            <a:r>
              <a:rPr lang="en-US" altLang="en-US" sz="2000" smtClean="0">
                <a:solidFill>
                  <a:srgbClr val="050403"/>
                </a:solidFill>
                <a:latin typeface="Verdana" pitchFamily="34" charset="0"/>
              </a:rPr>
              <a:t>Well-organized &amp; disciplined</a:t>
            </a:r>
          </a:p>
          <a:p>
            <a:pPr lvl="2" eaLnBrk="1" hangingPunct="1"/>
            <a:r>
              <a:rPr lang="en-US" altLang="en-US" sz="1800" i="1" smtClean="0">
                <a:solidFill>
                  <a:srgbClr val="050403"/>
                </a:solidFill>
                <a:latin typeface="Verdana" pitchFamily="34" charset="0"/>
              </a:rPr>
              <a:t>Tumens</a:t>
            </a:r>
            <a:r>
              <a:rPr lang="en-US" altLang="en-US" sz="1800" smtClean="0">
                <a:solidFill>
                  <a:srgbClr val="050403"/>
                </a:solidFill>
                <a:latin typeface="Verdana" pitchFamily="34" charset="0"/>
              </a:rPr>
              <a:t> contained 10,000 men</a:t>
            </a:r>
          </a:p>
        </p:txBody>
      </p:sp>
      <p:pic>
        <p:nvPicPr>
          <p:cNvPr id="9220" name="Picture 6" descr="cavalry_large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16513" y="1717675"/>
            <a:ext cx="3646487" cy="4530725"/>
          </a:xfrm>
          <a:ln w="127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Conquest after Genghis Khan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600200"/>
            <a:ext cx="4572000" cy="4953000"/>
          </a:xfrm>
        </p:spPr>
        <p:txBody>
          <a:bodyPr/>
          <a:lstStyle/>
          <a:p>
            <a:pPr eaLnBrk="1" hangingPunct="1"/>
            <a:r>
              <a:rPr lang="en-US" altLang="en-US" sz="2400" smtClean="0">
                <a:latin typeface="Verdana" pitchFamily="34" charset="0"/>
              </a:rPr>
              <a:t>Ogedei, son of Genghis Khan conquered Russia in 1240</a:t>
            </a:r>
          </a:p>
          <a:p>
            <a:pPr eaLnBrk="1" hangingPunct="1"/>
            <a:r>
              <a:rPr lang="en-US" altLang="en-US" sz="2400" smtClean="0">
                <a:latin typeface="Verdana" pitchFamily="34" charset="0"/>
              </a:rPr>
              <a:t>Defeat the Seljuk Turks in 1253</a:t>
            </a:r>
          </a:p>
          <a:p>
            <a:pPr lvl="1" eaLnBrk="1" hangingPunct="1"/>
            <a:r>
              <a:rPr lang="en-US" altLang="en-US" sz="2000" smtClean="0">
                <a:latin typeface="Verdana" pitchFamily="34" charset="0"/>
              </a:rPr>
              <a:t>Led to rise of the Ottomans</a:t>
            </a:r>
          </a:p>
          <a:p>
            <a:pPr eaLnBrk="1" hangingPunct="1"/>
            <a:r>
              <a:rPr lang="en-US" altLang="en-US" sz="2400" smtClean="0">
                <a:latin typeface="Verdana" pitchFamily="34" charset="0"/>
              </a:rPr>
              <a:t>Conquered the Abbasid Caliphate in 1258</a:t>
            </a:r>
          </a:p>
          <a:p>
            <a:pPr eaLnBrk="1" hangingPunct="1"/>
            <a:r>
              <a:rPr lang="en-US" altLang="en-US" sz="2400" smtClean="0">
                <a:latin typeface="Verdana" pitchFamily="34" charset="0"/>
              </a:rPr>
              <a:t>Defeated by Delhi Sultanate in India &amp; the Mamlukes in Egypt</a:t>
            </a:r>
          </a:p>
        </p:txBody>
      </p:sp>
      <p:pic>
        <p:nvPicPr>
          <p:cNvPr id="10244" name="Picture 5" descr="Ogedei Khan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600200"/>
            <a:ext cx="3208338" cy="41148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Mongol Empire after 1227</a:t>
            </a:r>
          </a:p>
        </p:txBody>
      </p:sp>
      <p:pic>
        <p:nvPicPr>
          <p:cNvPr id="11267" name="Picture 6" descr="Mongol Khanates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676400"/>
            <a:ext cx="7772400" cy="483552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600</TotalTime>
  <Words>510</Words>
  <Application>Microsoft Office PowerPoint</Application>
  <PresentationFormat>On-screen Show (4:3)</PresentationFormat>
  <Paragraphs>103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Wingdings</vt:lpstr>
      <vt:lpstr>Verdana</vt:lpstr>
      <vt:lpstr>Layers</vt:lpstr>
      <vt:lpstr>The Mongols</vt:lpstr>
      <vt:lpstr>Eurasia in 1200 CE (Scattered tribes) </vt:lpstr>
      <vt:lpstr>Mongol Society</vt:lpstr>
      <vt:lpstr>Genghis Khan</vt:lpstr>
      <vt:lpstr>Conquests of Genghis Khan </vt:lpstr>
      <vt:lpstr>Mongol Empire in 1227</vt:lpstr>
      <vt:lpstr>Mongol War Machine</vt:lpstr>
      <vt:lpstr>Conquest after Genghis Khan</vt:lpstr>
      <vt:lpstr>Mongol Empire after 1227</vt:lpstr>
      <vt:lpstr>The Mongol Empire </vt:lpstr>
      <vt:lpstr>Yuan Dynasty </vt:lpstr>
      <vt:lpstr>Yuan Social Policies </vt:lpstr>
      <vt:lpstr>Mongol Impact on Southwest Asia</vt:lpstr>
      <vt:lpstr>Russia Under the Mongols</vt:lpstr>
      <vt:lpstr>Mongol Impact on Europe</vt:lpstr>
      <vt:lpstr>Decline of the Mongols</vt:lpstr>
    </vt:vector>
  </TitlesOfParts>
  <Company>John Paul II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NOMADIC EMPIRES AND  EURASIA INTEGRATION</dc:title>
  <dc:creator>paulphilp</dc:creator>
  <cp:lastModifiedBy>acummings</cp:lastModifiedBy>
  <cp:revision>37</cp:revision>
  <cp:lastPrinted>1601-01-01T00:00:00Z</cp:lastPrinted>
  <dcterms:created xsi:type="dcterms:W3CDTF">2006-01-13T20:02:27Z</dcterms:created>
  <dcterms:modified xsi:type="dcterms:W3CDTF">2015-12-01T03:56:47Z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TC010902981033</vt:lpwstr>
  </property>
</Properties>
</file>