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54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5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223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06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53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955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99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54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79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33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2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4B0D0A-A07D-404E-8496-7763CB43BF70}" type="datetimeFigureOut">
              <a:rPr lang="en-US" smtClean="0"/>
              <a:t>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51168-3364-4A2E-B3B8-65C3727AAD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55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8610600" cy="1470025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Nationalistic Revolutions in the West</a:t>
            </a:r>
            <a:endParaRPr lang="en-US" sz="4200" b="1" dirty="0"/>
          </a:p>
        </p:txBody>
      </p:sp>
      <p:pic>
        <p:nvPicPr>
          <p:cNvPr id="1026" name="Picture 2" descr="https://upload.wikimedia.org/wikipedia/commons/b/b4/BatallaCarabobo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057400"/>
            <a:ext cx="2981325" cy="230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latinamericanstudies.org/haiti/San_Domin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733800"/>
            <a:ext cx="313345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314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Latin American Revolutions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525963"/>
          </a:xfrm>
        </p:spPr>
        <p:txBody>
          <a:bodyPr/>
          <a:lstStyle/>
          <a:p>
            <a:r>
              <a:rPr lang="en-US" dirty="0" smtClean="0"/>
              <a:t>Central American colonies started to declared independence.	</a:t>
            </a:r>
          </a:p>
          <a:p>
            <a:pPr lvl="1"/>
            <a:r>
              <a:rPr lang="en-US" sz="2600" dirty="0" smtClean="0"/>
              <a:t>Future countries Nicaragua, Guatemala, Honduras, </a:t>
            </a:r>
          </a:p>
          <a:p>
            <a:pPr marL="457200" lvl="1" indent="0">
              <a:buNone/>
            </a:pPr>
            <a:r>
              <a:rPr lang="en-US" sz="2600" dirty="0" smtClean="0"/>
              <a:t>    El Salvador, and Costa Rica.</a:t>
            </a:r>
            <a:endParaRPr lang="en-US" sz="2600" dirty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sz="3000" dirty="0" smtClean="0"/>
              <a:t>Brazil: Independence from Portugal without any bloodshed.</a:t>
            </a:r>
          </a:p>
          <a:p>
            <a:pPr lvl="1"/>
            <a:r>
              <a:rPr lang="en-US" sz="2600" dirty="0" smtClean="0"/>
              <a:t>Many Brazilians signed a petition demanding independence, which was granted. (1822)</a:t>
            </a:r>
          </a:p>
        </p:txBody>
      </p:sp>
      <p:pic>
        <p:nvPicPr>
          <p:cNvPr id="9218" name="Picture 2" descr="https://upload.wikimedia.org/wikipedia/commons/4/40/Independence_of_Brazil_188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541820"/>
            <a:ext cx="2183599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213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Spanish-Controlled Latin America</a:t>
            </a:r>
            <a:endParaRPr lang="en-US" dirty="0"/>
          </a:p>
        </p:txBody>
      </p:sp>
      <p:pic>
        <p:nvPicPr>
          <p:cNvPr id="2050" name="Picture 2" descr="https://upload.wikimedia.org/wikipedia/commons/7/7d/Spanish_America_XVIII_Century_(Most_Expansion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294867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754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Society Divided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4582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Class commanded people’s place in society and jobs.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err="1" smtClean="0"/>
              <a:t>Peninsulares</a:t>
            </a:r>
            <a:r>
              <a:rPr lang="en-US" b="1" dirty="0" smtClean="0"/>
              <a:t>: </a:t>
            </a:r>
            <a:r>
              <a:rPr lang="en-US" i="1" dirty="0" smtClean="0"/>
              <a:t>People born in Spain.</a:t>
            </a:r>
          </a:p>
          <a:p>
            <a:pPr marL="1371600" lvl="2" indent="-514350"/>
            <a:r>
              <a:rPr lang="en-US" dirty="0" smtClean="0"/>
              <a:t>Only they could hold high-level office in government.</a:t>
            </a:r>
          </a:p>
          <a:p>
            <a:pPr marL="1371600" lvl="2" indent="-514350"/>
            <a:r>
              <a:rPr lang="en-US" dirty="0" smtClean="0"/>
              <a:t>Small % of population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Creoles:</a:t>
            </a:r>
            <a:r>
              <a:rPr lang="en-US" dirty="0" smtClean="0"/>
              <a:t> </a:t>
            </a:r>
            <a:r>
              <a:rPr lang="en-US" i="1" dirty="0" smtClean="0"/>
              <a:t>Spaniards born in Latin America.</a:t>
            </a:r>
          </a:p>
          <a:p>
            <a:pPr marL="1371600" lvl="2" indent="-514350"/>
            <a:r>
              <a:rPr lang="en-US" dirty="0" smtClean="0"/>
              <a:t>Could not hold high-level political office</a:t>
            </a:r>
          </a:p>
          <a:p>
            <a:pPr marL="1371600" lvl="2" indent="-514350"/>
            <a:r>
              <a:rPr lang="en-US" dirty="0" smtClean="0"/>
              <a:t>Could rise in rank in Spanish colonial armies</a:t>
            </a:r>
          </a:p>
          <a:p>
            <a:pPr marL="1371600" lvl="2" indent="-514350"/>
            <a:endParaRPr lang="en-US" dirty="0"/>
          </a:p>
          <a:p>
            <a:pPr marL="571500" indent="-514350"/>
            <a:r>
              <a:rPr lang="en-US" dirty="0" smtClean="0"/>
              <a:t>These 2 groups controlled land, wealth, and power in Spanish colonies.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pic>
        <p:nvPicPr>
          <p:cNvPr id="3074" name="Picture 2" descr="http://1.bp.blogspot.com/-VGuaO2MToUs/Tx149JNYaRI/AAAAAAAAA0k/Gq2NRfGtuok/s1600/the+pinoy+warrior+peninsulares+ramon+blanc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221182"/>
            <a:ext cx="110459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698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Colonial Society Divided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7458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Mestizos:</a:t>
            </a:r>
            <a:r>
              <a:rPr lang="en-US" dirty="0" smtClean="0"/>
              <a:t> </a:t>
            </a:r>
            <a:r>
              <a:rPr lang="en-US" i="1" dirty="0" smtClean="0"/>
              <a:t>Persons of mixed European and Indian ancestry.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Mulattos: </a:t>
            </a:r>
            <a:r>
              <a:rPr lang="en-US" i="1" dirty="0" smtClean="0"/>
              <a:t>Persons of mixed European and African ancestry. </a:t>
            </a:r>
          </a:p>
          <a:p>
            <a:pPr marL="914400" lvl="1" indent="-514350"/>
            <a:r>
              <a:rPr lang="en-US" dirty="0" smtClean="0"/>
              <a:t>Also included enslaved Africans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Indians</a:t>
            </a:r>
            <a:r>
              <a:rPr lang="en-US" dirty="0" smtClean="0"/>
              <a:t> were at the bottom of the social ladder.</a:t>
            </a:r>
            <a:endParaRPr lang="en-US" dirty="0"/>
          </a:p>
        </p:txBody>
      </p:sp>
      <p:pic>
        <p:nvPicPr>
          <p:cNvPr id="4098" name="Picture 2" descr="https://upload.wikimedia.org/wikipedia/commons/4/4e/Mestizo-Mestiza_Per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11040"/>
            <a:ext cx="2667000" cy="202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74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only the small groups of </a:t>
            </a:r>
            <a:r>
              <a:rPr lang="en-US" dirty="0" err="1" smtClean="0"/>
              <a:t>peninsulares</a:t>
            </a:r>
            <a:r>
              <a:rPr lang="en-US" dirty="0" smtClean="0"/>
              <a:t> and creoles influencing the majority of society in Latin America, what was bound to happen?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02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Revolutions in the Americas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Influences by Enlightenment ideals and American/French Revolutions.</a:t>
            </a:r>
          </a:p>
          <a:p>
            <a:r>
              <a:rPr lang="en-US" dirty="0" smtClean="0"/>
              <a:t>Success of Americans in defeating a colonial power (Britain) encouraged them to gain freedom.</a:t>
            </a:r>
            <a:endParaRPr lang="en-US" dirty="0"/>
          </a:p>
        </p:txBody>
      </p:sp>
      <p:pic>
        <p:nvPicPr>
          <p:cNvPr id="5122" name="Picture 2" descr="http://listverse.wpengine.netdna-cdn.com/wp-content/uploads/2010/10/george_washington_in_the_american_revolu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14800"/>
            <a:ext cx="3486150" cy="2351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9469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Revolution in Haiti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229600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Latin American territory to free itself of European rule.</a:t>
            </a:r>
          </a:p>
          <a:p>
            <a:r>
              <a:rPr lang="en-US" dirty="0" smtClean="0"/>
              <a:t>Controlled by the French</a:t>
            </a:r>
          </a:p>
          <a:p>
            <a:pPr lvl="1"/>
            <a:r>
              <a:rPr lang="en-US" dirty="0" smtClean="0"/>
              <a:t>Land was called Saint Dominique by the French</a:t>
            </a:r>
          </a:p>
          <a:p>
            <a:pPr lvl="1"/>
            <a:r>
              <a:rPr lang="en-US" dirty="0" smtClean="0"/>
              <a:t>Nearly 500,000 enslaved Africans outnumbered their masters.</a:t>
            </a:r>
          </a:p>
          <a:p>
            <a:r>
              <a:rPr lang="en-US" dirty="0" smtClean="0"/>
              <a:t>Led by Toussaint </a:t>
            </a:r>
            <a:r>
              <a:rPr lang="en-US" dirty="0" err="1" smtClean="0"/>
              <a:t>L’Ouverture</a:t>
            </a:r>
            <a:r>
              <a:rPr lang="en-US" dirty="0" smtClean="0"/>
              <a:t> and Jean-Jacques Dessalines</a:t>
            </a:r>
          </a:p>
          <a:p>
            <a:r>
              <a:rPr lang="en-US" dirty="0" smtClean="0"/>
              <a:t>After defeating the French, the freed people renamed it Haiti (“mountainous land”)</a:t>
            </a:r>
          </a:p>
          <a:p>
            <a:endParaRPr lang="en-US" dirty="0"/>
          </a:p>
        </p:txBody>
      </p:sp>
      <p:pic>
        <p:nvPicPr>
          <p:cNvPr id="6146" name="Picture 2" descr="https://upload.wikimedia.org/wikipedia/commons/c/c0/Haitian_Revolu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335966"/>
            <a:ext cx="2057400" cy="1522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130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Creoles Lead Independence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4678363"/>
          </a:xfrm>
        </p:spPr>
        <p:txBody>
          <a:bodyPr/>
          <a:lstStyle/>
          <a:p>
            <a:r>
              <a:rPr lang="en-US" sz="2800" dirty="0" smtClean="0"/>
              <a:t>Even though they were the least oppressed in Latin America, creoles were influenced by the Enlightenment.</a:t>
            </a:r>
          </a:p>
          <a:p>
            <a:pPr lvl="1"/>
            <a:r>
              <a:rPr lang="en-US" sz="2600" dirty="0" smtClean="0"/>
              <a:t>Many were educated in Europe and learned of Enlightenment ideals in person.</a:t>
            </a:r>
          </a:p>
          <a:p>
            <a:pPr lvl="1"/>
            <a:r>
              <a:rPr lang="en-US" sz="2600" b="1" dirty="0" err="1" smtClean="0"/>
              <a:t>Simón</a:t>
            </a:r>
            <a:r>
              <a:rPr lang="en-US" sz="2600" b="1" dirty="0" smtClean="0"/>
              <a:t> Bolivar: </a:t>
            </a:r>
            <a:r>
              <a:rPr lang="en-US" sz="2600" dirty="0" smtClean="0"/>
              <a:t>Venezuelan creole and a general declared Venezuela independent of Spanish rule after many difficult battles.</a:t>
            </a:r>
          </a:p>
          <a:p>
            <a:pPr lvl="1"/>
            <a:r>
              <a:rPr lang="en-US" sz="2600" b="1" dirty="0" smtClean="0"/>
              <a:t>José de San Martin: </a:t>
            </a:r>
            <a:r>
              <a:rPr lang="en-US" sz="2600" dirty="0" smtClean="0"/>
              <a:t>Argentinian general who freed Argentina, Chile, and other regions of South America.</a:t>
            </a:r>
          </a:p>
          <a:p>
            <a:pPr lvl="2"/>
            <a:r>
              <a:rPr lang="en-US" dirty="0" smtClean="0"/>
              <a:t>United troops with </a:t>
            </a:r>
            <a:r>
              <a:rPr lang="en-US" dirty="0" err="1" smtClean="0"/>
              <a:t>Simón</a:t>
            </a:r>
            <a:r>
              <a:rPr lang="en-US" dirty="0" smtClean="0"/>
              <a:t> Bolivar’s troops.</a:t>
            </a:r>
            <a:endParaRPr lang="en-US" dirty="0"/>
          </a:p>
        </p:txBody>
      </p:sp>
      <p:pic>
        <p:nvPicPr>
          <p:cNvPr id="7170" name="Picture 2" descr="http://www.anamar1031fm.net.ve/foto_simon_bolivar_0303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791200"/>
            <a:ext cx="1104900" cy="948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http://2.bp.blogspot.com/-g0jzCENwUwc/Vc9mj2QMoQI/AAAAAAAAAEY/7E2QO_I6UTU/s1600/general-jose-de-san-marti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370367"/>
            <a:ext cx="1125362" cy="1466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7831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 Ends Spanish Rule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sz="2600" dirty="0" smtClean="0"/>
              <a:t>1810: Miguel Hidalgo (priest) gathered the peasants in the church at the village of Dolores and called for a rebellion against the Spanish.</a:t>
            </a:r>
          </a:p>
          <a:p>
            <a:pPr lvl="1"/>
            <a:r>
              <a:rPr lang="en-US" sz="2400" dirty="0" smtClean="0"/>
              <a:t>Marched towards Mexico City </a:t>
            </a:r>
          </a:p>
          <a:p>
            <a:pPr lvl="1"/>
            <a:r>
              <a:rPr lang="en-US" sz="2400" dirty="0" smtClean="0"/>
              <a:t>Numbers grew  to 80,000</a:t>
            </a:r>
          </a:p>
          <a:p>
            <a:pPr lvl="1"/>
            <a:r>
              <a:rPr lang="en-US" sz="2400" dirty="0" smtClean="0"/>
              <a:t>Were defeated by Spanish/creole army in 1811</a:t>
            </a:r>
          </a:p>
          <a:p>
            <a:r>
              <a:rPr lang="en-US" sz="2600" dirty="0" smtClean="0"/>
              <a:t>1820: Creoles, fearful of losing privileges under the Spanish, finally united with the people against the Spanish.</a:t>
            </a:r>
          </a:p>
          <a:p>
            <a:pPr lvl="1"/>
            <a:r>
              <a:rPr lang="en-US" sz="2400" dirty="0" smtClean="0"/>
              <a:t>Proclaimed independence in 1821</a:t>
            </a:r>
            <a:endParaRPr lang="en-US" sz="2400" dirty="0"/>
          </a:p>
        </p:txBody>
      </p:sp>
      <p:pic>
        <p:nvPicPr>
          <p:cNvPr id="8194" name="Picture 2" descr="http://www.biografiasyvidas.com/biografia/h/fotos/hidalgo_miguel_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70760"/>
            <a:ext cx="1219200" cy="1158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http://bensingermexico.weebly.com/uploads/2/6/1/1/26114718/9094513.jpg?59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8362" y="4965585"/>
            <a:ext cx="2586038" cy="187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899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387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Nationalistic Revolutions in the West</vt:lpstr>
      <vt:lpstr>Spanish-Controlled Latin America</vt:lpstr>
      <vt:lpstr>Colonial Society Divided</vt:lpstr>
      <vt:lpstr>Colonial Society Divided</vt:lpstr>
      <vt:lpstr>Critical Thinking</vt:lpstr>
      <vt:lpstr>Revolutions in the Americas</vt:lpstr>
      <vt:lpstr>Revolution in Haiti</vt:lpstr>
      <vt:lpstr>Creoles Lead Independence</vt:lpstr>
      <vt:lpstr>Mexico Ends Spanish Rule</vt:lpstr>
      <vt:lpstr>Other Latin American Revolutions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Nationalistic Revolutions in the West</dc:title>
  <dc:creator>acummings</dc:creator>
  <cp:lastModifiedBy>Artis Cummings</cp:lastModifiedBy>
  <cp:revision>8</cp:revision>
  <dcterms:created xsi:type="dcterms:W3CDTF">2016-02-07T19:27:21Z</dcterms:created>
  <dcterms:modified xsi:type="dcterms:W3CDTF">2016-02-08T21:39:52Z</dcterms:modified>
</cp:coreProperties>
</file>