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9"/>
  </p:notesMasterIdLst>
  <p:sldIdLst>
    <p:sldId id="257" r:id="rId2"/>
    <p:sldId id="259" r:id="rId3"/>
    <p:sldId id="260" r:id="rId4"/>
    <p:sldId id="271" r:id="rId5"/>
    <p:sldId id="272" r:id="rId6"/>
    <p:sldId id="261" r:id="rId7"/>
    <p:sldId id="265" r:id="rId8"/>
    <p:sldId id="274" r:id="rId9"/>
    <p:sldId id="275" r:id="rId10"/>
    <p:sldId id="266" r:id="rId11"/>
    <p:sldId id="263" r:id="rId12"/>
    <p:sldId id="264" r:id="rId13"/>
    <p:sldId id="268" r:id="rId14"/>
    <p:sldId id="269" r:id="rId15"/>
    <p:sldId id="270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130" autoAdjust="0"/>
  </p:normalViewPr>
  <p:slideViewPr>
    <p:cSldViewPr>
      <p:cViewPr>
        <p:scale>
          <a:sx n="74" d="100"/>
          <a:sy n="74" d="100"/>
        </p:scale>
        <p:origin x="-184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EC4BB-A6DF-4095-B436-C31D12767870}" type="doc">
      <dgm:prSet loTypeId="urn:microsoft.com/office/officeart/2005/8/layout/default#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263DD83F-281B-4E68-BE58-A08FC84B6EC8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The Neolithic Revolution is also called the Agricultural Revolution.   People developed farming for the first time.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BCBE593-53CF-4928-BEDA-828CCF1E70AD}" type="parTrans" cxnId="{A7D7A9A5-00F2-4731-8162-2E6A8EFC85A7}">
      <dgm:prSet/>
      <dgm:spPr/>
      <dgm:t>
        <a:bodyPr/>
        <a:lstStyle/>
        <a:p>
          <a:endParaRPr lang="en-US"/>
        </a:p>
      </dgm:t>
    </dgm:pt>
    <dgm:pt modelId="{DD502003-7D8D-4936-A51D-910514647C64}" type="sibTrans" cxnId="{A7D7A9A5-00F2-4731-8162-2E6A8EFC85A7}">
      <dgm:prSet/>
      <dgm:spPr/>
      <dgm:t>
        <a:bodyPr/>
        <a:lstStyle/>
        <a:p>
          <a:endParaRPr lang="en-US"/>
        </a:p>
      </dgm:t>
    </dgm:pt>
    <dgm:pt modelId="{FED0F235-0F56-455E-A35B-827387B6EBC0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For generations, humans had noticed plants growing where they had spit out seeds.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BD934B1-C94D-4D90-93F9-29F4981678EA}" type="parTrans" cxnId="{5B3130C8-F770-449A-A42F-013407C35ACC}">
      <dgm:prSet/>
      <dgm:spPr/>
      <dgm:t>
        <a:bodyPr/>
        <a:lstStyle/>
        <a:p>
          <a:endParaRPr lang="en-US"/>
        </a:p>
      </dgm:t>
    </dgm:pt>
    <dgm:pt modelId="{5F50C166-64B1-40E9-870C-C018AE8F271A}" type="sibTrans" cxnId="{5B3130C8-F770-449A-A42F-013407C35ACC}">
      <dgm:prSet/>
      <dgm:spPr/>
      <dgm:t>
        <a:bodyPr/>
        <a:lstStyle/>
        <a:p>
          <a:endParaRPr lang="en-US"/>
        </a:p>
      </dgm:t>
    </dgm:pt>
    <dgm:pt modelId="{92D6F548-75C3-42BB-BBBE-D0FDD9DDD1E4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Humans began planting seeds on purpose, which was the invention of farming.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09939E3-560F-4B43-8D6D-A2639D39B117}" type="parTrans" cxnId="{9F841173-AD8C-4AFE-8D8A-0D3FDA595999}">
      <dgm:prSet/>
      <dgm:spPr/>
      <dgm:t>
        <a:bodyPr/>
        <a:lstStyle/>
        <a:p>
          <a:endParaRPr lang="en-US"/>
        </a:p>
      </dgm:t>
    </dgm:pt>
    <dgm:pt modelId="{620AF514-2B9A-4CED-9793-06EC8162B433}" type="sibTrans" cxnId="{9F841173-AD8C-4AFE-8D8A-0D3FDA595999}">
      <dgm:prSet/>
      <dgm:spPr/>
      <dgm:t>
        <a:bodyPr/>
        <a:lstStyle/>
        <a:p>
          <a:endParaRPr lang="en-US"/>
        </a:p>
      </dgm:t>
    </dgm:pt>
    <dgm:pt modelId="{C7653AE5-B7C4-4552-9263-8403BB61B40C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The first farming method was slash-and-burn.  Farmers burnt grass and trees to clear a field.  The ashes fertilized the soil.  Farmers relocated every few years after exhausting the soil.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05B3982-389C-4D37-BEC5-9DCF8C16DAF0}" type="parTrans" cxnId="{2F1BF595-4C70-4D10-A9EB-B63C5434AAB6}">
      <dgm:prSet/>
      <dgm:spPr/>
      <dgm:t>
        <a:bodyPr/>
        <a:lstStyle/>
        <a:p>
          <a:endParaRPr lang="en-US"/>
        </a:p>
      </dgm:t>
    </dgm:pt>
    <dgm:pt modelId="{CF78F829-F15E-4FEE-8995-44884E0B02E8}" type="sibTrans" cxnId="{2F1BF595-4C70-4D10-A9EB-B63C5434AAB6}">
      <dgm:prSet/>
      <dgm:spPr/>
      <dgm:t>
        <a:bodyPr/>
        <a:lstStyle/>
        <a:p>
          <a:endParaRPr lang="en-US"/>
        </a:p>
      </dgm:t>
    </dgm:pt>
    <dgm:pt modelId="{E9ADDD6E-8A3D-4421-84AF-23C45616C695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People continued to hunt, returning to their farms to harvest their crops.  Eventually, people built permanent homes near their farms so they could store and guard their grain.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2167866-EB56-4707-93DC-4E49EBABB373}" type="parTrans" cxnId="{49C1C40C-2625-4C54-B34D-87DAFB8E79BB}">
      <dgm:prSet/>
      <dgm:spPr/>
      <dgm:t>
        <a:bodyPr/>
        <a:lstStyle/>
        <a:p>
          <a:endParaRPr lang="en-US"/>
        </a:p>
      </dgm:t>
    </dgm:pt>
    <dgm:pt modelId="{59FC03C2-BEEE-4CEA-B597-8675E76C1364}" type="sibTrans" cxnId="{49C1C40C-2625-4C54-B34D-87DAFB8E79BB}">
      <dgm:prSet/>
      <dgm:spPr/>
      <dgm:t>
        <a:bodyPr/>
        <a:lstStyle/>
        <a:p>
          <a:endParaRPr lang="en-US"/>
        </a:p>
      </dgm:t>
    </dgm:pt>
    <dgm:pt modelId="{A06C76EB-9C78-443D-AB79-54C4AD7166ED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Permanent homes made following game difficult.  Eventually, farmers domesticated animals, such as cattle, goats, pigs, and sheep.  Animals ate farm waste while fertilizing the soil.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F073DC0-A93F-4081-81D5-09659FB74FC9}" type="parTrans" cxnId="{1A9C6AFC-3BF3-4919-AE04-08A5648A6833}">
      <dgm:prSet/>
      <dgm:spPr/>
      <dgm:t>
        <a:bodyPr/>
        <a:lstStyle/>
        <a:p>
          <a:endParaRPr lang="en-US"/>
        </a:p>
      </dgm:t>
    </dgm:pt>
    <dgm:pt modelId="{7D20015E-38F6-48A7-A59A-562C128F3B3D}" type="sibTrans" cxnId="{1A9C6AFC-3BF3-4919-AE04-08A5648A6833}">
      <dgm:prSet/>
      <dgm:spPr/>
      <dgm:t>
        <a:bodyPr/>
        <a:lstStyle/>
        <a:p>
          <a:endParaRPr lang="en-US"/>
        </a:p>
      </dgm:t>
    </dgm:pt>
    <dgm:pt modelId="{18587676-0719-46E8-8519-9DF6CE07C5B8}" type="pres">
      <dgm:prSet presAssocID="{26EEC4BB-A6DF-4095-B436-C31D127678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87AD83-A143-45DC-9E3D-08466130D4A9}" type="pres">
      <dgm:prSet presAssocID="{263DD83F-281B-4E68-BE58-A08FC84B6EC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0B69D-47A5-4383-98C6-69B3B7C56DA9}" type="pres">
      <dgm:prSet presAssocID="{DD502003-7D8D-4936-A51D-910514647C64}" presName="sibTrans" presStyleCnt="0"/>
      <dgm:spPr/>
    </dgm:pt>
    <dgm:pt modelId="{16B791A0-D368-497A-8AE8-0B79F9D234CB}" type="pres">
      <dgm:prSet presAssocID="{FED0F235-0F56-455E-A35B-827387B6EBC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4736B-C8A9-4A5D-BDA4-6C4542D38A4F}" type="pres">
      <dgm:prSet presAssocID="{5F50C166-64B1-40E9-870C-C018AE8F271A}" presName="sibTrans" presStyleCnt="0"/>
      <dgm:spPr/>
    </dgm:pt>
    <dgm:pt modelId="{0423B995-4BB6-409C-8215-E73A8A9FD28A}" type="pres">
      <dgm:prSet presAssocID="{92D6F548-75C3-42BB-BBBE-D0FDD9DDD1E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46EE1-A0BC-4148-9AE1-E7C70814C79A}" type="pres">
      <dgm:prSet presAssocID="{620AF514-2B9A-4CED-9793-06EC8162B433}" presName="sibTrans" presStyleCnt="0"/>
      <dgm:spPr/>
    </dgm:pt>
    <dgm:pt modelId="{2CB15CC5-217F-4223-8B7F-B285EBAF8F57}" type="pres">
      <dgm:prSet presAssocID="{C7653AE5-B7C4-4552-9263-8403BB61B40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BB6DF-D22B-47B1-AAFD-59CDBC5DF6ED}" type="pres">
      <dgm:prSet presAssocID="{CF78F829-F15E-4FEE-8995-44884E0B02E8}" presName="sibTrans" presStyleCnt="0"/>
      <dgm:spPr/>
    </dgm:pt>
    <dgm:pt modelId="{9D466299-E6B0-4B33-A2E4-C1C87C72CF56}" type="pres">
      <dgm:prSet presAssocID="{E9ADDD6E-8A3D-4421-84AF-23C45616C69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CFC41-E495-4F03-91F8-70D753F8723D}" type="pres">
      <dgm:prSet presAssocID="{59FC03C2-BEEE-4CEA-B597-8675E76C1364}" presName="sibTrans" presStyleCnt="0"/>
      <dgm:spPr/>
    </dgm:pt>
    <dgm:pt modelId="{7CB59260-4D97-4735-9962-D4F4E0B8EF39}" type="pres">
      <dgm:prSet presAssocID="{A06C76EB-9C78-443D-AB79-54C4AD7166E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1BF595-4C70-4D10-A9EB-B63C5434AAB6}" srcId="{26EEC4BB-A6DF-4095-B436-C31D12767870}" destId="{C7653AE5-B7C4-4552-9263-8403BB61B40C}" srcOrd="3" destOrd="0" parTransId="{F05B3982-389C-4D37-BEC5-9DCF8C16DAF0}" sibTransId="{CF78F829-F15E-4FEE-8995-44884E0B02E8}"/>
    <dgm:cxn modelId="{DC24E778-6A79-4F02-9DB9-FB8BB8D23E58}" type="presOf" srcId="{C7653AE5-B7C4-4552-9263-8403BB61B40C}" destId="{2CB15CC5-217F-4223-8B7F-B285EBAF8F57}" srcOrd="0" destOrd="0" presId="urn:microsoft.com/office/officeart/2005/8/layout/default#2"/>
    <dgm:cxn modelId="{9F841173-AD8C-4AFE-8D8A-0D3FDA595999}" srcId="{26EEC4BB-A6DF-4095-B436-C31D12767870}" destId="{92D6F548-75C3-42BB-BBBE-D0FDD9DDD1E4}" srcOrd="2" destOrd="0" parTransId="{F09939E3-560F-4B43-8D6D-A2639D39B117}" sibTransId="{620AF514-2B9A-4CED-9793-06EC8162B433}"/>
    <dgm:cxn modelId="{3FEB71A2-F38F-420C-ABF2-003B95A84029}" type="presOf" srcId="{FED0F235-0F56-455E-A35B-827387B6EBC0}" destId="{16B791A0-D368-497A-8AE8-0B79F9D234CB}" srcOrd="0" destOrd="0" presId="urn:microsoft.com/office/officeart/2005/8/layout/default#2"/>
    <dgm:cxn modelId="{535BCF0E-4CD1-46F6-AE52-01389362817C}" type="presOf" srcId="{263DD83F-281B-4E68-BE58-A08FC84B6EC8}" destId="{1887AD83-A143-45DC-9E3D-08466130D4A9}" srcOrd="0" destOrd="0" presId="urn:microsoft.com/office/officeart/2005/8/layout/default#2"/>
    <dgm:cxn modelId="{1A9C6AFC-3BF3-4919-AE04-08A5648A6833}" srcId="{26EEC4BB-A6DF-4095-B436-C31D12767870}" destId="{A06C76EB-9C78-443D-AB79-54C4AD7166ED}" srcOrd="5" destOrd="0" parTransId="{4F073DC0-A93F-4081-81D5-09659FB74FC9}" sibTransId="{7D20015E-38F6-48A7-A59A-562C128F3B3D}"/>
    <dgm:cxn modelId="{311803B3-7A8B-4312-A45D-97B6EC8BE151}" type="presOf" srcId="{A06C76EB-9C78-443D-AB79-54C4AD7166ED}" destId="{7CB59260-4D97-4735-9962-D4F4E0B8EF39}" srcOrd="0" destOrd="0" presId="urn:microsoft.com/office/officeart/2005/8/layout/default#2"/>
    <dgm:cxn modelId="{C737AE80-1D43-4746-986C-9CB815BFE965}" type="presOf" srcId="{E9ADDD6E-8A3D-4421-84AF-23C45616C695}" destId="{9D466299-E6B0-4B33-A2E4-C1C87C72CF56}" srcOrd="0" destOrd="0" presId="urn:microsoft.com/office/officeart/2005/8/layout/default#2"/>
    <dgm:cxn modelId="{49C1C40C-2625-4C54-B34D-87DAFB8E79BB}" srcId="{26EEC4BB-A6DF-4095-B436-C31D12767870}" destId="{E9ADDD6E-8A3D-4421-84AF-23C45616C695}" srcOrd="4" destOrd="0" parTransId="{32167866-EB56-4707-93DC-4E49EBABB373}" sibTransId="{59FC03C2-BEEE-4CEA-B597-8675E76C1364}"/>
    <dgm:cxn modelId="{5B3130C8-F770-449A-A42F-013407C35ACC}" srcId="{26EEC4BB-A6DF-4095-B436-C31D12767870}" destId="{FED0F235-0F56-455E-A35B-827387B6EBC0}" srcOrd="1" destOrd="0" parTransId="{6BD934B1-C94D-4D90-93F9-29F4981678EA}" sibTransId="{5F50C166-64B1-40E9-870C-C018AE8F271A}"/>
    <dgm:cxn modelId="{6D37FE43-47C5-4377-8E6F-AD282B4C03EA}" type="presOf" srcId="{92D6F548-75C3-42BB-BBBE-D0FDD9DDD1E4}" destId="{0423B995-4BB6-409C-8215-E73A8A9FD28A}" srcOrd="0" destOrd="0" presId="urn:microsoft.com/office/officeart/2005/8/layout/default#2"/>
    <dgm:cxn modelId="{A7D7A9A5-00F2-4731-8162-2E6A8EFC85A7}" srcId="{26EEC4BB-A6DF-4095-B436-C31D12767870}" destId="{263DD83F-281B-4E68-BE58-A08FC84B6EC8}" srcOrd="0" destOrd="0" parTransId="{5BCBE593-53CF-4928-BEDA-828CCF1E70AD}" sibTransId="{DD502003-7D8D-4936-A51D-910514647C64}"/>
    <dgm:cxn modelId="{48CAA768-F162-41E0-B097-AC288A6BC99B}" type="presOf" srcId="{26EEC4BB-A6DF-4095-B436-C31D12767870}" destId="{18587676-0719-46E8-8519-9DF6CE07C5B8}" srcOrd="0" destOrd="0" presId="urn:microsoft.com/office/officeart/2005/8/layout/default#2"/>
    <dgm:cxn modelId="{BE34986D-99E3-40F1-A216-6140DBF386E6}" type="presParOf" srcId="{18587676-0719-46E8-8519-9DF6CE07C5B8}" destId="{1887AD83-A143-45DC-9E3D-08466130D4A9}" srcOrd="0" destOrd="0" presId="urn:microsoft.com/office/officeart/2005/8/layout/default#2"/>
    <dgm:cxn modelId="{D6A7EA81-B5F7-432E-BA30-4A730E15CA76}" type="presParOf" srcId="{18587676-0719-46E8-8519-9DF6CE07C5B8}" destId="{0DE0B69D-47A5-4383-98C6-69B3B7C56DA9}" srcOrd="1" destOrd="0" presId="urn:microsoft.com/office/officeart/2005/8/layout/default#2"/>
    <dgm:cxn modelId="{E5E0BF98-E328-49CC-A078-198BCC1EC28C}" type="presParOf" srcId="{18587676-0719-46E8-8519-9DF6CE07C5B8}" destId="{16B791A0-D368-497A-8AE8-0B79F9D234CB}" srcOrd="2" destOrd="0" presId="urn:microsoft.com/office/officeart/2005/8/layout/default#2"/>
    <dgm:cxn modelId="{C7999370-EE45-4374-BFE3-46601CC38B06}" type="presParOf" srcId="{18587676-0719-46E8-8519-9DF6CE07C5B8}" destId="{05A4736B-C8A9-4A5D-BDA4-6C4542D38A4F}" srcOrd="3" destOrd="0" presId="urn:microsoft.com/office/officeart/2005/8/layout/default#2"/>
    <dgm:cxn modelId="{D5CBB25C-2D6B-4294-B072-3B98D56A0409}" type="presParOf" srcId="{18587676-0719-46E8-8519-9DF6CE07C5B8}" destId="{0423B995-4BB6-409C-8215-E73A8A9FD28A}" srcOrd="4" destOrd="0" presId="urn:microsoft.com/office/officeart/2005/8/layout/default#2"/>
    <dgm:cxn modelId="{9CCAD839-EB20-4612-9C83-16E6EC6667EF}" type="presParOf" srcId="{18587676-0719-46E8-8519-9DF6CE07C5B8}" destId="{9E546EE1-A0BC-4148-9AE1-E7C70814C79A}" srcOrd="5" destOrd="0" presId="urn:microsoft.com/office/officeart/2005/8/layout/default#2"/>
    <dgm:cxn modelId="{936C2414-9494-4C00-941E-7FA68F3D7604}" type="presParOf" srcId="{18587676-0719-46E8-8519-9DF6CE07C5B8}" destId="{2CB15CC5-217F-4223-8B7F-B285EBAF8F57}" srcOrd="6" destOrd="0" presId="urn:microsoft.com/office/officeart/2005/8/layout/default#2"/>
    <dgm:cxn modelId="{823D7FDE-0FC7-4E21-A274-8BF27612B20E}" type="presParOf" srcId="{18587676-0719-46E8-8519-9DF6CE07C5B8}" destId="{043BB6DF-D22B-47B1-AAFD-59CDBC5DF6ED}" srcOrd="7" destOrd="0" presId="urn:microsoft.com/office/officeart/2005/8/layout/default#2"/>
    <dgm:cxn modelId="{25689B89-9C07-4CB1-9BCB-758BB6BE6D89}" type="presParOf" srcId="{18587676-0719-46E8-8519-9DF6CE07C5B8}" destId="{9D466299-E6B0-4B33-A2E4-C1C87C72CF56}" srcOrd="8" destOrd="0" presId="urn:microsoft.com/office/officeart/2005/8/layout/default#2"/>
    <dgm:cxn modelId="{575596CE-5D5D-47EF-903A-E02A11C5A7A4}" type="presParOf" srcId="{18587676-0719-46E8-8519-9DF6CE07C5B8}" destId="{31DCFC41-E495-4F03-91F8-70D753F8723D}" srcOrd="9" destOrd="0" presId="urn:microsoft.com/office/officeart/2005/8/layout/default#2"/>
    <dgm:cxn modelId="{D2859DF9-0808-471B-8152-A5013897F96A}" type="presParOf" srcId="{18587676-0719-46E8-8519-9DF6CE07C5B8}" destId="{7CB59260-4D97-4735-9962-D4F4E0B8EF39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D4B038-02E2-437E-9616-915950858562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6A79CA-BD17-4526-8EFD-9DBB4BFD8526}">
      <dgm:prSet phldrT="[Text]"/>
      <dgm:spPr/>
      <dgm:t>
        <a:bodyPr/>
        <a:lstStyle/>
        <a:p>
          <a:r>
            <a:rPr lang="en-US" b="1" dirty="0" smtClean="0"/>
            <a:t>Pros</a:t>
          </a:r>
          <a:endParaRPr lang="en-US" b="1" dirty="0"/>
        </a:p>
      </dgm:t>
    </dgm:pt>
    <dgm:pt modelId="{241762AB-775D-467C-A3E4-D346A4B44871}" type="parTrans" cxnId="{BFED8341-2C93-4F08-973A-187D612CA641}">
      <dgm:prSet/>
      <dgm:spPr/>
      <dgm:t>
        <a:bodyPr/>
        <a:lstStyle/>
        <a:p>
          <a:endParaRPr lang="en-US"/>
        </a:p>
      </dgm:t>
    </dgm:pt>
    <dgm:pt modelId="{C5DDB58D-3CE3-47CF-9441-1AAFB7DA635E}" type="sibTrans" cxnId="{BFED8341-2C93-4F08-973A-187D612CA641}">
      <dgm:prSet/>
      <dgm:spPr/>
      <dgm:t>
        <a:bodyPr/>
        <a:lstStyle/>
        <a:p>
          <a:endParaRPr lang="en-US"/>
        </a:p>
      </dgm:t>
    </dgm:pt>
    <dgm:pt modelId="{E44AA395-A846-41BE-9B28-895683FD41E5}">
      <dgm:prSet phldrT="[Text]"/>
      <dgm:spPr/>
      <dgm:t>
        <a:bodyPr/>
        <a:lstStyle/>
        <a:p>
          <a:r>
            <a:rPr lang="en-US" b="1" dirty="0" smtClean="0"/>
            <a:t>Cons</a:t>
          </a:r>
          <a:endParaRPr lang="en-US" b="1" dirty="0"/>
        </a:p>
      </dgm:t>
    </dgm:pt>
    <dgm:pt modelId="{7B859FE7-7C63-4AFD-8BC4-686B653F38AA}" type="parTrans" cxnId="{72F41960-1816-46A0-A7D7-46A0D73EB71D}">
      <dgm:prSet/>
      <dgm:spPr/>
      <dgm:t>
        <a:bodyPr/>
        <a:lstStyle/>
        <a:p>
          <a:endParaRPr lang="en-US"/>
        </a:p>
      </dgm:t>
    </dgm:pt>
    <dgm:pt modelId="{E0023DE7-52CD-477C-B141-6848EAD0B907}" type="sibTrans" cxnId="{72F41960-1816-46A0-A7D7-46A0D73EB71D}">
      <dgm:prSet/>
      <dgm:spPr/>
      <dgm:t>
        <a:bodyPr/>
        <a:lstStyle/>
        <a:p>
          <a:endParaRPr lang="en-US"/>
        </a:p>
      </dgm:t>
    </dgm:pt>
    <dgm:pt modelId="{500487F8-BB70-48E2-807D-602C385F1318}">
      <dgm:prSet/>
      <dgm:spPr/>
      <dgm:t>
        <a:bodyPr/>
        <a:lstStyle/>
        <a:p>
          <a:r>
            <a:rPr lang="en-US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Common culture expressed</a:t>
          </a:r>
          <a:endParaRPr lang="en-US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9EADAE2-91C8-450C-AFFB-665E5181B03C}" type="parTrans" cxnId="{D42AA9D3-72B3-4AE1-8BDA-2E862B8E3FD1}">
      <dgm:prSet/>
      <dgm:spPr/>
      <dgm:t>
        <a:bodyPr/>
        <a:lstStyle/>
        <a:p>
          <a:endParaRPr lang="en-US"/>
        </a:p>
      </dgm:t>
    </dgm:pt>
    <dgm:pt modelId="{35FFD013-2387-4A23-AAFB-F4980E544CDD}" type="sibTrans" cxnId="{D42AA9D3-72B3-4AE1-8BDA-2E862B8E3FD1}">
      <dgm:prSet/>
      <dgm:spPr/>
      <dgm:t>
        <a:bodyPr/>
        <a:lstStyle/>
        <a:p>
          <a:endParaRPr lang="en-US"/>
        </a:p>
      </dgm:t>
    </dgm:pt>
    <dgm:pt modelId="{47F41C45-60C4-44BD-8304-89577322B87A}">
      <dgm:prSet/>
      <dgm:spPr/>
      <dgm:t>
        <a:bodyPr/>
        <a:lstStyle/>
        <a:p>
          <a:r>
            <a:rPr lang="en-US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Mutual protection</a:t>
          </a:r>
          <a:endParaRPr lang="en-US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426D22E-F74F-4174-9CFD-B9F0EC2827A0}" type="parTrans" cxnId="{7250AE32-F360-4E94-804E-2E84F1A89FAC}">
      <dgm:prSet/>
      <dgm:spPr/>
      <dgm:t>
        <a:bodyPr/>
        <a:lstStyle/>
        <a:p>
          <a:endParaRPr lang="en-US"/>
        </a:p>
      </dgm:t>
    </dgm:pt>
    <dgm:pt modelId="{A788CDA5-1D98-4F03-A760-8EF8E6CE6421}" type="sibTrans" cxnId="{7250AE32-F360-4E94-804E-2E84F1A89FAC}">
      <dgm:prSet/>
      <dgm:spPr/>
      <dgm:t>
        <a:bodyPr/>
        <a:lstStyle/>
        <a:p>
          <a:endParaRPr lang="en-US"/>
        </a:p>
      </dgm:t>
    </dgm:pt>
    <dgm:pt modelId="{E3A50976-6F97-4186-B91C-D664F9ED73AD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Disease spreads more rapidly among a dense population</a:t>
          </a:r>
          <a:endParaRPr lang="en-US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23D9E1A-0110-4B67-A22C-2B26FD28C43C}" type="parTrans" cxnId="{C94492CF-FC8D-4422-955C-32DD6CA77684}">
      <dgm:prSet/>
      <dgm:spPr/>
      <dgm:t>
        <a:bodyPr/>
        <a:lstStyle/>
        <a:p>
          <a:endParaRPr lang="en-US"/>
        </a:p>
      </dgm:t>
    </dgm:pt>
    <dgm:pt modelId="{6667EFCC-8F08-49C2-9D24-D21186E3B4D6}" type="sibTrans" cxnId="{C94492CF-FC8D-4422-955C-32DD6CA77684}">
      <dgm:prSet/>
      <dgm:spPr/>
      <dgm:t>
        <a:bodyPr/>
        <a:lstStyle/>
        <a:p>
          <a:endParaRPr lang="en-US"/>
        </a:p>
      </dgm:t>
    </dgm:pt>
    <dgm:pt modelId="{4C390DB0-D6EF-4389-BF4B-7BFC6315DE74}">
      <dgm:prSet/>
      <dgm:spPr/>
      <dgm:t>
        <a:bodyPr/>
        <a:lstStyle/>
        <a:p>
          <a:r>
            <a:rPr lang="en-US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Near farms</a:t>
          </a:r>
          <a:endParaRPr lang="en-US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1071EC3-A64A-433C-A08B-DF019AC66957}" type="parTrans" cxnId="{11E91EE7-2C16-41C8-8C90-4A4801E41434}">
      <dgm:prSet/>
      <dgm:spPr/>
      <dgm:t>
        <a:bodyPr/>
        <a:lstStyle/>
        <a:p>
          <a:endParaRPr lang="en-US"/>
        </a:p>
      </dgm:t>
    </dgm:pt>
    <dgm:pt modelId="{A9C1EA22-E290-45E5-9D5E-79C31449A28F}" type="sibTrans" cxnId="{11E91EE7-2C16-41C8-8C90-4A4801E41434}">
      <dgm:prSet/>
      <dgm:spPr/>
      <dgm:t>
        <a:bodyPr/>
        <a:lstStyle/>
        <a:p>
          <a:endParaRPr lang="en-US"/>
        </a:p>
      </dgm:t>
    </dgm:pt>
    <dgm:pt modelId="{FE080340-2668-4EE1-A4EC-6F122BE882DA}">
      <dgm:prSet/>
      <dgm:spPr/>
      <dgm:t>
        <a:bodyPr/>
        <a:lstStyle/>
        <a:p>
          <a:r>
            <a:rPr lang="en-US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Grain and seed storage</a:t>
          </a:r>
          <a:endParaRPr lang="en-US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BDC2E3E-70D5-49D1-AE2D-D52FED8A5D10}" type="parTrans" cxnId="{520446B5-5E03-4B37-82B3-6D6AE019B40E}">
      <dgm:prSet/>
      <dgm:spPr/>
      <dgm:t>
        <a:bodyPr/>
        <a:lstStyle/>
        <a:p>
          <a:endParaRPr lang="en-US"/>
        </a:p>
      </dgm:t>
    </dgm:pt>
    <dgm:pt modelId="{A3072455-81DF-486E-9C37-94BDD207E8ED}" type="sibTrans" cxnId="{520446B5-5E03-4B37-82B3-6D6AE019B40E}">
      <dgm:prSet/>
      <dgm:spPr/>
      <dgm:t>
        <a:bodyPr/>
        <a:lstStyle/>
        <a:p>
          <a:endParaRPr lang="en-US"/>
        </a:p>
      </dgm:t>
    </dgm:pt>
    <dgm:pt modelId="{510463BE-6FE2-4602-8995-EC8F58B06060}">
      <dgm:prSet phldrT="[Text]"/>
      <dgm:spPr/>
      <dgm:t>
        <a:bodyPr/>
        <a:lstStyle/>
        <a:p>
          <a:endParaRPr lang="en-US" dirty="0"/>
        </a:p>
      </dgm:t>
    </dgm:pt>
    <dgm:pt modelId="{AD3431DB-F00F-40BF-A721-C85A1AD09387}" type="parTrans" cxnId="{A5F2770C-F954-42E8-93C6-CF928DF44F8C}">
      <dgm:prSet/>
      <dgm:spPr/>
      <dgm:t>
        <a:bodyPr/>
        <a:lstStyle/>
        <a:p>
          <a:endParaRPr lang="en-US"/>
        </a:p>
      </dgm:t>
    </dgm:pt>
    <dgm:pt modelId="{8B86E255-892D-44BE-88AF-745FC5B3D1A0}" type="sibTrans" cxnId="{A5F2770C-F954-42E8-93C6-CF928DF44F8C}">
      <dgm:prSet/>
      <dgm:spPr/>
      <dgm:t>
        <a:bodyPr/>
        <a:lstStyle/>
        <a:p>
          <a:endParaRPr lang="en-US"/>
        </a:p>
      </dgm:t>
    </dgm:pt>
    <dgm:pt modelId="{A49D62D0-0ED2-4B68-BDCA-F077A12A3298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Grain stores were tempting to raiders</a:t>
          </a:r>
          <a:endParaRPr lang="en-US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DC0C5EB-ABF4-4A88-A827-97F37045570F}" type="parTrans" cxnId="{B6BCD35E-29DB-4C8C-9F51-CD6E705DA5DD}">
      <dgm:prSet/>
      <dgm:spPr/>
      <dgm:t>
        <a:bodyPr/>
        <a:lstStyle/>
        <a:p>
          <a:endParaRPr lang="en-US"/>
        </a:p>
      </dgm:t>
    </dgm:pt>
    <dgm:pt modelId="{A9E45174-5C60-458A-9ED4-A4261D648EAE}" type="sibTrans" cxnId="{B6BCD35E-29DB-4C8C-9F51-CD6E705DA5DD}">
      <dgm:prSet/>
      <dgm:spPr/>
      <dgm:t>
        <a:bodyPr/>
        <a:lstStyle/>
        <a:p>
          <a:endParaRPr lang="en-US"/>
        </a:p>
      </dgm:t>
    </dgm:pt>
    <dgm:pt modelId="{C0D5BF5B-F836-4F69-B84C-BFABCE8F21AD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Permanent settlements suffered from natural disasters (drought, fire, floods)</a:t>
          </a:r>
          <a:endParaRPr lang="en-US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9A9F15A-BE4A-419B-8CB4-7A4DFF6F1957}" type="parTrans" cxnId="{B504EAFB-579F-409E-B8C3-B9C44A68F461}">
      <dgm:prSet/>
      <dgm:spPr/>
      <dgm:t>
        <a:bodyPr/>
        <a:lstStyle/>
        <a:p>
          <a:endParaRPr lang="en-US"/>
        </a:p>
      </dgm:t>
    </dgm:pt>
    <dgm:pt modelId="{8A46E4E6-3E5A-4816-9841-9E1A4B514776}" type="sibTrans" cxnId="{B504EAFB-579F-409E-B8C3-B9C44A68F461}">
      <dgm:prSet/>
      <dgm:spPr/>
      <dgm:t>
        <a:bodyPr/>
        <a:lstStyle/>
        <a:p>
          <a:endParaRPr lang="en-US"/>
        </a:p>
      </dgm:t>
    </dgm:pt>
    <dgm:pt modelId="{E05025A3-A854-4495-AAD5-293D10EE4295}" type="pres">
      <dgm:prSet presAssocID="{83D4B038-02E2-437E-9616-91595085856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79F8BE-49DE-4B56-8387-588F1DB10C59}" type="pres">
      <dgm:prSet presAssocID="{196A79CA-BD17-4526-8EFD-9DBB4BFD8526}" presName="upArrow" presStyleLbl="node1" presStyleIdx="0" presStyleCnt="2"/>
      <dgm:spPr/>
      <dgm:t>
        <a:bodyPr/>
        <a:lstStyle/>
        <a:p>
          <a:endParaRPr lang="en-US"/>
        </a:p>
      </dgm:t>
    </dgm:pt>
    <dgm:pt modelId="{38CF57A6-4181-4350-AFE4-ABA265510E62}" type="pres">
      <dgm:prSet presAssocID="{196A79CA-BD17-4526-8EFD-9DBB4BFD8526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C2891-706B-47D4-837B-A8C05B479D40}" type="pres">
      <dgm:prSet presAssocID="{E44AA395-A846-41BE-9B28-895683FD41E5}" presName="downArrow" presStyleLbl="node1" presStyleIdx="1" presStyleCnt="2"/>
      <dgm:spPr/>
    </dgm:pt>
    <dgm:pt modelId="{E7E6883B-B72C-455A-9E2C-24FF38931120}" type="pres">
      <dgm:prSet presAssocID="{E44AA395-A846-41BE-9B28-895683FD41E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B98729-8115-44AB-8585-F55FAA12944E}" type="presOf" srcId="{47F41C45-60C4-44BD-8304-89577322B87A}" destId="{38CF57A6-4181-4350-AFE4-ABA265510E62}" srcOrd="0" destOrd="2" presId="urn:microsoft.com/office/officeart/2005/8/layout/arrow4"/>
    <dgm:cxn modelId="{B6BCD35E-29DB-4C8C-9F51-CD6E705DA5DD}" srcId="{E44AA395-A846-41BE-9B28-895683FD41E5}" destId="{A49D62D0-0ED2-4B68-BDCA-F077A12A3298}" srcOrd="1" destOrd="0" parTransId="{6DC0C5EB-ABF4-4A88-A827-97F37045570F}" sibTransId="{A9E45174-5C60-458A-9ED4-A4261D648EAE}"/>
    <dgm:cxn modelId="{520446B5-5E03-4B37-82B3-6D6AE019B40E}" srcId="{196A79CA-BD17-4526-8EFD-9DBB4BFD8526}" destId="{FE080340-2668-4EE1-A4EC-6F122BE882DA}" srcOrd="3" destOrd="0" parTransId="{5BDC2E3E-70D5-49D1-AE2D-D52FED8A5D10}" sibTransId="{A3072455-81DF-486E-9C37-94BDD207E8ED}"/>
    <dgm:cxn modelId="{34EFB04B-819E-4C5D-BEB6-9CDC0E51FDC8}" type="presOf" srcId="{C0D5BF5B-F836-4F69-B84C-BFABCE8F21AD}" destId="{E7E6883B-B72C-455A-9E2C-24FF38931120}" srcOrd="0" destOrd="3" presId="urn:microsoft.com/office/officeart/2005/8/layout/arrow4"/>
    <dgm:cxn modelId="{2EAABA6D-A65D-4944-850C-CE9212B6E237}" type="presOf" srcId="{500487F8-BB70-48E2-807D-602C385F1318}" destId="{38CF57A6-4181-4350-AFE4-ABA265510E62}" srcOrd="0" destOrd="1" presId="urn:microsoft.com/office/officeart/2005/8/layout/arrow4"/>
    <dgm:cxn modelId="{2DA3013D-EC23-4672-AEFC-BC44EA9D51D4}" type="presOf" srcId="{A49D62D0-0ED2-4B68-BDCA-F077A12A3298}" destId="{E7E6883B-B72C-455A-9E2C-24FF38931120}" srcOrd="0" destOrd="2" presId="urn:microsoft.com/office/officeart/2005/8/layout/arrow4"/>
    <dgm:cxn modelId="{7250AE32-F360-4E94-804E-2E84F1A89FAC}" srcId="{196A79CA-BD17-4526-8EFD-9DBB4BFD8526}" destId="{47F41C45-60C4-44BD-8304-89577322B87A}" srcOrd="1" destOrd="0" parTransId="{D426D22E-F74F-4174-9CFD-B9F0EC2827A0}" sibTransId="{A788CDA5-1D98-4F03-A760-8EF8E6CE6421}"/>
    <dgm:cxn modelId="{CA42F6B7-0E03-47D3-8F8F-E3A18C35CE8A}" type="presOf" srcId="{E3A50976-6F97-4186-B91C-D664F9ED73AD}" destId="{E7E6883B-B72C-455A-9E2C-24FF38931120}" srcOrd="0" destOrd="1" presId="urn:microsoft.com/office/officeart/2005/8/layout/arrow4"/>
    <dgm:cxn modelId="{11E91EE7-2C16-41C8-8C90-4A4801E41434}" srcId="{196A79CA-BD17-4526-8EFD-9DBB4BFD8526}" destId="{4C390DB0-D6EF-4389-BF4B-7BFC6315DE74}" srcOrd="2" destOrd="0" parTransId="{E1071EC3-A64A-433C-A08B-DF019AC66957}" sibTransId="{A9C1EA22-E290-45E5-9D5E-79C31449A28F}"/>
    <dgm:cxn modelId="{D42AA9D3-72B3-4AE1-8BDA-2E862B8E3FD1}" srcId="{196A79CA-BD17-4526-8EFD-9DBB4BFD8526}" destId="{500487F8-BB70-48E2-807D-602C385F1318}" srcOrd="0" destOrd="0" parTransId="{89EADAE2-91C8-450C-AFFB-665E5181B03C}" sibTransId="{35FFD013-2387-4A23-AAFB-F4980E544CDD}"/>
    <dgm:cxn modelId="{A5F2770C-F954-42E8-93C6-CF928DF44F8C}" srcId="{E44AA395-A846-41BE-9B28-895683FD41E5}" destId="{510463BE-6FE2-4602-8995-EC8F58B06060}" srcOrd="3" destOrd="0" parTransId="{AD3431DB-F00F-40BF-A721-C85A1AD09387}" sibTransId="{8B86E255-892D-44BE-88AF-745FC5B3D1A0}"/>
    <dgm:cxn modelId="{72F41960-1816-46A0-A7D7-46A0D73EB71D}" srcId="{83D4B038-02E2-437E-9616-915950858562}" destId="{E44AA395-A846-41BE-9B28-895683FD41E5}" srcOrd="1" destOrd="0" parTransId="{7B859FE7-7C63-4AFD-8BC4-686B653F38AA}" sibTransId="{E0023DE7-52CD-477C-B141-6848EAD0B907}"/>
    <dgm:cxn modelId="{34519AA6-7CE9-4F62-BA56-EA1803863749}" type="presOf" srcId="{FE080340-2668-4EE1-A4EC-6F122BE882DA}" destId="{38CF57A6-4181-4350-AFE4-ABA265510E62}" srcOrd="0" destOrd="4" presId="urn:microsoft.com/office/officeart/2005/8/layout/arrow4"/>
    <dgm:cxn modelId="{73D39A16-E60D-4D3E-807F-BC7650CBBD8E}" type="presOf" srcId="{83D4B038-02E2-437E-9616-915950858562}" destId="{E05025A3-A854-4495-AAD5-293D10EE4295}" srcOrd="0" destOrd="0" presId="urn:microsoft.com/office/officeart/2005/8/layout/arrow4"/>
    <dgm:cxn modelId="{D4407598-44F3-4EF3-ABB9-AD07B8B6B701}" type="presOf" srcId="{510463BE-6FE2-4602-8995-EC8F58B06060}" destId="{E7E6883B-B72C-455A-9E2C-24FF38931120}" srcOrd="0" destOrd="4" presId="urn:microsoft.com/office/officeart/2005/8/layout/arrow4"/>
    <dgm:cxn modelId="{6E2D8631-4843-4CB9-9D6B-C59319097D79}" type="presOf" srcId="{E44AA395-A846-41BE-9B28-895683FD41E5}" destId="{E7E6883B-B72C-455A-9E2C-24FF38931120}" srcOrd="0" destOrd="0" presId="urn:microsoft.com/office/officeart/2005/8/layout/arrow4"/>
    <dgm:cxn modelId="{B504EAFB-579F-409E-B8C3-B9C44A68F461}" srcId="{E44AA395-A846-41BE-9B28-895683FD41E5}" destId="{C0D5BF5B-F836-4F69-B84C-BFABCE8F21AD}" srcOrd="2" destOrd="0" parTransId="{99A9F15A-BE4A-419B-8CB4-7A4DFF6F1957}" sibTransId="{8A46E4E6-3E5A-4816-9841-9E1A4B514776}"/>
    <dgm:cxn modelId="{D05E2D4B-21E5-4351-8E3C-818E943FE78E}" type="presOf" srcId="{196A79CA-BD17-4526-8EFD-9DBB4BFD8526}" destId="{38CF57A6-4181-4350-AFE4-ABA265510E62}" srcOrd="0" destOrd="0" presId="urn:microsoft.com/office/officeart/2005/8/layout/arrow4"/>
    <dgm:cxn modelId="{E7BF9E38-954D-4E23-865B-EB7A6A426DE5}" type="presOf" srcId="{4C390DB0-D6EF-4389-BF4B-7BFC6315DE74}" destId="{38CF57A6-4181-4350-AFE4-ABA265510E62}" srcOrd="0" destOrd="3" presId="urn:microsoft.com/office/officeart/2005/8/layout/arrow4"/>
    <dgm:cxn modelId="{BFED8341-2C93-4F08-973A-187D612CA641}" srcId="{83D4B038-02E2-437E-9616-915950858562}" destId="{196A79CA-BD17-4526-8EFD-9DBB4BFD8526}" srcOrd="0" destOrd="0" parTransId="{241762AB-775D-467C-A3E4-D346A4B44871}" sibTransId="{C5DDB58D-3CE3-47CF-9441-1AAFB7DA635E}"/>
    <dgm:cxn modelId="{C94492CF-FC8D-4422-955C-32DD6CA77684}" srcId="{E44AA395-A846-41BE-9B28-895683FD41E5}" destId="{E3A50976-6F97-4186-B91C-D664F9ED73AD}" srcOrd="0" destOrd="0" parTransId="{F23D9E1A-0110-4B67-A22C-2B26FD28C43C}" sibTransId="{6667EFCC-8F08-49C2-9D24-D21186E3B4D6}"/>
    <dgm:cxn modelId="{FDFDA18B-3F6D-43CD-9EEF-8AAB49C2457E}" type="presParOf" srcId="{E05025A3-A854-4495-AAD5-293D10EE4295}" destId="{B879F8BE-49DE-4B56-8387-588F1DB10C59}" srcOrd="0" destOrd="0" presId="urn:microsoft.com/office/officeart/2005/8/layout/arrow4"/>
    <dgm:cxn modelId="{6DFBF90E-D7B3-49E2-89C1-77EBC7783F9F}" type="presParOf" srcId="{E05025A3-A854-4495-AAD5-293D10EE4295}" destId="{38CF57A6-4181-4350-AFE4-ABA265510E62}" srcOrd="1" destOrd="0" presId="urn:microsoft.com/office/officeart/2005/8/layout/arrow4"/>
    <dgm:cxn modelId="{953E07BC-688F-40F6-A50C-39021DD4B9ED}" type="presParOf" srcId="{E05025A3-A854-4495-AAD5-293D10EE4295}" destId="{B24C2891-706B-47D4-837B-A8C05B479D40}" srcOrd="2" destOrd="0" presId="urn:microsoft.com/office/officeart/2005/8/layout/arrow4"/>
    <dgm:cxn modelId="{7F69437E-317B-4501-8C76-37FA6004F9C1}" type="presParOf" srcId="{E05025A3-A854-4495-AAD5-293D10EE4295}" destId="{E7E6883B-B72C-455A-9E2C-24FF3893112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7AD83-A143-45DC-9E3D-08466130D4A9}">
      <dsp:nvSpPr>
        <dsp:cNvPr id="0" name=""/>
        <dsp:cNvSpPr/>
      </dsp:nvSpPr>
      <dsp:spPr>
        <a:xfrm>
          <a:off x="0" y="377601"/>
          <a:ext cx="2117824" cy="1270694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The Neolithic Revolution is also called the Agricultural Revolution.   People developed farming for the first time.</a:t>
          </a:r>
          <a:endParaRPr lang="en-US" sz="11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377601"/>
        <a:ext cx="2117824" cy="1270694"/>
      </dsp:txXfrm>
    </dsp:sp>
    <dsp:sp modelId="{16B791A0-D368-497A-8AE8-0B79F9D234CB}">
      <dsp:nvSpPr>
        <dsp:cNvPr id="0" name=""/>
        <dsp:cNvSpPr/>
      </dsp:nvSpPr>
      <dsp:spPr>
        <a:xfrm>
          <a:off x="2329606" y="377601"/>
          <a:ext cx="2117824" cy="1270694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8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For generations, humans had noticed plants growing where they had spit out seeds.</a:t>
          </a:r>
          <a:endParaRPr lang="en-US" sz="11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329606" y="377601"/>
        <a:ext cx="2117824" cy="1270694"/>
      </dsp:txXfrm>
    </dsp:sp>
    <dsp:sp modelId="{0423B995-4BB6-409C-8215-E73A8A9FD28A}">
      <dsp:nvSpPr>
        <dsp:cNvPr id="0" name=""/>
        <dsp:cNvSpPr/>
      </dsp:nvSpPr>
      <dsp:spPr>
        <a:xfrm>
          <a:off x="4659212" y="377601"/>
          <a:ext cx="2117824" cy="1270694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16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Humans began planting seeds on purpose, which was the invention of farming.</a:t>
          </a:r>
          <a:endParaRPr lang="en-US" sz="11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659212" y="377601"/>
        <a:ext cx="2117824" cy="1270694"/>
      </dsp:txXfrm>
    </dsp:sp>
    <dsp:sp modelId="{2CB15CC5-217F-4223-8B7F-B285EBAF8F57}">
      <dsp:nvSpPr>
        <dsp:cNvPr id="0" name=""/>
        <dsp:cNvSpPr/>
      </dsp:nvSpPr>
      <dsp:spPr>
        <a:xfrm>
          <a:off x="0" y="1860078"/>
          <a:ext cx="2117824" cy="1270694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4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The first farming method was slash-and-burn.  Farmers burnt grass and trees to clear a field.  The ashes fertilized the soil.  Farmers relocated every few years after exhausting the soil.</a:t>
          </a:r>
          <a:endParaRPr lang="en-US" sz="11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1860078"/>
        <a:ext cx="2117824" cy="1270694"/>
      </dsp:txXfrm>
    </dsp:sp>
    <dsp:sp modelId="{9D466299-E6B0-4B33-A2E4-C1C87C72CF56}">
      <dsp:nvSpPr>
        <dsp:cNvPr id="0" name=""/>
        <dsp:cNvSpPr/>
      </dsp:nvSpPr>
      <dsp:spPr>
        <a:xfrm>
          <a:off x="2329606" y="1860078"/>
          <a:ext cx="2117824" cy="1270694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32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People continued to hunt, returning to their farms to harvest their crops.  Eventually, people built permanent homes near their farms so they could store and guard their grain.</a:t>
          </a:r>
          <a:endParaRPr lang="en-US" sz="11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329606" y="1860078"/>
        <a:ext cx="2117824" cy="1270694"/>
      </dsp:txXfrm>
    </dsp:sp>
    <dsp:sp modelId="{7CB59260-4D97-4735-9962-D4F4E0B8EF39}">
      <dsp:nvSpPr>
        <dsp:cNvPr id="0" name=""/>
        <dsp:cNvSpPr/>
      </dsp:nvSpPr>
      <dsp:spPr>
        <a:xfrm>
          <a:off x="4659212" y="1860078"/>
          <a:ext cx="2117824" cy="1270694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Permanent homes made following game difficult.  Eventually, farmers domesticated animals, such as cattle, goats, pigs, and sheep.  Animals ate farm waste while fertilizing the soil.</a:t>
          </a:r>
          <a:endParaRPr lang="en-US" sz="11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659212" y="1860078"/>
        <a:ext cx="2117824" cy="1270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9F8BE-49DE-4B56-8387-588F1DB10C59}">
      <dsp:nvSpPr>
        <dsp:cNvPr id="0" name=""/>
        <dsp:cNvSpPr/>
      </dsp:nvSpPr>
      <dsp:spPr>
        <a:xfrm>
          <a:off x="4526" y="0"/>
          <a:ext cx="2715768" cy="252374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F57A6-4181-4350-AFE4-ABA265510E62}">
      <dsp:nvSpPr>
        <dsp:cNvPr id="0" name=""/>
        <dsp:cNvSpPr/>
      </dsp:nvSpPr>
      <dsp:spPr>
        <a:xfrm>
          <a:off x="2801767" y="0"/>
          <a:ext cx="4608576" cy="2523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0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Pros</a:t>
          </a:r>
          <a:endParaRPr lang="en-US" sz="23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Common culture expressed</a:t>
          </a:r>
          <a:endParaRPr lang="en-US" sz="18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Mutual protection</a:t>
          </a:r>
          <a:endParaRPr lang="en-US" sz="18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Near farms</a:t>
          </a:r>
          <a:endParaRPr lang="en-US" sz="18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Grain and seed storage</a:t>
          </a:r>
          <a:endParaRPr lang="en-US" sz="18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801767" y="0"/>
        <a:ext cx="4608576" cy="2523744"/>
      </dsp:txXfrm>
    </dsp:sp>
    <dsp:sp modelId="{B24C2891-706B-47D4-837B-A8C05B479D40}">
      <dsp:nvSpPr>
        <dsp:cNvPr id="0" name=""/>
        <dsp:cNvSpPr/>
      </dsp:nvSpPr>
      <dsp:spPr>
        <a:xfrm>
          <a:off x="819256" y="2734056"/>
          <a:ext cx="2715768" cy="252374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6883B-B72C-455A-9E2C-24FF38931120}">
      <dsp:nvSpPr>
        <dsp:cNvPr id="0" name=""/>
        <dsp:cNvSpPr/>
      </dsp:nvSpPr>
      <dsp:spPr>
        <a:xfrm>
          <a:off x="3616497" y="2734056"/>
          <a:ext cx="4608576" cy="2523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0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Cons</a:t>
          </a:r>
          <a:endParaRPr lang="en-US" sz="23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Disease spreads more rapidly among a dense population</a:t>
          </a:r>
          <a:endParaRPr lang="en-US" sz="18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Grain stores were tempting to raiders</a:t>
          </a:r>
          <a:endParaRPr lang="en-US" sz="18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Permanent settlements suffered from natural disasters (drought, fire, floods)</a:t>
          </a:r>
          <a:endParaRPr lang="en-US" sz="18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3616497" y="2734056"/>
        <a:ext cx="4608576" cy="2523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AC4EC-B908-43C4-B438-935882E7E87E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0E441-C1A4-418E-B3CC-806AC4D2F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0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A0406-FAC7-4A50-B065-59B66112C89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600"/>
              <a:t>Um, approximate!! 7 MYA diverge (bentley says 5M), 3.5 MYA bipedal, not until 50K great leap fwd</a:t>
            </a:r>
          </a:p>
          <a:p>
            <a:r>
              <a:rPr lang="en-US" altLang="en-US" sz="1600"/>
              <a:t>Prehistory- means before writing, so we’re working here in anthropology and archaeology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68CB57-8C70-4840-9F7D-DA58B7C93E8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7F8180-3D93-4FDC-B731-24340F1FE37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5E31D9-E9BF-49E6-A6A4-4806834CBBE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600"/>
              <a:t>Began cultivating little gardens at rest stops -&gt; planting lots -&gt; wanting to stay &amp; build -&gt; private property -&gt; fighting… saw that animals would stay closer with intentional feeding -&gt;populations boom, began building bigger settlements -&gt; community projects like irrigation -&gt; surplus -&gt; leaders </a:t>
            </a:r>
          </a:p>
          <a:p>
            <a:endParaRPr lang="en-US" altLang="en-US" sz="1600"/>
          </a:p>
          <a:p>
            <a:r>
              <a:rPr lang="en-US" altLang="en-US" sz="1600"/>
              <a:t>Needed clothes, needed housing, needed fire, cold enables migration across land bridges, </a:t>
            </a:r>
            <a:r>
              <a:rPr lang="en-US" altLang="en-US" sz="1600" b="1"/>
              <a:t>warm enables agriculture,</a:t>
            </a:r>
            <a:r>
              <a:rPr lang="en-US" altLang="en-US" sz="1600"/>
              <a:t> change hunting and gathering methods- need to adapt!!! (think!) as they get smarter, figure out environment- AND MOVE!!!  Ice age gets rid of farmland in the Sahara desert… </a:t>
            </a:r>
          </a:p>
          <a:p>
            <a:endParaRPr lang="en-US" altLang="en-US" sz="16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F9AF7A1-3295-4D80-955B-B0C4067CF96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49875A-EC62-4C59-AC4F-59AEE30D085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18558E3-C6A9-4886-AE0D-E500C1E491DE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0A0B08-FACC-40CA-8BFB-1CD7E4F784B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58E3-C6A9-4886-AE0D-E500C1E491DE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0B08-FACC-40CA-8BFB-1CD7E4F784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58E3-C6A9-4886-AE0D-E500C1E491DE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0B08-FACC-40CA-8BFB-1CD7E4F784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58E3-C6A9-4886-AE0D-E500C1E491DE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0B08-FACC-40CA-8BFB-1CD7E4F784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58E3-C6A9-4886-AE0D-E500C1E491DE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0B08-FACC-40CA-8BFB-1CD7E4F784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58E3-C6A9-4886-AE0D-E500C1E491DE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0B08-FACC-40CA-8BFB-1CD7E4F784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58E3-C6A9-4886-AE0D-E500C1E491DE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0B08-FACC-40CA-8BFB-1CD7E4F784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58E3-C6A9-4886-AE0D-E500C1E491DE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0B08-FACC-40CA-8BFB-1CD7E4F784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58E3-C6A9-4886-AE0D-E500C1E491DE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0B08-FACC-40CA-8BFB-1CD7E4F784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58E3-C6A9-4886-AE0D-E500C1E491DE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0B08-FACC-40CA-8BFB-1CD7E4F784B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58E3-C6A9-4886-AE0D-E500C1E491DE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0B08-FACC-40CA-8BFB-1CD7E4F784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18558E3-C6A9-4886-AE0D-E500C1E491DE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C0A0B08-FACC-40CA-8BFB-1CD7E4F784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8200" y="381000"/>
            <a:ext cx="3313355" cy="4826360"/>
          </a:xfrm>
        </p:spPr>
        <p:txBody>
          <a:bodyPr>
            <a:normAutofit fontScale="90000"/>
          </a:bodyPr>
          <a:lstStyle/>
          <a:p>
            <a:r>
              <a:rPr lang="en-US" altLang="en-US" sz="5400" dirty="0"/>
              <a:t>Prehistory, the </a:t>
            </a:r>
            <a:r>
              <a:rPr lang="en-US" altLang="en-US" sz="4900" dirty="0"/>
              <a:t>Neolithic </a:t>
            </a:r>
            <a:r>
              <a:rPr lang="en-US" altLang="en-US" sz="4900" dirty="0" smtClean="0"/>
              <a:t>Revolution</a:t>
            </a:r>
            <a:r>
              <a:rPr lang="en-US" altLang="en-US" sz="4900" dirty="0"/>
              <a:t>, and River Civilizations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800600"/>
            <a:ext cx="6400800" cy="17526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5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Agricultural Revolution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68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990600" y="1752600"/>
            <a:ext cx="7134225" cy="1981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770539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Farming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04800" y="3657600"/>
            <a:ext cx="28194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172200" y="3657600"/>
            <a:ext cx="27432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57200" y="4343400"/>
            <a:ext cx="2667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/>
              <a:t>Paleolithic</a:t>
            </a:r>
            <a:endParaRPr lang="en-US" altLang="en-US" sz="3600" dirty="0"/>
          </a:p>
          <a:p>
            <a:pPr algn="ctr">
              <a:spcBef>
                <a:spcPct val="50000"/>
              </a:spcBef>
            </a:pPr>
            <a:r>
              <a:rPr lang="en-US" altLang="en-US" sz="3600" dirty="0"/>
              <a:t>Age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400800" y="4191000"/>
            <a:ext cx="2286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/>
              <a:t>Neolithic</a:t>
            </a:r>
          </a:p>
          <a:p>
            <a:pPr algn="ctr">
              <a:spcBef>
                <a:spcPct val="50000"/>
              </a:spcBef>
            </a:pPr>
            <a:r>
              <a:rPr lang="en-US" altLang="en-US" sz="3600"/>
              <a:t>Age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914400" y="2133600"/>
            <a:ext cx="6934200" cy="1981200"/>
          </a:xfrm>
          <a:custGeom>
            <a:avLst/>
            <a:gdLst>
              <a:gd name="G0" fmla="+- 0 0 0"/>
              <a:gd name="G1" fmla="+- 10692198 0 0"/>
              <a:gd name="G2" fmla="+- 0 0 10692198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10692198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0692198"/>
              <a:gd name="G36" fmla="sin G34 10692198"/>
              <a:gd name="G37" fmla="+/ 10692198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217 w 21600"/>
              <a:gd name="T5" fmla="*/ 116 h 21600"/>
              <a:gd name="T6" fmla="*/ 3047 w 21600"/>
              <a:gd name="T7" fmla="*/ 13147 h 21600"/>
              <a:gd name="T8" fmla="*/ 10008 w 21600"/>
              <a:gd name="T9" fmla="*/ 5458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1330"/>
                  <a:pt x="5478" y="11857"/>
                  <a:pt x="5631" y="12365"/>
                </a:cubicBezTo>
                <a:lnTo>
                  <a:pt x="463" y="13930"/>
                </a:lnTo>
                <a:cubicBezTo>
                  <a:pt x="156" y="12915"/>
                  <a:pt x="0" y="11860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3429000" y="3810000"/>
            <a:ext cx="2362200" cy="2286000"/>
          </a:xfrm>
          <a:prstGeom prst="homePlate">
            <a:avLst>
              <a:gd name="adj" fmla="val 258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505200" y="411480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</a:t>
            </a:r>
            <a:r>
              <a:rPr lang="en-US" altLang="en-US" baseline="30000"/>
              <a:t>st</a:t>
            </a:r>
            <a:r>
              <a:rPr lang="en-US" altLang="en-US"/>
              <a:t> Agricultural Revolution</a:t>
            </a:r>
          </a:p>
        </p:txBody>
      </p:sp>
    </p:spTree>
    <p:extLst>
      <p:ext uri="{BB962C8B-B14F-4D97-AF65-F5344CB8AC3E}">
        <p14:creationId xmlns:p14="http://schemas.microsoft.com/office/powerpoint/2010/main" val="324059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5" grpId="0" autoUpdateAnimBg="0"/>
      <p:bldP spid="7176" grpId="0" autoUpdateAnimBg="0"/>
      <p:bldP spid="7177" grpId="0" animBg="1"/>
      <p:bldP spid="7178" grpId="0" animBg="1"/>
      <p:bldP spid="717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914400" y="838200"/>
            <a:ext cx="7134225" cy="1981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770539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Surplus Food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04800" y="3200400"/>
            <a:ext cx="27432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en-US" sz="3600"/>
              <a:t>Neolithic</a:t>
            </a:r>
          </a:p>
          <a:p>
            <a:pPr algn="ctr">
              <a:spcBef>
                <a:spcPct val="50000"/>
              </a:spcBef>
            </a:pPr>
            <a:r>
              <a:rPr lang="en-US" altLang="en-US" sz="3600"/>
              <a:t>Age</a:t>
            </a:r>
          </a:p>
          <a:p>
            <a:pPr algn="ctr"/>
            <a:endParaRPr lang="en-US" altLang="en-US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3429000" y="3352800"/>
            <a:ext cx="2362200" cy="2286000"/>
          </a:xfrm>
          <a:prstGeom prst="homePlate">
            <a:avLst>
              <a:gd name="adj" fmla="val 258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019800" y="3352800"/>
            <a:ext cx="27432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019800" y="3657600"/>
            <a:ext cx="2590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/>
              <a:t>Develop</a:t>
            </a:r>
            <a:br>
              <a:rPr lang="en-US" altLang="en-US" sz="3600" dirty="0"/>
            </a:br>
            <a:r>
              <a:rPr lang="en-US" altLang="en-US" sz="3600" dirty="0"/>
              <a:t>Civilization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762000" y="1371600"/>
            <a:ext cx="6934200" cy="1981200"/>
          </a:xfrm>
          <a:custGeom>
            <a:avLst/>
            <a:gdLst>
              <a:gd name="G0" fmla="+- 0 0 0"/>
              <a:gd name="G1" fmla="+- 10692198 0 0"/>
              <a:gd name="G2" fmla="+- 0 0 10692198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10692198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0692198"/>
              <a:gd name="G36" fmla="sin G34 10692198"/>
              <a:gd name="G37" fmla="+/ 10692198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217 w 21600"/>
              <a:gd name="T5" fmla="*/ 116 h 21600"/>
              <a:gd name="T6" fmla="*/ 3047 w 21600"/>
              <a:gd name="T7" fmla="*/ 13147 h 21600"/>
              <a:gd name="T8" fmla="*/ 10008 w 21600"/>
              <a:gd name="T9" fmla="*/ 5458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1330"/>
                  <a:pt x="5478" y="11857"/>
                  <a:pt x="5631" y="12365"/>
                </a:cubicBezTo>
                <a:lnTo>
                  <a:pt x="463" y="13930"/>
                </a:lnTo>
                <a:cubicBezTo>
                  <a:pt x="156" y="12915"/>
                  <a:pt x="0" y="11860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352800" y="3505200"/>
            <a:ext cx="1828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/>
              <a:t>People</a:t>
            </a:r>
            <a:br>
              <a:rPr lang="en-US" altLang="en-US" sz="3200"/>
            </a:br>
            <a:r>
              <a:rPr lang="en-US" altLang="en-US" sz="3200"/>
              <a:t>Start to</a:t>
            </a:r>
            <a:br>
              <a:rPr lang="en-US" altLang="en-US" sz="3200"/>
            </a:br>
            <a:r>
              <a:rPr lang="en-US" altLang="en-US" sz="3200"/>
              <a:t>Settle</a:t>
            </a:r>
          </a:p>
        </p:txBody>
      </p:sp>
    </p:spTree>
    <p:extLst>
      <p:ext uri="{BB962C8B-B14F-4D97-AF65-F5344CB8AC3E}">
        <p14:creationId xmlns:p14="http://schemas.microsoft.com/office/powerpoint/2010/main" val="246616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 autoUpdateAnimBg="0"/>
      <p:bldP spid="9222" grpId="0" animBg="1"/>
      <p:bldP spid="9223" grpId="0" animBg="1"/>
      <p:bldP spid="9224" grpId="0" autoUpdateAnimBg="0"/>
      <p:bldP spid="9225" grpId="0" animBg="1"/>
      <p:bldP spid="922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762000"/>
          </a:xfrm>
        </p:spPr>
        <p:txBody>
          <a:bodyPr/>
          <a:lstStyle/>
          <a:p>
            <a:r>
              <a:rPr lang="en-US" altLang="en-US"/>
              <a:t>Civilization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3276600"/>
          </a:xfrm>
        </p:spPr>
        <p:txBody>
          <a:bodyPr>
            <a:normAutofit/>
          </a:bodyPr>
          <a:lstStyle/>
          <a:p>
            <a:r>
              <a:rPr lang="en-US" altLang="en-US" sz="3600" i="1"/>
              <a:t>A form of culture, characterized by cities,specialized workers, complex institutions, record-keeping and advanced technology</a:t>
            </a:r>
          </a:p>
        </p:txBody>
      </p:sp>
    </p:spTree>
    <p:extLst>
      <p:ext uri="{BB962C8B-B14F-4D97-AF65-F5344CB8AC3E}">
        <p14:creationId xmlns:p14="http://schemas.microsoft.com/office/powerpoint/2010/main" val="113587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Civilization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altLang="en-US" sz="3600" dirty="0"/>
              <a:t>To be a civilization, society must </a:t>
            </a:r>
            <a:r>
              <a:rPr lang="en-US" altLang="en-US" sz="3600" dirty="0" smtClean="0"/>
              <a:t>have:</a:t>
            </a:r>
          </a:p>
          <a:p>
            <a:pPr marL="68580" indent="0">
              <a:buNone/>
            </a:pPr>
            <a:endParaRPr lang="en-US" altLang="en-US" sz="3600" dirty="0"/>
          </a:p>
          <a:p>
            <a:pPr marL="365760" lvl="1" indent="0">
              <a:buNone/>
            </a:pPr>
            <a:r>
              <a:rPr lang="en-US" altLang="en-US" sz="3600" dirty="0"/>
              <a:t>Cities				Specialized </a:t>
            </a:r>
            <a:r>
              <a:rPr lang="en-US" altLang="en-US" sz="3600" dirty="0" smtClean="0"/>
              <a:t>							labor</a:t>
            </a:r>
            <a:endParaRPr lang="en-US" altLang="en-US" sz="3600" dirty="0"/>
          </a:p>
          <a:p>
            <a:pPr marL="365760" lvl="1" indent="0">
              <a:buNone/>
            </a:pPr>
            <a:r>
              <a:rPr lang="en-US" altLang="en-US" sz="3600" dirty="0" smtClean="0"/>
              <a:t>Government</a:t>
            </a:r>
          </a:p>
          <a:p>
            <a:pPr marL="365760" lvl="1" indent="0">
              <a:buNone/>
            </a:pPr>
            <a:r>
              <a:rPr lang="en-US" altLang="en-US" sz="3600" dirty="0"/>
              <a:t>	</a:t>
            </a:r>
          </a:p>
          <a:p>
            <a:pPr marL="365760" lvl="1" indent="0">
              <a:buNone/>
            </a:pPr>
            <a:r>
              <a:rPr lang="en-US" altLang="en-US" sz="3600" dirty="0" smtClean="0"/>
              <a:t>Religion			Arts and  							        Architecture</a:t>
            </a:r>
          </a:p>
          <a:p>
            <a:pPr marL="365760" lvl="1" indent="0">
              <a:buNone/>
            </a:pPr>
            <a:r>
              <a:rPr lang="en-US" altLang="en-US" sz="3600" dirty="0" smtClean="0"/>
              <a:t>Public Works</a:t>
            </a:r>
            <a:r>
              <a:rPr lang="en-US" altLang="en-US" sz="3600" dirty="0"/>
              <a:t>			</a:t>
            </a:r>
            <a:r>
              <a:rPr lang="en-US" altLang="en-US" sz="3600" dirty="0" smtClean="0"/>
              <a:t>	       </a:t>
            </a:r>
          </a:p>
          <a:p>
            <a:pPr marL="365760" lvl="1" indent="0">
              <a:buNone/>
            </a:pPr>
            <a:r>
              <a:rPr lang="en-US" altLang="en-US" sz="3600" dirty="0"/>
              <a:t>	</a:t>
            </a:r>
            <a:r>
              <a:rPr lang="en-US" altLang="en-US" sz="3600" dirty="0" smtClean="0"/>
              <a:t>				Social </a:t>
            </a:r>
            <a:r>
              <a:rPr lang="en-US" altLang="en-US" sz="3600" dirty="0"/>
              <a:t>classes</a:t>
            </a:r>
          </a:p>
          <a:p>
            <a:pPr marL="365760" lvl="1" indent="0">
              <a:buNone/>
            </a:pPr>
            <a:r>
              <a:rPr lang="en-US" altLang="en-US" sz="3600" dirty="0"/>
              <a:t>Written language</a:t>
            </a:r>
          </a:p>
        </p:txBody>
      </p:sp>
    </p:spTree>
    <p:extLst>
      <p:ext uri="{BB962C8B-B14F-4D97-AF65-F5344CB8AC3E}">
        <p14:creationId xmlns:p14="http://schemas.microsoft.com/office/powerpoint/2010/main" val="113137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Live in a Settled Community?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219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24744" cy="1143000"/>
          </a:xfrm>
        </p:spPr>
        <p:txBody>
          <a:bodyPr/>
          <a:lstStyle/>
          <a:p>
            <a:r>
              <a:rPr lang="en-US" dirty="0" smtClean="0"/>
              <a:t>Society went from this….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0669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drawingsomeone.com/wp-content/uploads/2015/08/Caveman-Drawing-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38600"/>
            <a:ext cx="2990850" cy="20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onesdontlie.files.wordpress.com/2012/05/hunter-gatherer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62087"/>
            <a:ext cx="44767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legendsofamerica.com/photos-nativeamerican/PaleoPeop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4343400"/>
            <a:ext cx="3319798" cy="221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512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024744" cy="1143000"/>
          </a:xfrm>
        </p:spPr>
        <p:txBody>
          <a:bodyPr/>
          <a:lstStyle/>
          <a:p>
            <a:r>
              <a:rPr lang="en-US" dirty="0" smtClean="0"/>
              <a:t>To this!</a:t>
            </a:r>
            <a:endParaRPr lang="en-US" dirty="0"/>
          </a:p>
        </p:txBody>
      </p:sp>
      <p:pic>
        <p:nvPicPr>
          <p:cNvPr id="2050" name="Picture 2" descr="http://mindless-marketing.com/wp-content/uploads/2014/09/galleryimage1213499786-aug-3-2011-800x533-672x3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13" y="1600200"/>
            <a:ext cx="371659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cdonalds.com.au/sites/mcdonalds.com.au/files/hero_pdt_value_a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065" y="535985"/>
            <a:ext cx="3771900" cy="212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log.caranddriver.com/wp-content/uploads/2015/02/2016_Nissan_Maxima_teaser_01-626x3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011589"/>
            <a:ext cx="3295650" cy="185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trategiesonline.net/wp-content/uploads/2015/05/vegetable-garden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3" y="3877614"/>
            <a:ext cx="388188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absolutraining.com/atwp/wp-content/uploads/2014/10/Unknown-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86" y="2886647"/>
            <a:ext cx="3233670" cy="181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.bnet.com/blogs/hong-kong-above-skyline-via-flickr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3733800" cy="21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986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Pre-history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3600" dirty="0"/>
              <a:t>Pre-historic = before written records</a:t>
            </a:r>
          </a:p>
          <a:p>
            <a:r>
              <a:rPr lang="en-US" altLang="en-US" sz="3600" dirty="0"/>
              <a:t>Two periods of pre-history to know</a:t>
            </a:r>
          </a:p>
          <a:p>
            <a:pPr lvl="1"/>
            <a:r>
              <a:rPr lang="en-US" altLang="en-US" sz="3600" b="1" dirty="0" err="1"/>
              <a:t>Paleolithic</a:t>
            </a:r>
            <a:endParaRPr lang="en-US" altLang="en-US" sz="3600" b="1" dirty="0"/>
          </a:p>
          <a:p>
            <a:pPr lvl="1"/>
            <a:r>
              <a:rPr lang="en-US" altLang="en-US" sz="3600" b="1" dirty="0"/>
              <a:t>Neolithic</a:t>
            </a:r>
          </a:p>
        </p:txBody>
      </p:sp>
    </p:spTree>
    <p:extLst>
      <p:ext uri="{BB962C8B-B14F-4D97-AF65-F5344CB8AC3E}">
        <p14:creationId xmlns:p14="http://schemas.microsoft.com/office/powerpoint/2010/main" val="121181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Pre-history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Paleolithic</a:t>
            </a:r>
          </a:p>
          <a:p>
            <a:pPr lvl="1"/>
            <a:r>
              <a:rPr lang="en-US" altLang="en-US" sz="3200"/>
              <a:t>(Old) Stone age period</a:t>
            </a:r>
          </a:p>
          <a:p>
            <a:pPr lvl="2"/>
            <a:r>
              <a:rPr lang="en-US" altLang="en-US" sz="3200"/>
              <a:t>Stone primary material for tools</a:t>
            </a:r>
          </a:p>
          <a:p>
            <a:pPr lvl="1"/>
            <a:r>
              <a:rPr lang="en-US" altLang="en-US" sz="3200"/>
              <a:t>Hunter-gathers</a:t>
            </a:r>
          </a:p>
          <a:p>
            <a:pPr lvl="1"/>
            <a:r>
              <a:rPr lang="en-US" altLang="en-US" sz="3200"/>
              <a:t>Nomadic lifestyle</a:t>
            </a:r>
          </a:p>
        </p:txBody>
      </p:sp>
    </p:spTree>
    <p:extLst>
      <p:ext uri="{BB962C8B-B14F-4D97-AF65-F5344CB8AC3E}">
        <p14:creationId xmlns:p14="http://schemas.microsoft.com/office/powerpoint/2010/main" val="197014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024744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PALEOLITHIC AGE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200" b="1" i="1" dirty="0" smtClean="0"/>
              <a:t>Homo sapiens</a:t>
            </a:r>
            <a:r>
              <a:rPr lang="en-US" sz="2200" b="1" dirty="0" smtClean="0"/>
              <a:t> 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b="1" dirty="0" smtClean="0"/>
              <a:t>The term means "consciously thinking human" 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b="1" dirty="0" smtClean="0"/>
              <a:t>The advantages of intelligence over other species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200" b="1" dirty="0" smtClean="0"/>
              <a:t>Migrations of </a:t>
            </a:r>
            <a:r>
              <a:rPr lang="en-US" sz="2200" b="1" i="1" dirty="0" smtClean="0"/>
              <a:t>Homo sapiens</a:t>
            </a:r>
            <a:r>
              <a:rPr lang="en-US" sz="2200" b="1" dirty="0" smtClean="0"/>
              <a:t> 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b="1" dirty="0" smtClean="0"/>
              <a:t>Spread throughout Eurasia 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b="1" dirty="0" smtClean="0"/>
              <a:t>Several ice ages 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b="1" dirty="0" smtClean="0"/>
              <a:t>Land bridges enabled them to populate Indonesia and New Guinea 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b="1" dirty="0" smtClean="0"/>
              <a:t>Eventually migrated to North America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200" b="1" dirty="0" smtClean="0"/>
              <a:t>The natural environment 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b="1" i="1" dirty="0" smtClean="0"/>
              <a:t>Homo sapiens</a:t>
            </a:r>
            <a:r>
              <a:rPr lang="en-US" b="1" dirty="0" smtClean="0"/>
              <a:t> used knives, spears, bows, and arrows 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b="1" dirty="0" smtClean="0"/>
              <a:t>Brought tremendous pressure on other species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59330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024744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PALEOLITHIC CULTURE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104" y="1219200"/>
            <a:ext cx="86868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b="1" dirty="0" err="1" smtClean="0"/>
              <a:t>Neandertal</a:t>
            </a:r>
            <a:r>
              <a:rPr lang="en-US" sz="2000" b="1" dirty="0" smtClean="0"/>
              <a:t> peoples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Named after the site of the </a:t>
            </a:r>
            <a:r>
              <a:rPr lang="en-US" sz="2000" b="1" dirty="0" err="1" smtClean="0"/>
              <a:t>Neander</a:t>
            </a:r>
            <a:r>
              <a:rPr lang="en-US" sz="2000" b="1" dirty="0" smtClean="0"/>
              <a:t> valley in S.W. Germany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Careful, deliberate burials-evidence of a capacity for emotion and feelings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Social Organization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Small family units, clans of generally no more than 15-20 people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Organized hunting bands, led by elders with greatest knowledge of hunting, gathering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Women could be leaders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Venus figurines and paintings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The figurines reflect a deep interest in fertility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Cave paintings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Subjects: mostly animals; Purposes: aesthetic, "sympathetic magic</a:t>
            </a:r>
          </a:p>
        </p:txBody>
      </p:sp>
    </p:spTree>
    <p:extLst>
      <p:ext uri="{BB962C8B-B14F-4D97-AF65-F5344CB8AC3E}">
        <p14:creationId xmlns:p14="http://schemas.microsoft.com/office/powerpoint/2010/main" val="275046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altLang="en-US"/>
              <a:t>Pre-history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458200" cy="4495800"/>
          </a:xfrm>
        </p:spPr>
        <p:txBody>
          <a:bodyPr/>
          <a:lstStyle/>
          <a:p>
            <a:r>
              <a:rPr lang="en-US" altLang="en-US"/>
              <a:t>Neolithic Age</a:t>
            </a:r>
          </a:p>
          <a:p>
            <a:pPr lvl="1"/>
            <a:r>
              <a:rPr lang="en-US" altLang="en-US" sz="3200"/>
              <a:t>(New) stone age</a:t>
            </a:r>
          </a:p>
          <a:p>
            <a:pPr lvl="2"/>
            <a:r>
              <a:rPr lang="en-US" altLang="en-US" sz="3200"/>
              <a:t>Stone still primary tool material</a:t>
            </a:r>
          </a:p>
          <a:p>
            <a:pPr lvl="2"/>
            <a:r>
              <a:rPr lang="en-US" altLang="en-US" sz="3200"/>
              <a:t>Agriculture</a:t>
            </a:r>
          </a:p>
          <a:p>
            <a:pPr lvl="2"/>
            <a:r>
              <a:rPr lang="en-US" altLang="en-US" sz="3200"/>
              <a:t>Domestication of animals</a:t>
            </a:r>
          </a:p>
          <a:p>
            <a:pPr lvl="2"/>
            <a:r>
              <a:rPr lang="en-US" altLang="en-US" sz="3200"/>
              <a:t>Some settlement</a:t>
            </a:r>
          </a:p>
          <a:p>
            <a:pPr lvl="2"/>
            <a:r>
              <a:rPr lang="en-US" altLang="en-US" sz="3200"/>
              <a:t>Some nomadic groups</a:t>
            </a:r>
          </a:p>
        </p:txBody>
      </p:sp>
    </p:spTree>
    <p:extLst>
      <p:ext uri="{BB962C8B-B14F-4D97-AF65-F5344CB8AC3E}">
        <p14:creationId xmlns:p14="http://schemas.microsoft.com/office/powerpoint/2010/main" val="269588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Why would perfectly happy and healthy hunter-gatherers have settled down to be farmers?  What processes encouraged this transition?</a:t>
            </a:r>
          </a:p>
          <a:p>
            <a:r>
              <a:rPr lang="en-US" altLang="en-US" dirty="0"/>
              <a:t>How do periods of cold and warm weather affect human development?</a:t>
            </a:r>
          </a:p>
          <a:p>
            <a:endParaRPr lang="en-US" altLang="en-US" dirty="0"/>
          </a:p>
          <a:p>
            <a:pPr>
              <a:buFont typeface="Wingding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030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7513" y="152400"/>
            <a:ext cx="63246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EARLY AGRICULTURAL </a:t>
            </a:r>
            <a:br>
              <a:rPr lang="en-US" sz="3200" dirty="0" smtClean="0"/>
            </a:br>
            <a:r>
              <a:rPr lang="en-US" sz="3200" dirty="0" smtClean="0"/>
              <a:t>SOCIETY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5238"/>
            <a:ext cx="8229600" cy="53641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b="1" dirty="0" smtClean="0"/>
              <a:t>Population explosion caused by surplus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dirty="0" smtClean="0"/>
              <a:t>Emergence of villages and towns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dirty="0" smtClean="0"/>
              <a:t>Jericho, earliest known Neolithic village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dirty="0" smtClean="0"/>
              <a:t>Agricultural society, supplemented by hunting and limited trade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dirty="0" smtClean="0"/>
              <a:t>Mud huts and defensive walls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dirty="0" smtClean="0"/>
              <a:t>Social distinctions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dirty="0" smtClean="0"/>
              <a:t>Agriculture brought about private land ownership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dirty="0" smtClean="0"/>
              <a:t>Beliefs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dirty="0" smtClean="0"/>
              <a:t>Neolithic peoples celebrated deities associated with life cycle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dirty="0" smtClean="0"/>
              <a:t>Increasing deification, anthropomorphism of nature, seasons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dirty="0" smtClean="0"/>
              <a:t>Increasing masculinization of deities </a:t>
            </a:r>
          </a:p>
          <a:p>
            <a:pPr lvl="1" eaLnBrk="1" hangingPunct="1">
              <a:lnSpc>
                <a:spcPct val="80000"/>
              </a:lnSpc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743945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762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ORIGINS OF </a:t>
            </a:r>
            <a:br>
              <a:rPr lang="en-US" sz="3200" smtClean="0"/>
            </a:br>
            <a:r>
              <a:rPr lang="en-US" sz="3200" smtClean="0"/>
              <a:t>URBAN LIFE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800" b="1" smtClean="0"/>
              <a:t>Emergence of cities 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400" b="1" smtClean="0"/>
              <a:t>Tended to emerge in hostile environments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400" b="1" smtClean="0"/>
              <a:t>Harsh environments required stronger organization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400" b="1" smtClean="0"/>
              <a:t>Cities were larger and more complex 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400" b="1" smtClean="0"/>
              <a:t>Cities influenced life of large regions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800" b="1" smtClean="0"/>
              <a:t>Earliest cities in Southern Mesopotamia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800" b="1" smtClean="0"/>
              <a:t>Other hearths of urban civilization	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400" b="1" smtClean="0"/>
              <a:t>Indus River Valley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400" b="1" smtClean="0"/>
              <a:t>Nile River Valley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400" b="1" smtClean="0"/>
              <a:t>River Valley of the Huang He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400" b="1" smtClean="0"/>
              <a:t>Coastal Jungles of Mexico</a:t>
            </a:r>
            <a:r>
              <a:rPr lang="en-US" b="1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5124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148</TotalTime>
  <Words>732</Words>
  <Application>Microsoft Office PowerPoint</Application>
  <PresentationFormat>On-screen Show (4:3)</PresentationFormat>
  <Paragraphs>124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Prehistory, the Neolithic Revolution, and River Civilizations</vt:lpstr>
      <vt:lpstr>Pre-history</vt:lpstr>
      <vt:lpstr>Pre-history</vt:lpstr>
      <vt:lpstr>PALEOLITHIC AGE</vt:lpstr>
      <vt:lpstr>PALEOLITHIC CULTURE</vt:lpstr>
      <vt:lpstr>Pre-history</vt:lpstr>
      <vt:lpstr>WHY?</vt:lpstr>
      <vt:lpstr>EARLY AGRICULTURAL  SOCIETY</vt:lpstr>
      <vt:lpstr>ORIGINS OF  URBAN LIFE</vt:lpstr>
      <vt:lpstr>The Agricultural Revolution</vt:lpstr>
      <vt:lpstr>PowerPoint Presentation</vt:lpstr>
      <vt:lpstr>PowerPoint Presentation</vt:lpstr>
      <vt:lpstr>Civilization</vt:lpstr>
      <vt:lpstr>Civilization</vt:lpstr>
      <vt:lpstr>Why Live in a Settled Community?</vt:lpstr>
      <vt:lpstr>Society went from this….</vt:lpstr>
      <vt:lpstr>To this!</vt:lpstr>
    </vt:vector>
  </TitlesOfParts>
  <Company>Bartholomew Consolidated School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None</dc:creator>
  <cp:lastModifiedBy>Artis Cummings</cp:lastModifiedBy>
  <cp:revision>6</cp:revision>
  <dcterms:created xsi:type="dcterms:W3CDTF">2014-08-17T16:54:44Z</dcterms:created>
  <dcterms:modified xsi:type="dcterms:W3CDTF">2015-08-21T14:27:56Z</dcterms:modified>
</cp:coreProperties>
</file>