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handoutMasterIdLst>
    <p:handoutMasterId r:id="rId12"/>
  </p:handoutMasterIdLst>
  <p:sldIdLst>
    <p:sldId id="256" r:id="rId2"/>
    <p:sldId id="257" r:id="rId3"/>
    <p:sldId id="260" r:id="rId4"/>
    <p:sldId id="258" r:id="rId5"/>
    <p:sldId id="259" r:id="rId6"/>
    <p:sldId id="261" r:id="rId7"/>
    <p:sldId id="263" r:id="rId8"/>
    <p:sldId id="268" r:id="rId9"/>
    <p:sldId id="269" r:id="rId10"/>
    <p:sldId id="270" r:id="rId1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7" rIns="93176" bIns="46587" numCol="1" anchor="t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7" rIns="93176" bIns="46587" numCol="1" anchor="t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7" rIns="93176" bIns="46587" numCol="1" anchor="b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7" rIns="93176" bIns="46587" numCol="1" anchor="b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31EF23FE-9169-4D6B-8399-F827FBDCF8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351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36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9936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31AF6-46FE-4159-8C8E-0EC7E7606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587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AF3E2-9EA5-4748-BE4A-BF7971817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017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2D125-9E6B-487C-9DDC-6C13DCFD4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956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A8D93-5374-4D3A-B0B8-B2D1C91EC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249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F05DB-B4D7-4DD6-A93C-E8B99FE42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24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448DE-2A9D-4E37-82A4-DA1E2BB96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93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BBD0D-6551-44D2-957A-A81A5345B0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87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23C01-9D44-45CA-9329-CE5C472CF2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604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A3987-FFA0-4879-B99C-630B4E7C4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22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C5D1B-C8B8-4296-9C22-BBEB0AC9C2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18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CF462-03DF-4ACB-BD74-20C9F8367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375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E29FF-2630-4779-894B-E8425BA8F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243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4B078-FEF1-4BFF-802A-969033EF6B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4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39833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834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9834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834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834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834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D2FFD78-9649-4AE7-9B62-7007E4D1A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2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Russian Revolution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Great Purge (1936-1939)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Attempt by Stalin to eliminate political opposition</a:t>
            </a:r>
          </a:p>
          <a:p>
            <a:pPr lvl="1" eaLnBrk="1" hangingPunct="1">
              <a:defRPr/>
            </a:pPr>
            <a:r>
              <a:rPr lang="en-US" smtClean="0"/>
              <a:t>Leading members of the Bolshevik party were executed or sent to labor camps</a:t>
            </a:r>
          </a:p>
          <a:p>
            <a:pPr eaLnBrk="1" hangingPunct="1">
              <a:defRPr/>
            </a:pPr>
            <a:r>
              <a:rPr lang="en-US" smtClean="0"/>
              <a:t>Stalin purged prominent military officials</a:t>
            </a:r>
          </a:p>
          <a:p>
            <a:pPr lvl="1" eaLnBrk="1" hangingPunct="1">
              <a:defRPr/>
            </a:pPr>
            <a:r>
              <a:rPr lang="en-US" smtClean="0"/>
              <a:t>50% of a military officers were purged</a:t>
            </a:r>
          </a:p>
          <a:p>
            <a:pPr eaLnBrk="1" hangingPunct="1">
              <a:defRPr/>
            </a:pPr>
            <a:r>
              <a:rPr lang="en-US" smtClean="0"/>
              <a:t>Historians estimate 10 to 20 million people died during the Great Purge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Causes of the Revolution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Industrialization of Russia</a:t>
            </a:r>
          </a:p>
          <a:p>
            <a:pPr lvl="1" eaLnBrk="1" hangingPunct="1">
              <a:defRPr/>
            </a:pPr>
            <a:r>
              <a:rPr lang="en-US" dirty="0" smtClean="0"/>
              <a:t>Used foreign investment to build factories</a:t>
            </a:r>
          </a:p>
          <a:p>
            <a:pPr lvl="1" eaLnBrk="1" hangingPunct="1">
              <a:defRPr/>
            </a:pPr>
            <a:r>
              <a:rPr lang="en-US" dirty="0" smtClean="0"/>
              <a:t>Poor working conditions led to urban unrest</a:t>
            </a:r>
          </a:p>
          <a:p>
            <a:pPr eaLnBrk="1" hangingPunct="1">
              <a:defRPr/>
            </a:pPr>
            <a:r>
              <a:rPr lang="en-US" dirty="0" smtClean="0"/>
              <a:t>Russo-Japanese War</a:t>
            </a:r>
          </a:p>
          <a:p>
            <a:pPr lvl="1" eaLnBrk="1" hangingPunct="1">
              <a:defRPr/>
            </a:pPr>
            <a:r>
              <a:rPr lang="en-US" dirty="0" smtClean="0"/>
              <a:t>Russia was embarrassed by loss to Japan</a:t>
            </a:r>
          </a:p>
          <a:p>
            <a:pPr eaLnBrk="1" hangingPunct="1">
              <a:defRPr/>
            </a:pPr>
            <a:r>
              <a:rPr lang="en-US" dirty="0" smtClean="0"/>
              <a:t>Revolution of 1905—”Bloody Sunday”</a:t>
            </a:r>
          </a:p>
          <a:p>
            <a:pPr lvl="1" eaLnBrk="1" hangingPunct="1">
              <a:defRPr/>
            </a:pPr>
            <a:r>
              <a:rPr lang="en-US" dirty="0" smtClean="0"/>
              <a:t>Russian soldiers fire on unarmed protesters</a:t>
            </a:r>
          </a:p>
          <a:p>
            <a:pPr lvl="2" eaLnBrk="1" hangingPunct="1">
              <a:defRPr/>
            </a:pPr>
            <a:r>
              <a:rPr lang="en-US" dirty="0" smtClean="0"/>
              <a:t>500-1000 people were killed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Resistance Movements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5626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Workers begin to support the revolutionary ideas of Karl Marx</a:t>
            </a:r>
          </a:p>
          <a:p>
            <a:pPr lvl="1" eaLnBrk="1" hangingPunct="1">
              <a:defRPr/>
            </a:pPr>
            <a:r>
              <a:rPr lang="en-US" sz="2400" dirty="0" smtClean="0"/>
              <a:t>Communist writings</a:t>
            </a:r>
          </a:p>
          <a:p>
            <a:pPr eaLnBrk="1" hangingPunct="1">
              <a:defRPr/>
            </a:pPr>
            <a:r>
              <a:rPr lang="en-US" sz="2800" dirty="0" smtClean="0"/>
              <a:t>Believed industrial workers (everyday people) would overthrow the czar</a:t>
            </a:r>
          </a:p>
          <a:p>
            <a:pPr eaLnBrk="1" hangingPunct="1">
              <a:defRPr/>
            </a:pPr>
            <a:r>
              <a:rPr lang="en-US" sz="2800" b="1" u="sng" dirty="0" smtClean="0"/>
              <a:t>Bolshevik</a:t>
            </a:r>
            <a:r>
              <a:rPr lang="en-US" sz="2800" dirty="0" smtClean="0"/>
              <a:t> party formed in 1903</a:t>
            </a:r>
          </a:p>
          <a:p>
            <a:pPr lvl="1" eaLnBrk="1" hangingPunct="1">
              <a:defRPr/>
            </a:pPr>
            <a:r>
              <a:rPr lang="en-US" sz="2400" dirty="0" smtClean="0"/>
              <a:t>Led by Vladimir Lenin (right)</a:t>
            </a:r>
          </a:p>
        </p:txBody>
      </p:sp>
      <p:pic>
        <p:nvPicPr>
          <p:cNvPr id="5124" name="Picture 5" descr="Vladimir Len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5425" y="1905000"/>
            <a:ext cx="2374900" cy="281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Causes of the Revolution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World War I</a:t>
            </a:r>
          </a:p>
          <a:p>
            <a:pPr lvl="1" eaLnBrk="1" hangingPunct="1">
              <a:defRPr/>
            </a:pPr>
            <a:r>
              <a:rPr lang="en-US" dirty="0" smtClean="0"/>
              <a:t>Russia was consistently defeated by Germany</a:t>
            </a:r>
          </a:p>
          <a:p>
            <a:pPr lvl="2" eaLnBrk="1" hangingPunct="1">
              <a:defRPr/>
            </a:pPr>
            <a:r>
              <a:rPr lang="en-US" dirty="0" smtClean="0"/>
              <a:t>4 million casualties in the first year</a:t>
            </a:r>
          </a:p>
          <a:p>
            <a:pPr lvl="1" eaLnBrk="1" hangingPunct="1">
              <a:defRPr/>
            </a:pPr>
            <a:r>
              <a:rPr lang="en-US" dirty="0" smtClean="0"/>
              <a:t>Demonstrates weakness of czar’s rule</a:t>
            </a:r>
          </a:p>
          <a:p>
            <a:pPr lvl="1" eaLnBrk="1" hangingPunct="1">
              <a:defRPr/>
            </a:pPr>
            <a:r>
              <a:rPr lang="en-US" dirty="0" smtClean="0"/>
              <a:t>Defeats destroyed the moral of Russia troops</a:t>
            </a:r>
          </a:p>
          <a:p>
            <a:pPr lvl="2" eaLnBrk="1" hangingPunct="1">
              <a:defRPr/>
            </a:pPr>
            <a:r>
              <a:rPr lang="en-US" dirty="0" smtClean="0"/>
              <a:t>Soldiers mutinied, deserted, or ignored orders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February Revolution</a:t>
            </a:r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Women in St. Petersburg led citywide strike in March 1917</a:t>
            </a:r>
          </a:p>
          <a:p>
            <a:pPr lvl="1" eaLnBrk="1" hangingPunct="1">
              <a:defRPr/>
            </a:pPr>
            <a:r>
              <a:rPr lang="en-US" smtClean="0"/>
              <a:t>200,000 workers joined the strike</a:t>
            </a:r>
          </a:p>
          <a:p>
            <a:pPr lvl="1" eaLnBrk="1" hangingPunct="1">
              <a:defRPr/>
            </a:pPr>
            <a:r>
              <a:rPr lang="en-US" smtClean="0"/>
              <a:t>Soldiers sent to stop the strike joined the strikers</a:t>
            </a:r>
          </a:p>
          <a:p>
            <a:pPr lvl="1" eaLnBrk="1" hangingPunct="1">
              <a:defRPr/>
            </a:pPr>
            <a:r>
              <a:rPr lang="en-US" smtClean="0"/>
              <a:t>Led to general uprising in Russia</a:t>
            </a:r>
          </a:p>
          <a:p>
            <a:pPr eaLnBrk="1" hangingPunct="1">
              <a:defRPr/>
            </a:pPr>
            <a:r>
              <a:rPr lang="en-US" smtClean="0"/>
              <a:t>Czar was forced to abdicate his throne</a:t>
            </a:r>
          </a:p>
          <a:p>
            <a:pPr eaLnBrk="1" hangingPunct="1">
              <a:defRPr/>
            </a:pPr>
            <a:r>
              <a:rPr lang="en-US" smtClean="0"/>
              <a:t>Provisional government established</a:t>
            </a:r>
          </a:p>
          <a:p>
            <a:pPr lvl="1" eaLnBrk="1" hangingPunct="1">
              <a:defRPr/>
            </a:pPr>
            <a:r>
              <a:rPr lang="en-US" smtClean="0"/>
              <a:t>Led by Alexander Kerensky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Bolshevik Revolution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Lenin and the Bolsheviks seize power in October 1917</a:t>
            </a:r>
          </a:p>
          <a:p>
            <a:pPr lvl="1" eaLnBrk="1" hangingPunct="1">
              <a:defRPr/>
            </a:pPr>
            <a:r>
              <a:rPr lang="en-US" smtClean="0"/>
              <a:t>Motto was “Peace, Land, Bread”</a:t>
            </a:r>
          </a:p>
          <a:p>
            <a:pPr eaLnBrk="1" hangingPunct="1">
              <a:defRPr/>
            </a:pPr>
            <a:r>
              <a:rPr lang="en-US" smtClean="0"/>
              <a:t>Immediate Reforms</a:t>
            </a:r>
          </a:p>
          <a:p>
            <a:pPr lvl="1" eaLnBrk="1" hangingPunct="1">
              <a:defRPr/>
            </a:pPr>
            <a:r>
              <a:rPr lang="en-US" smtClean="0"/>
              <a:t>Ordered all farmland be distributed to peasants</a:t>
            </a:r>
          </a:p>
          <a:p>
            <a:pPr lvl="1" eaLnBrk="1" hangingPunct="1">
              <a:defRPr/>
            </a:pPr>
            <a:r>
              <a:rPr lang="en-US" smtClean="0"/>
              <a:t>Control of factories given to workers</a:t>
            </a:r>
          </a:p>
          <a:p>
            <a:pPr lvl="1" eaLnBrk="1" hangingPunct="1">
              <a:defRPr/>
            </a:pPr>
            <a:r>
              <a:rPr lang="en-US" smtClean="0"/>
              <a:t>Withdrew from World War I</a:t>
            </a:r>
          </a:p>
          <a:p>
            <a:pPr lvl="2" eaLnBrk="1" hangingPunct="1">
              <a:defRPr/>
            </a:pPr>
            <a:r>
              <a:rPr lang="en-US" smtClean="0"/>
              <a:t>Treaty of Brest-Litovsk</a:t>
            </a:r>
          </a:p>
          <a:p>
            <a:pPr eaLnBrk="1" hangingPunct="1">
              <a:defRPr/>
            </a:pPr>
            <a:r>
              <a:rPr lang="en-US" smtClean="0"/>
              <a:t>Russian Civil War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Reforms of Vladimir Lenin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New Economic Policy</a:t>
            </a:r>
          </a:p>
          <a:p>
            <a:pPr lvl="1" eaLnBrk="1" hangingPunct="1">
              <a:defRPr/>
            </a:pPr>
            <a:r>
              <a:rPr lang="en-US" sz="2400" smtClean="0"/>
              <a:t>Creates limited capitalists reforms in order to promote agricultural and industrial development</a:t>
            </a:r>
          </a:p>
          <a:p>
            <a:pPr eaLnBrk="1" hangingPunct="1">
              <a:defRPr/>
            </a:pPr>
            <a:r>
              <a:rPr lang="en-US" sz="2800" smtClean="0"/>
              <a:t>Dies in 1924</a:t>
            </a:r>
          </a:p>
          <a:p>
            <a:pPr lvl="1" eaLnBrk="1" hangingPunct="1">
              <a:defRPr/>
            </a:pPr>
            <a:r>
              <a:rPr lang="en-US" sz="2400" smtClean="0"/>
              <a:t>Battle for succession between Leon Trotsky and Joseph Stalin</a:t>
            </a:r>
          </a:p>
        </p:txBody>
      </p:sp>
      <p:pic>
        <p:nvPicPr>
          <p:cNvPr id="9220" name="Picture 4" descr="Lenin speak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40354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Reforms of Joseph Stalin</a:t>
            </a:r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51054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Goal was to create communist state envisioned by Bolsheviks</a:t>
            </a:r>
          </a:p>
          <a:p>
            <a:pPr eaLnBrk="1" hangingPunct="1">
              <a:defRPr/>
            </a:pPr>
            <a:r>
              <a:rPr lang="en-US" smtClean="0"/>
              <a:t>Collectivization</a:t>
            </a:r>
          </a:p>
          <a:p>
            <a:pPr lvl="1" eaLnBrk="1" hangingPunct="1">
              <a:defRPr/>
            </a:pPr>
            <a:r>
              <a:rPr lang="en-US" smtClean="0"/>
              <a:t>Eliminate private farms in favor of collective farms</a:t>
            </a:r>
          </a:p>
          <a:p>
            <a:pPr lvl="1" eaLnBrk="1" hangingPunct="1">
              <a:defRPr/>
            </a:pPr>
            <a:r>
              <a:rPr lang="en-US" smtClean="0"/>
              <a:t>Kills millions of peasants</a:t>
            </a:r>
          </a:p>
          <a:p>
            <a:pPr lvl="1" eaLnBrk="1" hangingPunct="1">
              <a:defRPr/>
            </a:pPr>
            <a:r>
              <a:rPr lang="en-US" smtClean="0"/>
              <a:t>Secures Soviet control of countryside</a:t>
            </a:r>
          </a:p>
        </p:txBody>
      </p:sp>
      <p:pic>
        <p:nvPicPr>
          <p:cNvPr id="10244" name="Picture 4" descr="Stalin 19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0550" y="1600200"/>
            <a:ext cx="3179763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Five-Year Plans</a:t>
            </a:r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First Five-Year Plan (1928) focuses on iron, steel, machine tools, and electricity</a:t>
            </a:r>
          </a:p>
          <a:p>
            <a:pPr lvl="1" eaLnBrk="1" hangingPunct="1">
              <a:defRPr/>
            </a:pPr>
            <a:r>
              <a:rPr lang="en-US" smtClean="0"/>
              <a:t>Called for 1115% increase in coal production, 200% increase in iron, and 335% in electric power</a:t>
            </a:r>
          </a:p>
          <a:p>
            <a:pPr lvl="1" eaLnBrk="1" hangingPunct="1">
              <a:defRPr/>
            </a:pPr>
            <a:r>
              <a:rPr lang="en-US" smtClean="0"/>
              <a:t>Posted worker production in factories</a:t>
            </a:r>
          </a:p>
          <a:p>
            <a:pPr lvl="2" eaLnBrk="1" hangingPunct="1">
              <a:defRPr/>
            </a:pPr>
            <a:r>
              <a:rPr lang="en-US" smtClean="0"/>
              <a:t>Workers who failed to meet production quotas were shot or imprisoned in the Gulag</a:t>
            </a:r>
          </a:p>
          <a:p>
            <a:pPr lvl="2"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895</TotalTime>
  <Words>389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Tahoma</vt:lpstr>
      <vt:lpstr>Arial</vt:lpstr>
      <vt:lpstr>Wingdings</vt:lpstr>
      <vt:lpstr>Calibri</vt:lpstr>
      <vt:lpstr>Slit</vt:lpstr>
      <vt:lpstr>Russian Revolution</vt:lpstr>
      <vt:lpstr>Causes of the Revolution</vt:lpstr>
      <vt:lpstr>Resistance Movements</vt:lpstr>
      <vt:lpstr>Causes of the Revolution</vt:lpstr>
      <vt:lpstr>February Revolution</vt:lpstr>
      <vt:lpstr>Bolshevik Revolution</vt:lpstr>
      <vt:lpstr>Reforms of Vladimir Lenin</vt:lpstr>
      <vt:lpstr>Reforms of Joseph Stalin</vt:lpstr>
      <vt:lpstr>Five-Year Plans</vt:lpstr>
      <vt:lpstr>Great Purge (1936-1939)</vt:lpstr>
    </vt:vector>
  </TitlesOfParts>
  <Company>Lewisville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Russian Revolution</dc:title>
  <dc:creator>Technology</dc:creator>
  <cp:lastModifiedBy>acummings</cp:lastModifiedBy>
  <cp:revision>12</cp:revision>
  <cp:lastPrinted>1601-01-01T00:00:00Z</cp:lastPrinted>
  <dcterms:created xsi:type="dcterms:W3CDTF">2006-12-05T15:51:02Z</dcterms:created>
  <dcterms:modified xsi:type="dcterms:W3CDTF">2016-04-05T02:56:50Z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