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0857-EB24-4DD7-94D0-40BCDB9C06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1ACB-5E54-4265-8FCB-8F7222F9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0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0857-EB24-4DD7-94D0-40BCDB9C06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1ACB-5E54-4265-8FCB-8F7222F9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4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0857-EB24-4DD7-94D0-40BCDB9C06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1ACB-5E54-4265-8FCB-8F7222F9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1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0857-EB24-4DD7-94D0-40BCDB9C06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1ACB-5E54-4265-8FCB-8F7222F9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7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0857-EB24-4DD7-94D0-40BCDB9C06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1ACB-5E54-4265-8FCB-8F7222F9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3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0857-EB24-4DD7-94D0-40BCDB9C06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1ACB-5E54-4265-8FCB-8F7222F9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0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0857-EB24-4DD7-94D0-40BCDB9C06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1ACB-5E54-4265-8FCB-8F7222F9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0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0857-EB24-4DD7-94D0-40BCDB9C06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1ACB-5E54-4265-8FCB-8F7222F9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5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0857-EB24-4DD7-94D0-40BCDB9C06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1ACB-5E54-4265-8FCB-8F7222F9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5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0857-EB24-4DD7-94D0-40BCDB9C06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1ACB-5E54-4265-8FCB-8F7222F9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1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0857-EB24-4DD7-94D0-40BCDB9C06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1ACB-5E54-4265-8FCB-8F7222F9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8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C0857-EB24-4DD7-94D0-40BCDB9C06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31ACB-5E54-4265-8FCB-8F7222F9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5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pPr algn="r"/>
            <a:r>
              <a:rPr lang="en-US" b="1" i="1" dirty="0" smtClean="0"/>
              <a:t>Empires of East Asia</a:t>
            </a:r>
            <a:endParaRPr lang="en-US" b="1" i="1" dirty="0"/>
          </a:p>
        </p:txBody>
      </p:sp>
      <p:pic>
        <p:nvPicPr>
          <p:cNvPr id="1026" name="Picture 2" descr="http://www.ushistory.org/civ/images/00014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28575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cademic.venturacollege.edu/scorbett/v18a/Tang_Song_clip_image003_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6200"/>
            <a:ext cx="4419600" cy="24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fe.easia.columbia.edu/song/urban/im/bridg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70539"/>
            <a:ext cx="406717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rgrayhistory.wikispaces.com/file/view/China_-_Mongol_Map.jpg/244038145/924x576/China_-_Mongol_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56" y="1752600"/>
            <a:ext cx="3667124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5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8418"/>
            <a:ext cx="8229600" cy="4525963"/>
          </a:xfrm>
        </p:spPr>
        <p:txBody>
          <a:bodyPr/>
          <a:lstStyle/>
          <a:p>
            <a:r>
              <a:rPr lang="en-US" dirty="0" smtClean="0"/>
              <a:t>Economic advances</a:t>
            </a:r>
          </a:p>
          <a:p>
            <a:pPr lvl="1"/>
            <a:r>
              <a:rPr lang="en-US" dirty="0" smtClean="0"/>
              <a:t>Fast-ripening rice</a:t>
            </a:r>
          </a:p>
          <a:p>
            <a:pPr lvl="2"/>
            <a:r>
              <a:rPr lang="en-US" dirty="0" smtClean="0"/>
              <a:t>Able to harvest 2 rice crops a year</a:t>
            </a:r>
          </a:p>
          <a:p>
            <a:pPr lvl="1"/>
            <a:r>
              <a:rPr lang="en-US" dirty="0" smtClean="0"/>
              <a:t>Trade</a:t>
            </a:r>
          </a:p>
          <a:p>
            <a:pPr lvl="2"/>
            <a:r>
              <a:rPr lang="en-US" dirty="0" smtClean="0"/>
              <a:t>Silk Road connected China with the west</a:t>
            </a:r>
          </a:p>
          <a:p>
            <a:pPr lvl="2"/>
            <a:r>
              <a:rPr lang="en-US" dirty="0" smtClean="0"/>
              <a:t>Sea traders</a:t>
            </a:r>
            <a:endParaRPr lang="en-US" dirty="0"/>
          </a:p>
        </p:txBody>
      </p:sp>
      <p:pic>
        <p:nvPicPr>
          <p:cNvPr id="9218" name="Picture 2" descr="http://thecivilisingmission.files.wordpress.com/2010/05/rice-cultiv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1667"/>
            <a:ext cx="3333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ages.shaanxi.gov.cn/201010/201010081423208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07451"/>
            <a:ext cx="3810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0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 and Song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collapse of Han dynasty</a:t>
            </a:r>
          </a:p>
          <a:p>
            <a:pPr lvl="1"/>
            <a:r>
              <a:rPr lang="en-US" dirty="0" smtClean="0"/>
              <a:t>More than 30 local dynasties rose and fell.</a:t>
            </a:r>
          </a:p>
          <a:p>
            <a:pPr lvl="1"/>
            <a:endParaRPr lang="en-US" dirty="0"/>
          </a:p>
          <a:p>
            <a:r>
              <a:rPr lang="en-US" dirty="0" smtClean="0"/>
              <a:t>Next 2 empires would be a golden age.</a:t>
            </a:r>
          </a:p>
          <a:p>
            <a:pPr lvl="1"/>
            <a:r>
              <a:rPr lang="en-US" dirty="0" smtClean="0"/>
              <a:t>United north and south China</a:t>
            </a:r>
            <a:endParaRPr lang="en-US" dirty="0"/>
          </a:p>
        </p:txBody>
      </p:sp>
      <p:pic>
        <p:nvPicPr>
          <p:cNvPr id="2052" name="Picture 4" descr="http://www.drben.net/files/China/ChinaMaps-ALL/Historic_Maps/Tang_Dynasty/Map-Tang_Dynasty_Empire-Schematic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296265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6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Last for almost 300 years</a:t>
            </a:r>
          </a:p>
          <a:p>
            <a:r>
              <a:rPr lang="en-US" dirty="0" smtClean="0"/>
              <a:t>Empire expanded</a:t>
            </a:r>
          </a:p>
          <a:p>
            <a:pPr lvl="1"/>
            <a:r>
              <a:rPr lang="en-US" dirty="0" smtClean="0"/>
              <a:t>Reconquered northern and western lands</a:t>
            </a:r>
          </a:p>
          <a:p>
            <a:r>
              <a:rPr lang="en-US" dirty="0" smtClean="0"/>
              <a:t>Extended influence over Korea</a:t>
            </a:r>
            <a:endParaRPr lang="en-US" dirty="0"/>
          </a:p>
        </p:txBody>
      </p:sp>
      <p:pic>
        <p:nvPicPr>
          <p:cNvPr id="3074" name="Picture 2" descr="http://www.china-mike.com/wp-content/uploads/2011/01/changan-Tang-Dynasty-smal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23622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bcps.org/offices/lis/models/chinahist/images/tang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38600"/>
            <a:ext cx="36195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47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Empress Wu Zhao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Ruler of campaign to control Korea</a:t>
            </a:r>
          </a:p>
          <a:p>
            <a:r>
              <a:rPr lang="en-US" dirty="0" smtClean="0"/>
              <a:t>Held weak power while weak emperors sat on the throne.</a:t>
            </a:r>
          </a:p>
          <a:p>
            <a:r>
              <a:rPr lang="en-US" dirty="0" smtClean="0"/>
              <a:t>Finally, she assumed the title of emperor herself.</a:t>
            </a:r>
          </a:p>
          <a:p>
            <a:pPr lvl="1"/>
            <a:r>
              <a:rPr lang="en-US" dirty="0" smtClean="0"/>
              <a:t>Only woman ever to do so in China</a:t>
            </a:r>
            <a:endParaRPr lang="en-US" dirty="0"/>
          </a:p>
        </p:txBody>
      </p:sp>
      <p:pic>
        <p:nvPicPr>
          <p:cNvPr id="4098" name="Picture 2" descr="http://www.members.tripod.com/journeyeast/w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53000"/>
            <a:ext cx="47244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48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Strong central government</a:t>
            </a:r>
          </a:p>
          <a:p>
            <a:pPr lvl="1"/>
            <a:r>
              <a:rPr lang="en-US" dirty="0" smtClean="0"/>
              <a:t>Special departments</a:t>
            </a:r>
          </a:p>
          <a:p>
            <a:pPr lvl="2"/>
            <a:r>
              <a:rPr lang="en-US" dirty="0" smtClean="0"/>
              <a:t>Army, agriculture, and so on</a:t>
            </a:r>
          </a:p>
          <a:p>
            <a:r>
              <a:rPr lang="en-US" dirty="0" smtClean="0"/>
              <a:t>Established 2 capitals to better control empire</a:t>
            </a:r>
          </a:p>
          <a:p>
            <a:pPr lvl="1"/>
            <a:r>
              <a:rPr lang="en-US" dirty="0" err="1" smtClean="0"/>
              <a:t>Cha’ng</a:t>
            </a:r>
            <a:r>
              <a:rPr lang="en-US" dirty="0" smtClean="0"/>
              <a:t>-an</a:t>
            </a:r>
          </a:p>
          <a:p>
            <a:pPr lvl="1"/>
            <a:r>
              <a:rPr lang="en-US" dirty="0" smtClean="0"/>
              <a:t>Luoyang</a:t>
            </a:r>
            <a:endParaRPr lang="en-US" dirty="0"/>
          </a:p>
        </p:txBody>
      </p:sp>
      <p:pic>
        <p:nvPicPr>
          <p:cNvPr id="5122" name="Picture 2" descr="http://factsanddetails.com/media/2/20080216-Tang20dynasty20map%20st%20martin%20e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00788"/>
            <a:ext cx="3705225" cy="31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4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Tangy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Examination system</a:t>
            </a:r>
          </a:p>
          <a:p>
            <a:pPr lvl="1"/>
            <a:r>
              <a:rPr lang="en-US" dirty="0" smtClean="0"/>
              <a:t>Meant to make sure only qualified people could work in government.</a:t>
            </a:r>
          </a:p>
          <a:p>
            <a:pPr lvl="1"/>
            <a:r>
              <a:rPr lang="en-US" dirty="0" smtClean="0"/>
              <a:t>Open to men only</a:t>
            </a:r>
          </a:p>
          <a:p>
            <a:pPr lvl="1"/>
            <a:r>
              <a:rPr lang="en-US" dirty="0" smtClean="0"/>
              <a:t>Usually, only rich could afford education for exams</a:t>
            </a:r>
            <a:endParaRPr lang="en-US" dirty="0"/>
          </a:p>
        </p:txBody>
      </p:sp>
      <p:pic>
        <p:nvPicPr>
          <p:cNvPr id="6146" name="Picture 2" descr="https://upload.wikimedia.org/wikipedia/commons/5/5a/Palastexamen-SongDynastie-Kais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05" y="4419600"/>
            <a:ext cx="215152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s2.chinatraveldepot.com/Images/Destination/calligraphy-0720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48200"/>
            <a:ext cx="3105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4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Several reasons Tang grew weaker</a:t>
            </a:r>
          </a:p>
          <a:p>
            <a:pPr lvl="1"/>
            <a:r>
              <a:rPr lang="en-US" dirty="0" smtClean="0"/>
              <a:t>Heavy taxes on population</a:t>
            </a:r>
          </a:p>
          <a:p>
            <a:pPr lvl="1"/>
            <a:r>
              <a:rPr lang="en-US" dirty="0" smtClean="0"/>
              <a:t>Struggled to control vast empire</a:t>
            </a:r>
          </a:p>
          <a:p>
            <a:pPr lvl="2"/>
            <a:r>
              <a:rPr lang="en-US" dirty="0" smtClean="0"/>
              <a:t>Invasions, etc.</a:t>
            </a:r>
          </a:p>
          <a:p>
            <a:pPr lvl="1"/>
            <a:r>
              <a:rPr lang="en-US" dirty="0" smtClean="0"/>
              <a:t>Internal rebellions</a:t>
            </a:r>
          </a:p>
          <a:p>
            <a:pPr lvl="1"/>
            <a:endParaRPr lang="en-US" dirty="0"/>
          </a:p>
          <a:p>
            <a:r>
              <a:rPr lang="en-US" dirty="0" smtClean="0"/>
              <a:t>Rival warlords divided China</a:t>
            </a:r>
          </a:p>
          <a:p>
            <a:pPr lvl="1"/>
            <a:r>
              <a:rPr lang="en-US" dirty="0" smtClean="0"/>
              <a:t>General </a:t>
            </a:r>
            <a:r>
              <a:rPr lang="en-US" dirty="0" err="1" smtClean="0"/>
              <a:t>Taizu</a:t>
            </a:r>
            <a:r>
              <a:rPr lang="en-US" dirty="0" smtClean="0"/>
              <a:t> reunited China</a:t>
            </a:r>
          </a:p>
          <a:p>
            <a:pPr lvl="2"/>
            <a:r>
              <a:rPr lang="en-US" dirty="0" smtClean="0"/>
              <a:t>FIRST SONG EMPEROR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9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Mainly ruled only southern China after struggle with northern tribes.</a:t>
            </a:r>
          </a:p>
          <a:p>
            <a:r>
              <a:rPr lang="en-US" dirty="0" smtClean="0"/>
              <a:t>New capital at Hangzhou</a:t>
            </a:r>
            <a:endParaRPr lang="en-US" dirty="0"/>
          </a:p>
        </p:txBody>
      </p:sp>
      <p:pic>
        <p:nvPicPr>
          <p:cNvPr id="7170" name="Picture 2" descr="http://afe.easia.columbia.edu/song/main/map_nso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33337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92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830763"/>
          </a:xfrm>
        </p:spPr>
        <p:txBody>
          <a:bodyPr/>
          <a:lstStyle/>
          <a:p>
            <a:r>
              <a:rPr lang="en-US" dirty="0" smtClean="0"/>
              <a:t>Population grew above 100 million</a:t>
            </a:r>
          </a:p>
          <a:p>
            <a:pPr lvl="1"/>
            <a:r>
              <a:rPr lang="en-US" dirty="0" smtClean="0"/>
              <a:t>At least 10 cities with over a million people</a:t>
            </a:r>
          </a:p>
          <a:p>
            <a:endParaRPr lang="en-US" sz="1000" dirty="0"/>
          </a:p>
          <a:p>
            <a:r>
              <a:rPr lang="en-US" dirty="0" smtClean="0"/>
              <a:t>Advanced civilization</a:t>
            </a:r>
          </a:p>
          <a:p>
            <a:pPr lvl="1"/>
            <a:r>
              <a:rPr lang="en-US" b="1" dirty="0" smtClean="0"/>
              <a:t>Movable type: </a:t>
            </a:r>
            <a:r>
              <a:rPr lang="en-US" i="1" dirty="0" smtClean="0"/>
              <a:t>Arranging blocks of individual characters in a frame to make up a page for printing.</a:t>
            </a:r>
          </a:p>
          <a:p>
            <a:pPr lvl="1"/>
            <a:r>
              <a:rPr lang="en-US" dirty="0" smtClean="0"/>
              <a:t>Gun powder, porcelain, mechanical clock, paper money, magnetic compass, etc.</a:t>
            </a:r>
          </a:p>
          <a:p>
            <a:pPr lvl="1"/>
            <a:r>
              <a:rPr lang="en-US" dirty="0" smtClean="0"/>
              <a:t>Arithmetic and algebra</a:t>
            </a:r>
          </a:p>
          <a:p>
            <a:pPr lvl="1"/>
            <a:endParaRPr lang="en-US" dirty="0"/>
          </a:p>
        </p:txBody>
      </p:sp>
      <p:pic>
        <p:nvPicPr>
          <p:cNvPr id="8194" name="Picture 2" descr="https://www.bcps.org/offices/lis/models/chinahist/images/prin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29200"/>
            <a:ext cx="2247900" cy="156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910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274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Empires of East Asia</vt:lpstr>
      <vt:lpstr>Tang and Song China</vt:lpstr>
      <vt:lpstr>Tang Dynasty</vt:lpstr>
      <vt:lpstr>Empress Wu Zhao</vt:lpstr>
      <vt:lpstr>Tang Dynasty</vt:lpstr>
      <vt:lpstr>Tangy Dynasty</vt:lpstr>
      <vt:lpstr>Song Dynasty</vt:lpstr>
      <vt:lpstr>Song Dynasty</vt:lpstr>
      <vt:lpstr>Song Dynasty</vt:lpstr>
      <vt:lpstr>Song Dynasty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Empires of East Asia</dc:title>
  <dc:creator>acummings</dc:creator>
  <cp:lastModifiedBy>acummings</cp:lastModifiedBy>
  <cp:revision>7</cp:revision>
  <dcterms:created xsi:type="dcterms:W3CDTF">2015-11-30T05:09:27Z</dcterms:created>
  <dcterms:modified xsi:type="dcterms:W3CDTF">2015-11-30T06:24:31Z</dcterms:modified>
</cp:coreProperties>
</file>