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1027-F838-4675-BA6D-0CEBC2C243D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B141-DFED-432F-BC7C-4ECBE5DE7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7EC0-8C63-4322-BC64-CBD1048475B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E4A8-1C89-4B95-BED2-76D5ED93B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7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F5D7-FF0B-44F9-9764-5722A5979B4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F4B5-CCD7-4C40-A466-3062A2AB7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3643-63DF-4EDF-8362-DD110B240DA3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2BED-4CD9-4EB8-88A2-873A738F4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9034-C69B-46B1-8A94-2B898225FA0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ECBE-2295-441C-93E4-E068F458C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27B7-7027-4E80-908D-32B640172E87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4966-A84C-4F88-AFC4-DF40C966A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9DA0-4A99-4224-8C08-6342268AF82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732A-2FFE-452A-8CFD-0CFDA36FE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8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B6D8-B4A5-4DEB-9F3A-CE8CB627354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0699-D799-4869-90C9-0B0BFE62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DC67-6354-4065-8058-C085029B8E3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2367-360F-494A-8C0E-BF7C6476F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BBEC-8801-4266-9ECA-6DF9B7256BB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B331-9646-45D6-BC39-BA596294C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7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C2F7-B079-4FE6-AF57-78EFF0C2132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98FB-2FA4-4D9B-AF30-02CC80BED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4DAE4-2F51-4AD0-B913-8B4021D3DF3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B86A1-0482-4B64-B5EF-0813B6B7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lavevoyages.org/tast/assessment/intro-maps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9144000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dirty="0" smtClean="0"/>
              <a:t>Atlantic Slave Trade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6096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Africa: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Cultures lose </a:t>
            </a:r>
            <a:r>
              <a:rPr lang="en-US" u="sng" dirty="0" smtClean="0"/>
              <a:t>generations</a:t>
            </a:r>
            <a:r>
              <a:rPr lang="en-US" dirty="0" smtClean="0"/>
              <a:t> of able young people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Families torn apart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Guns</a:t>
            </a:r>
            <a:r>
              <a:rPr lang="en-US" dirty="0" smtClean="0"/>
              <a:t> introduced to continent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Americas: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Colonies </a:t>
            </a:r>
            <a:r>
              <a:rPr lang="en-US" u="sng" dirty="0" smtClean="0"/>
              <a:t>survive</a:t>
            </a:r>
            <a:r>
              <a:rPr lang="en-US" dirty="0" smtClean="0"/>
              <a:t>, become profitable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New culture </a:t>
            </a:r>
            <a:r>
              <a:rPr lang="en-US" u="sng" dirty="0" smtClean="0"/>
              <a:t>created</a:t>
            </a:r>
            <a:r>
              <a:rPr lang="en-US" dirty="0" smtClean="0"/>
              <a:t>: Art, music, </a:t>
            </a:r>
            <a:r>
              <a:rPr lang="en-US" u="sng" dirty="0" smtClean="0"/>
              <a:t>religion</a:t>
            </a:r>
            <a:r>
              <a:rPr lang="en-US" dirty="0" smtClean="0"/>
              <a:t>, language, food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Populations: </a:t>
            </a:r>
            <a:r>
              <a:rPr lang="en-US" u="sng" dirty="0" smtClean="0"/>
              <a:t>United States</a:t>
            </a:r>
            <a:r>
              <a:rPr lang="en-US" dirty="0" smtClean="0"/>
              <a:t>, Brazil, Caribbean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1269" name="Picture 2" descr="http://sites.duke.edu/plantationpolitics/files/2014/02/Rice-Plantation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648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static5.businessinsider.com/image/4cd43af1ccd1d5437d010000-480/michael-jor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msn.foxsports.com/fe/images/NBA/Headshots/140x170/37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msn.foxsports.com/fe/images/MLB/Headshots/140x170/6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Causes: Africa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6324600"/>
          </a:xfrm>
        </p:spPr>
        <p:txBody>
          <a:bodyPr/>
          <a:lstStyle/>
          <a:p>
            <a:r>
              <a:rPr lang="en-US" altLang="en-US" u="sng" smtClean="0"/>
              <a:t>Slavery</a:t>
            </a:r>
            <a:r>
              <a:rPr lang="en-US" altLang="en-US" smtClean="0"/>
              <a:t> had existed for centuries</a:t>
            </a:r>
          </a:p>
          <a:p>
            <a:r>
              <a:rPr lang="en-US" altLang="en-US" u="sng" smtClean="0"/>
              <a:t>Islam</a:t>
            </a:r>
            <a:r>
              <a:rPr lang="en-US" altLang="en-US" smtClean="0"/>
              <a:t> leads to rise/expansion of slavery</a:t>
            </a:r>
          </a:p>
          <a:p>
            <a:r>
              <a:rPr lang="en-US" altLang="en-US" smtClean="0"/>
              <a:t>Practice of selling </a:t>
            </a:r>
            <a:r>
              <a:rPr lang="en-US" altLang="en-US" u="sng" smtClean="0"/>
              <a:t>non-Muslims</a:t>
            </a:r>
            <a:r>
              <a:rPr lang="en-US" altLang="en-US" smtClean="0"/>
              <a:t> into slavery</a:t>
            </a:r>
          </a:p>
          <a:p>
            <a:pPr lvl="1"/>
            <a:r>
              <a:rPr lang="en-US" altLang="en-US" smtClean="0"/>
              <a:t>650-1600: 17 million</a:t>
            </a:r>
          </a:p>
          <a:p>
            <a:r>
              <a:rPr lang="en-US" altLang="en-US" smtClean="0"/>
              <a:t>Slaves have some </a:t>
            </a:r>
            <a:r>
              <a:rPr lang="en-US" altLang="en-US" u="sng" smtClean="0"/>
              <a:t>legal rights</a:t>
            </a:r>
            <a:r>
              <a:rPr lang="en-US" altLang="en-US" smtClean="0"/>
              <a:t>:</a:t>
            </a:r>
          </a:p>
          <a:p>
            <a:pPr lvl="1"/>
            <a:r>
              <a:rPr lang="en-US" altLang="en-US" smtClean="0"/>
              <a:t>Own property, become generals, etc.</a:t>
            </a:r>
          </a:p>
        </p:txBody>
      </p:sp>
      <p:pic>
        <p:nvPicPr>
          <p:cNvPr id="3077" name="Picture 2" descr="http://4.bp.blogspot.com/-boNBBo3e02U/UAFbXsM27NI/AAAAAAAAAmE/TA-uQ80TjTY/s1600/arab-slave-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96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http://libweb5.princeton.edu/visual_materials/maps/websites/africa/livingstone/livingstone2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0195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altLang="en-US" smtClean="0"/>
              <a:t>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248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Colonization</a:t>
            </a:r>
            <a:r>
              <a:rPr lang="en-US" dirty="0" smtClean="0"/>
              <a:t> = death of Native Americans = </a:t>
            </a:r>
            <a:r>
              <a:rPr lang="en-US" u="sng" dirty="0" smtClean="0"/>
              <a:t>demand</a:t>
            </a:r>
            <a:r>
              <a:rPr lang="en-US" dirty="0" smtClean="0"/>
              <a:t> for labor = Africans as slaves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Advantages: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Exposure</a:t>
            </a:r>
            <a:r>
              <a:rPr lang="en-US" dirty="0" smtClean="0"/>
              <a:t> to European diseases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Experience in farming = </a:t>
            </a:r>
            <a:r>
              <a:rPr lang="en-US" u="sng" dirty="0" smtClean="0"/>
              <a:t>plantation</a:t>
            </a:r>
            <a:r>
              <a:rPr lang="en-US" dirty="0" smtClean="0"/>
              <a:t> 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Unfamiliar w/ the land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Skin color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Demand = </a:t>
            </a:r>
            <a:r>
              <a:rPr lang="en-US" u="sng" dirty="0" smtClean="0"/>
              <a:t>Atlantic Slave Trade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Spain &amp; Portugal lead the way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Brazil = Sugar Plantations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4101" name="Picture 2" descr="http://upload.wikimedia.org/wikipedia/commons/b/b9/The_inspection_and_sale_of_a_sl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30053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File:Kongo aud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016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Spread: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</a:t>
            </a:r>
            <a:r>
              <a:rPr lang="en-US" u="sng" dirty="0" smtClean="0"/>
              <a:t>colonies</a:t>
            </a:r>
            <a:r>
              <a:rPr lang="en-US" dirty="0" smtClean="0"/>
              <a:t> = more slaves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England</a:t>
            </a:r>
            <a:r>
              <a:rPr lang="en-US" dirty="0" smtClean="0"/>
              <a:t> grows to dominate trade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1690-1807: 1.7m slaves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Transport slaves to the </a:t>
            </a:r>
            <a:r>
              <a:rPr lang="en-US" u="sng" dirty="0" smtClean="0"/>
              <a:t>Caribbean</a:t>
            </a:r>
            <a:r>
              <a:rPr lang="en-US" dirty="0" smtClean="0"/>
              <a:t> = sugar &amp; </a:t>
            </a:r>
            <a:r>
              <a:rPr lang="en-US" u="sng" dirty="0" smtClean="0"/>
              <a:t>cotton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400k sent to America = slave </a:t>
            </a:r>
            <a:r>
              <a:rPr lang="en-US" u="sng" dirty="0" smtClean="0"/>
              <a:t>population</a:t>
            </a:r>
            <a:r>
              <a:rPr lang="en-US" dirty="0" smtClean="0"/>
              <a:t> grows steadily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2m+ by 1830</a:t>
            </a:r>
          </a:p>
        </p:txBody>
      </p:sp>
      <p:pic>
        <p:nvPicPr>
          <p:cNvPr id="5125" name="Picture 2" descr="http://springhousebequia.com/wp-content/uploads/2011/06/sla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0751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downtownlalife.tripod.com/sitebuildercontent/sitebuilderpictures/contraband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733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Triangular Trade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r>
              <a:rPr lang="en-US" altLang="en-US" smtClean="0"/>
              <a:t>Trade of slaves = one leg of </a:t>
            </a:r>
            <a:r>
              <a:rPr lang="en-US" altLang="en-US" u="sng" smtClean="0"/>
              <a:t>Atlantic</a:t>
            </a:r>
            <a:r>
              <a:rPr lang="en-US" altLang="en-US" smtClean="0"/>
              <a:t> Trade</a:t>
            </a:r>
          </a:p>
          <a:p>
            <a:r>
              <a:rPr lang="en-US" altLang="en-US" u="sng" smtClean="0"/>
              <a:t>Triangular</a:t>
            </a:r>
            <a:r>
              <a:rPr lang="en-US" altLang="en-US" smtClean="0"/>
              <a:t> Trade:</a:t>
            </a:r>
          </a:p>
          <a:p>
            <a:pPr lvl="1"/>
            <a:r>
              <a:rPr lang="en-US" altLang="en-US" smtClean="0"/>
              <a:t>1) European </a:t>
            </a:r>
            <a:r>
              <a:rPr lang="en-US" altLang="en-US" u="sng" smtClean="0"/>
              <a:t>manufactured</a:t>
            </a:r>
            <a:r>
              <a:rPr lang="en-US" altLang="en-US" smtClean="0"/>
              <a:t> goods to West Africa</a:t>
            </a:r>
          </a:p>
          <a:p>
            <a:pPr lvl="1"/>
            <a:r>
              <a:rPr lang="en-US" altLang="en-US" smtClean="0"/>
              <a:t>2) Slaves </a:t>
            </a:r>
            <a:r>
              <a:rPr lang="en-US" altLang="en-US" u="sng" smtClean="0"/>
              <a:t>exchanged</a:t>
            </a:r>
            <a:r>
              <a:rPr lang="en-US" altLang="en-US" smtClean="0"/>
              <a:t> &amp; sent to Americas</a:t>
            </a:r>
          </a:p>
          <a:p>
            <a:pPr lvl="1"/>
            <a:r>
              <a:rPr lang="en-US" altLang="en-US" smtClean="0"/>
              <a:t>3) Sugar, coffee, &amp; </a:t>
            </a:r>
            <a:r>
              <a:rPr lang="en-US" altLang="en-US" u="sng" smtClean="0"/>
              <a:t>tobacco</a:t>
            </a:r>
            <a:r>
              <a:rPr lang="en-US" altLang="en-US" smtClean="0"/>
              <a:t> back to Europe</a:t>
            </a:r>
          </a:p>
          <a:p>
            <a:r>
              <a:rPr lang="en-US" altLang="en-US" u="sng" smtClean="0"/>
              <a:t>Perfect</a:t>
            </a:r>
            <a:r>
              <a:rPr lang="en-US" altLang="en-US" smtClean="0"/>
              <a:t> trade system = great wealth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9" name="Picture 4" descr="https://encrypted-tbn3.gstatic.com/images?q=tbn:ANd9GcSksqrR2hOZdFJzL1VphbMKdJ6GaofOhuEKddruVMdJdUR1Up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a.abcnews.com/images/Health/gty_sugar_jtm_130918_16x9_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32178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relicman.com/weapons/imageweapon/W105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276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://www.loc.gov/rr/print/images/s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524000"/>
            <a:ext cx="1714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Triangular Trade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3" name="Picture 2" descr="http://www3.gettysburg.edu/~tshannon/hist106web/Slave%20Communities/atlantic_world/The%20Middle_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Middle  Passage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r>
              <a:rPr lang="en-US" altLang="en-US" u="sng" smtClean="0"/>
              <a:t>Voyage</a:t>
            </a:r>
            <a:r>
              <a:rPr lang="en-US" altLang="en-US" smtClean="0"/>
              <a:t> from Africa to the Americas</a:t>
            </a:r>
          </a:p>
          <a:p>
            <a:r>
              <a:rPr lang="en-US" altLang="en-US" u="sng" smtClean="0"/>
              <a:t>Middle</a:t>
            </a:r>
            <a:r>
              <a:rPr lang="en-US" altLang="en-US" smtClean="0"/>
              <a:t> leg of triangle</a:t>
            </a:r>
          </a:p>
          <a:p>
            <a:r>
              <a:rPr lang="en-US" altLang="en-US" smtClean="0"/>
              <a:t>Cruelty:</a:t>
            </a:r>
          </a:p>
          <a:p>
            <a:pPr lvl="1"/>
            <a:r>
              <a:rPr lang="en-US" altLang="en-US" smtClean="0"/>
              <a:t>Africans </a:t>
            </a:r>
            <a:r>
              <a:rPr lang="en-US" altLang="en-US" u="sng" smtClean="0"/>
              <a:t>packed</a:t>
            </a:r>
            <a:r>
              <a:rPr lang="en-US" altLang="en-US" smtClean="0"/>
              <a:t> tightly in dark holds</a:t>
            </a:r>
          </a:p>
          <a:p>
            <a:pPr lvl="1"/>
            <a:r>
              <a:rPr lang="en-US" altLang="en-US" smtClean="0"/>
              <a:t>Whippings, beatings, disease</a:t>
            </a:r>
          </a:p>
          <a:p>
            <a:r>
              <a:rPr lang="en-US" altLang="en-US" smtClean="0"/>
              <a:t>Many die from </a:t>
            </a:r>
            <a:r>
              <a:rPr lang="en-US" altLang="en-US" u="sng" smtClean="0"/>
              <a:t>disease</a:t>
            </a:r>
            <a:r>
              <a:rPr lang="en-US" altLang="en-US" smtClean="0"/>
              <a:t> &amp; abuse, or commit suicide</a:t>
            </a:r>
          </a:p>
          <a:p>
            <a:pPr lvl="1"/>
            <a:r>
              <a:rPr lang="en-US" altLang="en-US" smtClean="0"/>
              <a:t>Est: 20% </a:t>
            </a:r>
            <a:r>
              <a:rPr lang="en-US" altLang="en-US" u="sng" smtClean="0"/>
              <a:t>die</a:t>
            </a:r>
            <a:r>
              <a:rPr lang="en-US" altLang="en-US" smtClean="0"/>
              <a:t> during voyage</a:t>
            </a:r>
          </a:p>
        </p:txBody>
      </p:sp>
      <p:pic>
        <p:nvPicPr>
          <p:cNvPr id="8197" name="Picture 2" descr="http://histclo.com/imagef/date/2007/04/slave-ship0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2672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projects.ilt.columbia.edu/Seneca/AfAMNYC/images/sv0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5475"/>
            <a:ext cx="38862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altLang="en-US" smtClean="0"/>
              <a:t>Harsh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324600"/>
          </a:xfrm>
        </p:spPr>
        <p:txBody>
          <a:bodyPr/>
          <a:lstStyle/>
          <a:p>
            <a:r>
              <a:rPr lang="en-US" altLang="en-US" sz="3200" smtClean="0"/>
              <a:t>Slaves </a:t>
            </a:r>
            <a:r>
              <a:rPr lang="en-US" altLang="en-US" sz="3200" u="sng" smtClean="0"/>
              <a:t>auctioned</a:t>
            </a:r>
            <a:r>
              <a:rPr lang="en-US" altLang="en-US" sz="3200" smtClean="0"/>
              <a:t> off to the highest bidder</a:t>
            </a:r>
          </a:p>
          <a:p>
            <a:r>
              <a:rPr lang="en-US" altLang="en-US" sz="3200" smtClean="0"/>
              <a:t>Families </a:t>
            </a:r>
            <a:r>
              <a:rPr lang="en-US" altLang="en-US" sz="3200" u="sng" smtClean="0"/>
              <a:t>split</a:t>
            </a:r>
            <a:r>
              <a:rPr lang="en-US" altLang="en-US" sz="3200" smtClean="0"/>
              <a:t> up</a:t>
            </a:r>
          </a:p>
          <a:p>
            <a:r>
              <a:rPr lang="en-US" altLang="en-US" sz="3200" smtClean="0"/>
              <a:t>Work in mines, plantations, or as </a:t>
            </a:r>
            <a:r>
              <a:rPr lang="en-US" altLang="en-US" sz="3200" u="sng" smtClean="0"/>
              <a:t>servants</a:t>
            </a:r>
          </a:p>
          <a:p>
            <a:r>
              <a:rPr lang="en-US" altLang="en-US" sz="3200" u="sng" smtClean="0"/>
              <a:t>Grueling</a:t>
            </a:r>
            <a:r>
              <a:rPr lang="en-US" altLang="en-US" sz="3200" smtClean="0"/>
              <a:t> existence:</a:t>
            </a:r>
          </a:p>
          <a:p>
            <a:pPr lvl="1"/>
            <a:r>
              <a:rPr lang="en-US" altLang="en-US" sz="2800" smtClean="0"/>
              <a:t>Little food, long hours, dirty huts, beatings</a:t>
            </a:r>
          </a:p>
          <a:p>
            <a:pPr lvl="1"/>
            <a:r>
              <a:rPr lang="en-US" altLang="en-US" sz="2800" smtClean="0"/>
              <a:t>Lifelong &amp; </a:t>
            </a:r>
            <a:r>
              <a:rPr lang="en-US" altLang="en-US" sz="2800" u="sng" smtClean="0"/>
              <a:t>hereditary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1" name="Picture 2" descr="http://upload.wikimedia.org/wikipedia/commons/thumb/1/16/Slave_Auction_Ad.jpg/220px-Slave_Auction_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2095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media-cdn.tripadvisor.com/media/photo-s/01/32/d5/9f/slave-quar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962400"/>
            <a:ext cx="38655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Resistance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6324600"/>
          </a:xfrm>
        </p:spPr>
        <p:txBody>
          <a:bodyPr/>
          <a:lstStyle/>
          <a:p>
            <a:r>
              <a:rPr lang="en-US" altLang="en-US" smtClean="0"/>
              <a:t>Resistance:</a:t>
            </a:r>
          </a:p>
          <a:p>
            <a:pPr lvl="1"/>
            <a:r>
              <a:rPr lang="en-US" altLang="en-US" smtClean="0"/>
              <a:t>Work </a:t>
            </a:r>
            <a:r>
              <a:rPr lang="en-US" altLang="en-US" u="sng" smtClean="0"/>
              <a:t>slow</a:t>
            </a:r>
            <a:r>
              <a:rPr lang="en-US" altLang="en-US" smtClean="0"/>
              <a:t>, damage tools, run away, etc.</a:t>
            </a:r>
          </a:p>
          <a:p>
            <a:r>
              <a:rPr lang="en-US" altLang="en-US" smtClean="0"/>
              <a:t>Rebellion:</a:t>
            </a:r>
          </a:p>
          <a:p>
            <a:pPr lvl="1"/>
            <a:r>
              <a:rPr lang="en-US" altLang="en-US" smtClean="0"/>
              <a:t>Become more </a:t>
            </a:r>
            <a:r>
              <a:rPr lang="en-US" altLang="en-US" u="sng" smtClean="0"/>
              <a:t>frequent</a:t>
            </a:r>
            <a:r>
              <a:rPr lang="en-US" altLang="en-US" smtClean="0"/>
              <a:t> as time passes = all places</a:t>
            </a:r>
          </a:p>
          <a:p>
            <a:pPr lvl="1"/>
            <a:r>
              <a:rPr lang="en-US" altLang="en-US" smtClean="0"/>
              <a:t>1739: </a:t>
            </a:r>
            <a:r>
              <a:rPr lang="en-US" altLang="en-US" u="sng" smtClean="0"/>
              <a:t>Stono Rebellion</a:t>
            </a:r>
            <a:r>
              <a:rPr lang="en-US" altLang="en-US" smtClean="0"/>
              <a:t> = South Carolina</a:t>
            </a:r>
          </a:p>
          <a:p>
            <a:pPr lvl="1"/>
            <a:r>
              <a:rPr lang="en-US" altLang="en-US" smtClean="0"/>
              <a:t>1803-4: </a:t>
            </a:r>
            <a:r>
              <a:rPr lang="en-US" altLang="en-US" u="sng" smtClean="0"/>
              <a:t>Haitian</a:t>
            </a:r>
            <a:r>
              <a:rPr lang="en-US" altLang="en-US" smtClean="0"/>
              <a:t> Revolution</a:t>
            </a:r>
          </a:p>
          <a:p>
            <a:r>
              <a:rPr lang="en-US" altLang="en-US" smtClean="0"/>
              <a:t>Coping w/ life:</a:t>
            </a:r>
          </a:p>
          <a:p>
            <a:pPr lvl="1"/>
            <a:r>
              <a:rPr lang="en-US" altLang="en-US" smtClean="0"/>
              <a:t>Sing </a:t>
            </a:r>
            <a:r>
              <a:rPr lang="en-US" altLang="en-US" u="sng" smtClean="0"/>
              <a:t>songs</a:t>
            </a:r>
            <a:r>
              <a:rPr lang="en-US" altLang="en-US" smtClean="0"/>
              <a:t>, tell stories, &amp;  keep culture alive</a:t>
            </a:r>
          </a:p>
        </p:txBody>
      </p:sp>
      <p:pic>
        <p:nvPicPr>
          <p:cNvPr id="10245" name="Picture 2" descr="http://www.americaslibrary.gov/assets/jb/colonial/jb_colonial_stono_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www.augustine.com/images/jorge/Haitian_R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733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354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The Atlantic Slave Trade</vt:lpstr>
      <vt:lpstr>Causes: Africa</vt:lpstr>
      <vt:lpstr>Demand</vt:lpstr>
      <vt:lpstr>Spread: England</vt:lpstr>
      <vt:lpstr>Triangular Trade</vt:lpstr>
      <vt:lpstr>Triangular Trade</vt:lpstr>
      <vt:lpstr>Middle  Passage</vt:lpstr>
      <vt:lpstr>Harsh Life</vt:lpstr>
      <vt:lpstr>Resistance</vt:lpstr>
      <vt:lpstr>Consequences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20.3 – The Atlantic Slave Trade</dc:title>
  <dc:creator>Cory</dc:creator>
  <cp:lastModifiedBy>Artis Cummings</cp:lastModifiedBy>
  <cp:revision>15</cp:revision>
  <dcterms:created xsi:type="dcterms:W3CDTF">2014-04-27T16:27:23Z</dcterms:created>
  <dcterms:modified xsi:type="dcterms:W3CDTF">2015-12-16T18:42:10Z</dcterms:modified>
</cp:coreProperties>
</file>