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0" r:id="rId3"/>
    <p:sldId id="271" r:id="rId4"/>
    <p:sldId id="272" r:id="rId5"/>
    <p:sldId id="273" r:id="rId6"/>
    <p:sldId id="274" r:id="rId7"/>
    <p:sldId id="290" r:id="rId8"/>
    <p:sldId id="277" r:id="rId9"/>
    <p:sldId id="294" r:id="rId10"/>
    <p:sldId id="264" r:id="rId11"/>
    <p:sldId id="278" r:id="rId12"/>
    <p:sldId id="279" r:id="rId13"/>
    <p:sldId id="268" r:id="rId14"/>
    <p:sldId id="282" r:id="rId15"/>
    <p:sldId id="283" r:id="rId16"/>
    <p:sldId id="286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FF9900"/>
    <a:srgbClr val="0066FF"/>
    <a:srgbClr val="BE7DFF"/>
    <a:srgbClr val="CC99FF"/>
    <a:srgbClr val="FFCC99"/>
    <a:srgbClr val="CC33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48" autoAdjust="0"/>
    <p:restoredTop sz="99612" autoAdjust="0"/>
  </p:normalViewPr>
  <p:slideViewPr>
    <p:cSldViewPr>
      <p:cViewPr varScale="1">
        <p:scale>
          <a:sx n="70" d="100"/>
          <a:sy n="70" d="100"/>
        </p:scale>
        <p:origin x="135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00" y="222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B5D5133-2179-4296-841D-DC8B47913435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760BB9-5EFD-4641-BA9D-36EF00785B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836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860395-4605-4A3A-9A4B-21AF58B8A1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415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j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j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j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j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j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600D08F-FC2A-4B3F-BDD9-2C8CC5803AEA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1550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45FA69-7B9A-4563-9327-C1E095589549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5002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51A1B1-6F7F-46A9-9080-A0FB7DD9BF0B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1367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616B9B-DCA5-4374-AF6F-D29ABD6D03A8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8217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219F51-9DBA-4D34-8871-9C1EDB9C4613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0816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1DE5F57-EBE0-4E70-9CB5-75DE3DFEB8DC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70079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B3A374-AD49-42DC-A9E6-8D67683B3108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4706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AA6C3D-2A4C-4F01-826F-49EE6E1B0CC0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1238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93576A-75A4-469A-A5AD-4E61D391C2DA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651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0386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926FB2-BD3D-467C-B7F6-5E90E4EA00EC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388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27F5AFF-2CFA-46E6-A767-DD89144BC187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0043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1EF933-C7E3-4C74-95A6-F894CC015843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7514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818755-2F60-4B20-AD99-ABD31917BB72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7116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FEFA86-302B-4E14-9B31-2D2BD5954A2C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5671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8E0C59-E5E6-4065-A41B-314A4FF6950F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147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936283-D278-4B5D-AD6B-B24D283A5E55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3344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1926D-13E8-4577-BF82-777F50710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9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090C2-E43A-48E5-9505-1CBC57723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32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35570-969E-4AC2-83F2-772DF9E22E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46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D8C1E-C00B-4B6B-9398-BF1CF6724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80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D6C0C-A9D8-44F1-8BBF-CFF056401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28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752BD-3731-438B-A665-F9865C2D37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43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30389-FAA4-42C9-B565-78071C998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08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2F6F9C-DB85-40EA-869B-BBB91C28E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51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46404-8E56-49AA-9CB8-9B27901AF1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84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90946-792D-4B57-8EE8-BB71843D5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90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00E78-FA1B-445E-81B1-E74F09629D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66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E0D54D-8D03-4BF5-BD6B-6693B1E1B9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58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23082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0" y="2438400"/>
            <a:ext cx="9144000" cy="1219200"/>
          </a:xfrm>
          <a:prstGeom prst="rect">
            <a:avLst/>
          </a:prstGeom>
          <a:solidFill>
            <a:srgbClr val="5228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latin typeface="Tw Cen MT" panose="020B0602020104020603" pitchFamily="34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763000" cy="838200"/>
          </a:xfrm>
        </p:spPr>
        <p:txBody>
          <a:bodyPr/>
          <a:lstStyle/>
          <a:p>
            <a:pPr algn="r" eaLnBrk="1" hangingPunct="1"/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</a:rPr>
              <a:t>Unemployment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</a:rPr>
              <a:t>, and Inflation</a:t>
            </a:r>
          </a:p>
        </p:txBody>
      </p:sp>
      <p:sp>
        <p:nvSpPr>
          <p:cNvPr id="198673" name="Text Box 2065"/>
          <p:cNvSpPr txBox="1">
            <a:spLocks noChangeArrowheads="1"/>
          </p:cNvSpPr>
          <p:nvPr/>
        </p:nvSpPr>
        <p:spPr bwMode="auto">
          <a:xfrm>
            <a:off x="15875" y="6156325"/>
            <a:ext cx="1812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 i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McGraw-Hill/Irwin</a:t>
            </a:r>
            <a:endParaRPr lang="en-US" alt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98674" name="Text Box 2066"/>
          <p:cNvSpPr txBox="1">
            <a:spLocks noChangeArrowheads="1"/>
          </p:cNvSpPr>
          <p:nvPr/>
        </p:nvSpPr>
        <p:spPr bwMode="auto">
          <a:xfrm>
            <a:off x="3336925" y="6096000"/>
            <a:ext cx="5730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000" b="1" i="1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Copyright © 2012 by The McGraw-Hill Companies, Inc. All rights reserved.</a:t>
            </a:r>
            <a:endParaRPr lang="en-US" alt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20589C"/>
          </a:solidFill>
          <a:ln w="9525">
            <a:solidFill>
              <a:srgbClr val="20589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>
              <a:latin typeface="Dotum" pitchFamily="34" charset="-127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Global Perspective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522890"/>
          </a:solidFill>
          <a:ln w="9525">
            <a:solidFill>
              <a:srgbClr val="52289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0" y="6583363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LO3</a:t>
            </a:r>
          </a:p>
        </p:txBody>
      </p:sp>
      <p:pic>
        <p:nvPicPr>
          <p:cNvPr id="1434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1244600"/>
            <a:ext cx="4900613" cy="4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475663" y="6629400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26-</a:t>
            </a:r>
            <a:fld id="{BE7285DB-0074-46A6-AD01-5632C2FE6847}" type="slidenum"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10</a:t>
            </a:fld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20589C"/>
          </a:solidFill>
          <a:ln w="9525">
            <a:solidFill>
              <a:srgbClr val="20589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>
              <a:latin typeface="Dotum" pitchFamily="34" charset="-127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Inflation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General rise in the price level</a:t>
            </a:r>
          </a:p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Inflation reduces the “purchasing power” of money</a:t>
            </a:r>
          </a:p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Consumer Price Index (CPI)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522890"/>
          </a:solidFill>
          <a:ln w="9525">
            <a:solidFill>
              <a:srgbClr val="52289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0" y="6583363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LO3</a:t>
            </a:r>
          </a:p>
        </p:txBody>
      </p:sp>
      <p:grpSp>
        <p:nvGrpSpPr>
          <p:cNvPr id="15367" name="Group 11"/>
          <p:cNvGrpSpPr>
            <a:grpSpLocks/>
          </p:cNvGrpSpPr>
          <p:nvPr/>
        </p:nvGrpSpPr>
        <p:grpSpPr bwMode="auto">
          <a:xfrm>
            <a:off x="762000" y="3546475"/>
            <a:ext cx="6867525" cy="1558925"/>
            <a:chOff x="1119" y="2862"/>
            <a:chExt cx="4326" cy="982"/>
          </a:xfrm>
        </p:grpSpPr>
        <p:sp>
          <p:nvSpPr>
            <p:cNvPr id="15377" name="Text Box 4"/>
            <p:cNvSpPr txBox="1">
              <a:spLocks noChangeArrowheads="1"/>
            </p:cNvSpPr>
            <p:nvPr/>
          </p:nvSpPr>
          <p:spPr bwMode="auto">
            <a:xfrm>
              <a:off x="1119" y="3098"/>
              <a:ext cx="70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400" b="1"/>
                <a:t>CPI</a:t>
              </a:r>
            </a:p>
          </p:txBody>
        </p:sp>
        <p:sp>
          <p:nvSpPr>
            <p:cNvPr id="15378" name="Text Box 5"/>
            <p:cNvSpPr txBox="1">
              <a:spLocks noChangeArrowheads="1"/>
            </p:cNvSpPr>
            <p:nvPr/>
          </p:nvSpPr>
          <p:spPr bwMode="auto">
            <a:xfrm>
              <a:off x="2108" y="2862"/>
              <a:ext cx="254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/>
                <a:t>Price of the Most Recent Market</a:t>
              </a:r>
            </a:p>
            <a:p>
              <a:pPr algn="ctr" eaLnBrk="1" hangingPunct="1"/>
              <a:r>
                <a:rPr lang="en-US" altLang="en-US" sz="2000" b="1"/>
                <a:t>Basket in the Particular Year</a:t>
              </a:r>
            </a:p>
          </p:txBody>
        </p:sp>
        <p:sp>
          <p:nvSpPr>
            <p:cNvPr id="15379" name="Text Box 6"/>
            <p:cNvSpPr txBox="1">
              <a:spLocks noChangeArrowheads="1"/>
            </p:cNvSpPr>
            <p:nvPr/>
          </p:nvSpPr>
          <p:spPr bwMode="auto">
            <a:xfrm>
              <a:off x="2262" y="3402"/>
              <a:ext cx="223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/>
                <a:t>Price estimate of the Market</a:t>
              </a:r>
            </a:p>
            <a:p>
              <a:pPr algn="ctr" eaLnBrk="1" hangingPunct="1"/>
              <a:r>
                <a:rPr lang="en-US" altLang="en-US" sz="2000" b="1"/>
                <a:t>Basket in 1982-1984</a:t>
              </a:r>
            </a:p>
          </p:txBody>
        </p:sp>
        <p:sp>
          <p:nvSpPr>
            <p:cNvPr id="15380" name="Text Box 7"/>
            <p:cNvSpPr txBox="1">
              <a:spLocks noChangeArrowheads="1"/>
            </p:cNvSpPr>
            <p:nvPr/>
          </p:nvSpPr>
          <p:spPr bwMode="auto">
            <a:xfrm>
              <a:off x="1776" y="3098"/>
              <a:ext cx="32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400" b="1"/>
                <a:t>=</a:t>
              </a:r>
            </a:p>
          </p:txBody>
        </p:sp>
        <p:sp>
          <p:nvSpPr>
            <p:cNvPr id="15381" name="Text Box 8"/>
            <p:cNvSpPr txBox="1">
              <a:spLocks noChangeArrowheads="1"/>
            </p:cNvSpPr>
            <p:nvPr/>
          </p:nvSpPr>
          <p:spPr bwMode="auto">
            <a:xfrm>
              <a:off x="4651" y="3062"/>
              <a:ext cx="31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400" b="1"/>
                <a:t>x</a:t>
              </a:r>
            </a:p>
          </p:txBody>
        </p:sp>
        <p:sp>
          <p:nvSpPr>
            <p:cNvPr id="15382" name="Text Box 9"/>
            <p:cNvSpPr txBox="1">
              <a:spLocks noChangeArrowheads="1"/>
            </p:cNvSpPr>
            <p:nvPr/>
          </p:nvSpPr>
          <p:spPr bwMode="auto">
            <a:xfrm>
              <a:off x="5008" y="3194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/>
                <a:t>100</a:t>
              </a:r>
            </a:p>
          </p:txBody>
        </p:sp>
        <p:sp>
          <p:nvSpPr>
            <p:cNvPr id="15383" name="Line 10"/>
            <p:cNvSpPr>
              <a:spLocks noChangeShapeType="1"/>
            </p:cNvSpPr>
            <p:nvPr/>
          </p:nvSpPr>
          <p:spPr bwMode="auto">
            <a:xfrm>
              <a:off x="2145" y="3338"/>
              <a:ext cx="246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8" name="Group 11"/>
          <p:cNvGrpSpPr>
            <a:grpSpLocks/>
          </p:cNvGrpSpPr>
          <p:nvPr/>
        </p:nvGrpSpPr>
        <p:grpSpPr bwMode="auto">
          <a:xfrm>
            <a:off x="762000" y="5233988"/>
            <a:ext cx="7810500" cy="1166812"/>
            <a:chOff x="1119" y="2994"/>
            <a:chExt cx="4927" cy="735"/>
          </a:xfrm>
        </p:grpSpPr>
        <p:sp>
          <p:nvSpPr>
            <p:cNvPr id="15370" name="Text Box 4"/>
            <p:cNvSpPr txBox="1">
              <a:spLocks noChangeArrowheads="1"/>
            </p:cNvSpPr>
            <p:nvPr/>
          </p:nvSpPr>
          <p:spPr bwMode="auto">
            <a:xfrm>
              <a:off x="1119" y="3098"/>
              <a:ext cx="70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400" b="1"/>
                <a:t>CPI</a:t>
              </a:r>
            </a:p>
          </p:txBody>
        </p:sp>
        <p:sp>
          <p:nvSpPr>
            <p:cNvPr id="15371" name="Text Box 5"/>
            <p:cNvSpPr txBox="1">
              <a:spLocks noChangeArrowheads="1"/>
            </p:cNvSpPr>
            <p:nvPr/>
          </p:nvSpPr>
          <p:spPr bwMode="auto">
            <a:xfrm>
              <a:off x="2607" y="2994"/>
              <a:ext cx="163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/>
                <a:t>207.3     -    201.6</a:t>
              </a:r>
            </a:p>
          </p:txBody>
        </p:sp>
        <p:sp>
          <p:nvSpPr>
            <p:cNvPr id="15372" name="Text Box 6"/>
            <p:cNvSpPr txBox="1">
              <a:spLocks noChangeArrowheads="1"/>
            </p:cNvSpPr>
            <p:nvPr/>
          </p:nvSpPr>
          <p:spPr bwMode="auto">
            <a:xfrm>
              <a:off x="3087" y="3438"/>
              <a:ext cx="60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/>
                <a:t>201.6</a:t>
              </a:r>
            </a:p>
          </p:txBody>
        </p:sp>
        <p:sp>
          <p:nvSpPr>
            <p:cNvPr id="15373" name="Text Box 7"/>
            <p:cNvSpPr txBox="1">
              <a:spLocks noChangeArrowheads="1"/>
            </p:cNvSpPr>
            <p:nvPr/>
          </p:nvSpPr>
          <p:spPr bwMode="auto">
            <a:xfrm>
              <a:off x="1776" y="3098"/>
              <a:ext cx="32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400" b="1"/>
                <a:t>=</a:t>
              </a:r>
            </a:p>
          </p:txBody>
        </p:sp>
        <p:sp>
          <p:nvSpPr>
            <p:cNvPr id="15374" name="Text Box 8"/>
            <p:cNvSpPr txBox="1">
              <a:spLocks noChangeArrowheads="1"/>
            </p:cNvSpPr>
            <p:nvPr/>
          </p:nvSpPr>
          <p:spPr bwMode="auto">
            <a:xfrm>
              <a:off x="4651" y="3062"/>
              <a:ext cx="31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400" b="1"/>
                <a:t>x</a:t>
              </a:r>
            </a:p>
          </p:txBody>
        </p:sp>
        <p:sp>
          <p:nvSpPr>
            <p:cNvPr id="15375" name="Text Box 9"/>
            <p:cNvSpPr txBox="1">
              <a:spLocks noChangeArrowheads="1"/>
            </p:cNvSpPr>
            <p:nvPr/>
          </p:nvSpPr>
          <p:spPr bwMode="auto">
            <a:xfrm>
              <a:off x="5008" y="3194"/>
              <a:ext cx="10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/>
                <a:t>100</a:t>
              </a:r>
            </a:p>
          </p:txBody>
        </p:sp>
        <p:sp>
          <p:nvSpPr>
            <p:cNvPr id="15376" name="Line 10"/>
            <p:cNvSpPr>
              <a:spLocks noChangeShapeType="1"/>
            </p:cNvSpPr>
            <p:nvPr/>
          </p:nvSpPr>
          <p:spPr bwMode="auto">
            <a:xfrm>
              <a:off x="2145" y="3338"/>
              <a:ext cx="246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9" name="TextBox 22"/>
          <p:cNvSpPr txBox="1">
            <a:spLocks noChangeArrowheads="1"/>
          </p:cNvSpPr>
          <p:nvPr/>
        </p:nvSpPr>
        <p:spPr bwMode="auto">
          <a:xfrm>
            <a:off x="7620000" y="5557838"/>
            <a:ext cx="1150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= 2.8%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475663" y="6629400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26-</a:t>
            </a:r>
            <a:fld id="{303EF7FB-0D46-442C-BADB-1F09025509B1}" type="slidenum"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11</a:t>
            </a:fld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20589C"/>
          </a:solidFill>
          <a:ln w="9525">
            <a:solidFill>
              <a:srgbClr val="20589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>
              <a:latin typeface="Dotum" pitchFamily="34" charset="-127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Types of Inflation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Demand-Pull inflation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Excess spending relative to output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Central bank issues too much money</a:t>
            </a:r>
          </a:p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Cost-Push inflation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Due to a rise in per-unit input costs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Supply shocks</a:t>
            </a:r>
          </a:p>
          <a:p>
            <a:pPr eaLnBrk="1" hangingPunct="1">
              <a:buClr>
                <a:srgbClr val="3399FF"/>
              </a:buClr>
              <a:buSzPct val="125000"/>
            </a:pPr>
            <a:endParaRPr lang="en-US" altLang="en-US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522890"/>
          </a:solidFill>
          <a:ln w="9525">
            <a:solidFill>
              <a:srgbClr val="52289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0" y="6583363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475663" y="6629400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26-</a:t>
            </a:r>
            <a:fld id="{46F98096-68AD-4091-9E40-13251FE37C9C}" type="slidenum"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12</a:t>
            </a:fld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20589C"/>
          </a:solidFill>
          <a:ln w="9525">
            <a:solidFill>
              <a:srgbClr val="20589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>
              <a:latin typeface="Dotum" pitchFamily="34" charset="-127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Redistribution Effects of Inflation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8"/>
            <a:ext cx="8229600" cy="4525962"/>
          </a:xfrm>
        </p:spPr>
        <p:txBody>
          <a:bodyPr/>
          <a:lstStyle/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Nominal income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Unadjusted for inflation</a:t>
            </a:r>
          </a:p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Real income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Nominal income adjusted for inflation</a:t>
            </a:r>
          </a:p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Anticipated vs. unanticipated income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522890"/>
          </a:solidFill>
          <a:ln w="9525">
            <a:solidFill>
              <a:srgbClr val="52289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1143000" y="5027613"/>
            <a:ext cx="14636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Percentage</a:t>
            </a:r>
          </a:p>
          <a:p>
            <a:pPr eaLnBrk="1" hangingPunct="1"/>
            <a:r>
              <a:rPr lang="en-US" altLang="en-US" b="1"/>
              <a:t>change in real income</a:t>
            </a: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2743200" y="5281613"/>
            <a:ext cx="274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/>
              <a:t>=</a:t>
            </a: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3352800" y="5027613"/>
            <a:ext cx="201136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Percentage change in nominal income</a:t>
            </a:r>
          </a:p>
        </p:txBody>
      </p:sp>
      <p:sp>
        <p:nvSpPr>
          <p:cNvPr id="17417" name="TextBox 9"/>
          <p:cNvSpPr txBox="1">
            <a:spLocks noChangeArrowheads="1"/>
          </p:cNvSpPr>
          <p:nvPr/>
        </p:nvSpPr>
        <p:spPr bwMode="auto">
          <a:xfrm>
            <a:off x="5638800" y="5027613"/>
            <a:ext cx="1828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Percentage change in</a:t>
            </a:r>
          </a:p>
          <a:p>
            <a:pPr eaLnBrk="1" hangingPunct="1"/>
            <a:r>
              <a:rPr lang="en-US" altLang="en-US" b="1"/>
              <a:t>price level</a:t>
            </a:r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0" y="6583363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17419" name="TextBox 11"/>
          <p:cNvSpPr txBox="1">
            <a:spLocks noChangeArrowheads="1"/>
          </p:cNvSpPr>
          <p:nvPr/>
        </p:nvSpPr>
        <p:spPr bwMode="auto">
          <a:xfrm>
            <a:off x="2743200" y="502761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ym typeface="Symbol" panose="05050102010706020507" pitchFamily="18" charset="2"/>
              </a:rPr>
              <a:t></a:t>
            </a:r>
            <a:endParaRPr lang="en-US" altLang="en-US" sz="3200" b="1"/>
          </a:p>
        </p:txBody>
      </p:sp>
      <p:cxnSp>
        <p:nvCxnSpPr>
          <p:cNvPr id="14" name="Straight Connector 13"/>
          <p:cNvCxnSpPr/>
          <p:nvPr/>
        </p:nvCxnSpPr>
        <p:spPr>
          <a:xfrm>
            <a:off x="5287963" y="5484813"/>
            <a:ext cx="274637" cy="15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475663" y="6629400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26-</a:t>
            </a:r>
            <a:fld id="{223535C7-2F03-47F5-9208-4ECB31C52618}" type="slidenum"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13</a:t>
            </a:fld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20589C"/>
          </a:solidFill>
          <a:ln w="9525">
            <a:solidFill>
              <a:srgbClr val="20589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>
              <a:latin typeface="Dotum" pitchFamily="34" charset="-127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Who is Hurt by Inflation?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Fixed-income receivers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Real incomes fall</a:t>
            </a:r>
          </a:p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Savers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Value of accumulated savings deteriorates</a:t>
            </a:r>
          </a:p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Creditors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Lenders get paid back in “cheaper dollars”</a:t>
            </a:r>
          </a:p>
          <a:p>
            <a:pPr eaLnBrk="1" hangingPunct="1">
              <a:buClr>
                <a:srgbClr val="3399FF"/>
              </a:buClr>
              <a:buSzPct val="125000"/>
              <a:buFontTx/>
              <a:buNone/>
            </a:pPr>
            <a:endParaRPr lang="en-US" altLang="en-US" smtClean="0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522890"/>
          </a:solidFill>
          <a:ln w="9525">
            <a:solidFill>
              <a:srgbClr val="52289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0" y="6583363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475663" y="6629400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26-</a:t>
            </a:r>
            <a:fld id="{30462FA6-357E-4797-8725-F485E5834C52}" type="slidenum"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14</a:t>
            </a:fld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20589C"/>
          </a:solidFill>
          <a:ln w="9525">
            <a:solidFill>
              <a:srgbClr val="20589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>
              <a:latin typeface="Dotum" pitchFamily="34" charset="-127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Who is Unaffected by Inflation?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4525963"/>
          </a:xfrm>
        </p:spPr>
        <p:txBody>
          <a:bodyPr/>
          <a:lstStyle/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Flexible-income receivers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COLAs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Social Security recipients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Union members</a:t>
            </a:r>
          </a:p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Debtors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Pay back the loan with “cheaper dollars”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522890"/>
          </a:solidFill>
          <a:ln w="9525">
            <a:solidFill>
              <a:srgbClr val="52289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0" y="6583363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475663" y="6629400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26-</a:t>
            </a:r>
            <a:fld id="{5EAD256D-DA93-424C-AA1E-E3E5993A97AB}" type="slidenum"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15</a:t>
            </a:fld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20589C"/>
          </a:solidFill>
          <a:ln w="9525">
            <a:solidFill>
              <a:srgbClr val="20589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>
              <a:latin typeface="Dotum" pitchFamily="34" charset="-127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Does Inflation Affect Output?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029200"/>
          </a:xfrm>
        </p:spPr>
        <p:txBody>
          <a:bodyPr/>
          <a:lstStyle/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Cost-push inflation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Reduces real output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Redistributes a decreased level of real income</a:t>
            </a:r>
          </a:p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Demand-pull inflation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One view is that zero inflation is best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Another view is that mild inflation is best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522890"/>
          </a:solidFill>
          <a:ln w="9525">
            <a:solidFill>
              <a:srgbClr val="52289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0" y="6583363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475663" y="6629400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26-</a:t>
            </a:r>
            <a:fld id="{CDEE8A76-6869-4C9C-94E4-AE486005568B}" type="slidenum"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16</a:t>
            </a:fld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20589C"/>
          </a:solidFill>
          <a:ln w="9525">
            <a:solidFill>
              <a:srgbClr val="20589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>
              <a:latin typeface="Dotum" pitchFamily="34" charset="-127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Unemployment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522890"/>
          </a:solidFill>
          <a:ln w="9525">
            <a:solidFill>
              <a:srgbClr val="52289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47800" y="3886200"/>
            <a:ext cx="2743200" cy="1600200"/>
          </a:xfrm>
          <a:prstGeom prst="rect">
            <a:avLst/>
          </a:prstGeom>
          <a:solidFill>
            <a:srgbClr val="FFCC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47800" y="2514600"/>
            <a:ext cx="2743200" cy="1371600"/>
          </a:xfrm>
          <a:prstGeom prst="rect">
            <a:avLst/>
          </a:prstGeom>
          <a:solidFill>
            <a:srgbClr val="FF99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47800" y="1371600"/>
            <a:ext cx="2743200" cy="1143000"/>
          </a:xfrm>
          <a:prstGeom prst="rect">
            <a:avLst/>
          </a:prstGeom>
          <a:solidFill>
            <a:srgbClr val="BE7D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47800" y="5486400"/>
            <a:ext cx="2743200" cy="182563"/>
          </a:xfrm>
          <a:prstGeom prst="rect">
            <a:avLst/>
          </a:prstGeom>
          <a:solidFill>
            <a:srgbClr val="C000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1981200" y="1360488"/>
            <a:ext cx="18288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b="1"/>
              <a:t>Under 16</a:t>
            </a:r>
          </a:p>
          <a:p>
            <a:pPr algn="ctr" eaLnBrk="1" hangingPunct="1"/>
            <a:r>
              <a:rPr lang="en-US" altLang="en-US" sz="1600" b="1"/>
              <a:t>and/or Institutionalized (71.4 million)</a:t>
            </a:r>
          </a:p>
        </p:txBody>
      </p:sp>
      <p:sp>
        <p:nvSpPr>
          <p:cNvPr id="6154" name="TextBox 10"/>
          <p:cNvSpPr txBox="1">
            <a:spLocks noChangeArrowheads="1"/>
          </p:cNvSpPr>
          <p:nvPr/>
        </p:nvSpPr>
        <p:spPr bwMode="auto">
          <a:xfrm>
            <a:off x="1981200" y="2703513"/>
            <a:ext cx="18288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b="1"/>
              <a:t>Not in</a:t>
            </a:r>
          </a:p>
          <a:p>
            <a:pPr algn="ctr" eaLnBrk="1" hangingPunct="1"/>
            <a:r>
              <a:rPr lang="en-US" altLang="en-US" sz="1600" b="1"/>
              <a:t>labor</a:t>
            </a:r>
          </a:p>
          <a:p>
            <a:pPr algn="ctr" eaLnBrk="1" hangingPunct="1"/>
            <a:r>
              <a:rPr lang="en-US" altLang="en-US" sz="1600" b="1"/>
              <a:t>force</a:t>
            </a:r>
          </a:p>
          <a:p>
            <a:pPr algn="ctr" eaLnBrk="1" hangingPunct="1"/>
            <a:r>
              <a:rPr lang="en-US" altLang="en-US" sz="1600" b="1"/>
              <a:t> (81.7 million)</a:t>
            </a:r>
          </a:p>
        </p:txBody>
      </p:sp>
      <p:sp>
        <p:nvSpPr>
          <p:cNvPr id="6155" name="TextBox 11"/>
          <p:cNvSpPr txBox="1">
            <a:spLocks noChangeArrowheads="1"/>
          </p:cNvSpPr>
          <p:nvPr/>
        </p:nvSpPr>
        <p:spPr bwMode="auto">
          <a:xfrm>
            <a:off x="1981200" y="4227513"/>
            <a:ext cx="1828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b="1"/>
              <a:t>Employed</a:t>
            </a:r>
          </a:p>
          <a:p>
            <a:pPr algn="ctr" eaLnBrk="1" hangingPunct="1"/>
            <a:r>
              <a:rPr lang="en-US" altLang="en-US" sz="1600" b="1"/>
              <a:t>(139.9 million)</a:t>
            </a:r>
          </a:p>
        </p:txBody>
      </p:sp>
      <p:sp>
        <p:nvSpPr>
          <p:cNvPr id="6156" name="TextBox 12"/>
          <p:cNvSpPr txBox="1">
            <a:spLocks noChangeArrowheads="1"/>
          </p:cNvSpPr>
          <p:nvPr/>
        </p:nvSpPr>
        <p:spPr bwMode="auto">
          <a:xfrm>
            <a:off x="2133600" y="5953125"/>
            <a:ext cx="1828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b="1"/>
              <a:t>Unemployed</a:t>
            </a:r>
          </a:p>
          <a:p>
            <a:pPr algn="ctr" eaLnBrk="1" hangingPunct="1"/>
            <a:r>
              <a:rPr lang="en-US" altLang="en-US" sz="1600" b="1"/>
              <a:t>(14.3 million)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16200000" flipV="1">
            <a:off x="2624137" y="5605463"/>
            <a:ext cx="390525" cy="3048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>
            <a:off x="1066800" y="1371600"/>
            <a:ext cx="228600" cy="4343400"/>
          </a:xfrm>
          <a:prstGeom prst="leftBrac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ight Brace 16"/>
          <p:cNvSpPr/>
          <p:nvPr/>
        </p:nvSpPr>
        <p:spPr>
          <a:xfrm>
            <a:off x="4343400" y="3886200"/>
            <a:ext cx="228600" cy="1752600"/>
          </a:xfrm>
          <a:prstGeom prst="rightBrac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60" name="TextBox 17"/>
          <p:cNvSpPr txBox="1">
            <a:spLocks noChangeArrowheads="1"/>
          </p:cNvSpPr>
          <p:nvPr/>
        </p:nvSpPr>
        <p:spPr bwMode="auto">
          <a:xfrm>
            <a:off x="76200" y="3048000"/>
            <a:ext cx="1143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/>
              <a:t>Total population (307.3 million)</a:t>
            </a:r>
          </a:p>
        </p:txBody>
      </p:sp>
      <p:sp>
        <p:nvSpPr>
          <p:cNvPr id="6161" name="TextBox 18"/>
          <p:cNvSpPr txBox="1">
            <a:spLocks noChangeArrowheads="1"/>
          </p:cNvSpPr>
          <p:nvPr/>
        </p:nvSpPr>
        <p:spPr bwMode="auto">
          <a:xfrm>
            <a:off x="4572000" y="4303713"/>
            <a:ext cx="1143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/>
              <a:t>Labor force (154.2 million)</a:t>
            </a:r>
          </a:p>
        </p:txBody>
      </p:sp>
      <p:sp>
        <p:nvSpPr>
          <p:cNvPr id="6162" name="TextBox 19"/>
          <p:cNvSpPr txBox="1">
            <a:spLocks noChangeArrowheads="1"/>
          </p:cNvSpPr>
          <p:nvPr/>
        </p:nvSpPr>
        <p:spPr bwMode="auto">
          <a:xfrm>
            <a:off x="5105400" y="2971800"/>
            <a:ext cx="32766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 sz="2000" b="1"/>
              <a:t>      Unemployment rate =                  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000" b="1"/>
              <a:t>      14,265,000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000" b="1"/>
              <a:t>     154,142,000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546725" y="3810000"/>
            <a:ext cx="1463675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64" name="TextBox 22"/>
          <p:cNvSpPr txBox="1">
            <a:spLocks noChangeArrowheads="1"/>
          </p:cNvSpPr>
          <p:nvPr/>
        </p:nvSpPr>
        <p:spPr bwMode="auto">
          <a:xfrm>
            <a:off x="7110413" y="3581400"/>
            <a:ext cx="1712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X 100 = 9.3%</a:t>
            </a:r>
          </a:p>
        </p:txBody>
      </p:sp>
      <p:sp>
        <p:nvSpPr>
          <p:cNvPr id="6165" name="TextBox 23"/>
          <p:cNvSpPr txBox="1">
            <a:spLocks noChangeArrowheads="1"/>
          </p:cNvSpPr>
          <p:nvPr/>
        </p:nvSpPr>
        <p:spPr bwMode="auto">
          <a:xfrm>
            <a:off x="4114800" y="1355725"/>
            <a:ext cx="48006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sz="2000" b="1"/>
              <a:t>                    Unemployment rate =                 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000" b="1"/>
              <a:t>                   # of unemployed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000" b="1"/>
              <a:t>                        labor force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562600" y="2117725"/>
            <a:ext cx="1920875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67" name="TextBox 25"/>
          <p:cNvSpPr txBox="1">
            <a:spLocks noChangeArrowheads="1"/>
          </p:cNvSpPr>
          <p:nvPr/>
        </p:nvSpPr>
        <p:spPr bwMode="auto">
          <a:xfrm>
            <a:off x="7620000" y="1889125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X 100</a:t>
            </a:r>
          </a:p>
        </p:txBody>
      </p:sp>
      <p:sp>
        <p:nvSpPr>
          <p:cNvPr id="6168" name="Text Box 7"/>
          <p:cNvSpPr txBox="1">
            <a:spLocks noChangeArrowheads="1"/>
          </p:cNvSpPr>
          <p:nvPr/>
        </p:nvSpPr>
        <p:spPr bwMode="auto">
          <a:xfrm>
            <a:off x="0" y="6583363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475663" y="6629400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26-</a:t>
            </a:r>
            <a:fld id="{5619BF42-D3B4-4753-B6F5-5BBEA5227418}" type="slidenum"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2</a:t>
            </a:fld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20589C"/>
          </a:solidFill>
          <a:ln w="9525">
            <a:solidFill>
              <a:srgbClr val="20589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>
              <a:latin typeface="Dotum" pitchFamily="34" charset="-127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Unemployment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Criticisms of unemployment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Involuntary part-time workers counted as if full-time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Discouraged workers are not counted as unemployed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522890"/>
          </a:solidFill>
          <a:ln w="9525">
            <a:solidFill>
              <a:srgbClr val="52289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0" y="6583363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475663" y="6629400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26-</a:t>
            </a:r>
            <a:fld id="{C1353B8D-00F9-4BD3-8820-5520E8DF9F80}" type="slidenum"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3</a:t>
            </a:fld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20589C"/>
          </a:solidFill>
          <a:ln w="9525">
            <a:solidFill>
              <a:srgbClr val="20589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>
              <a:latin typeface="Dotum" pitchFamily="34" charset="-127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Types of Unemployment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Frictional unemployment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Individuals searching for jobs or waiting to take jobs soon</a:t>
            </a:r>
          </a:p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Structural unemployment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Occurs due to changes in the structure of the demand for labor</a:t>
            </a:r>
          </a:p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Cyclical unemployment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Caused by the recession phase of the business cycle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522890"/>
          </a:solidFill>
          <a:ln w="9525">
            <a:solidFill>
              <a:srgbClr val="52289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0" y="6583363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475663" y="6629400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26-</a:t>
            </a:r>
            <a:fld id="{F239CD0B-35DA-404A-A237-57571876ACD2}" type="slidenum"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4</a:t>
            </a:fld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20589C"/>
          </a:solidFill>
          <a:ln w="9525">
            <a:solidFill>
              <a:srgbClr val="20589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>
              <a:latin typeface="Dotum" pitchFamily="34" charset="-127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Definition of Full Employment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Natural Rate of Unemployment (NRU)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Full employment level of unemployment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Can vary over time</a:t>
            </a:r>
          </a:p>
          <a:p>
            <a:pPr lvl="2" eaLnBrk="1" hangingPunct="1">
              <a:buClr>
                <a:srgbClr val="3399FF"/>
              </a:buClr>
              <a:buSzPct val="125000"/>
            </a:pPr>
            <a:r>
              <a:rPr lang="en-US" altLang="en-US" sz="3200" smtClean="0"/>
              <a:t>Demographic changes</a:t>
            </a:r>
          </a:p>
          <a:p>
            <a:pPr lvl="2" eaLnBrk="1" hangingPunct="1">
              <a:buClr>
                <a:srgbClr val="3399FF"/>
              </a:buClr>
              <a:buSzPct val="125000"/>
            </a:pPr>
            <a:r>
              <a:rPr lang="en-US" altLang="en-US" sz="3200" smtClean="0"/>
              <a:t>Changing job search methods</a:t>
            </a:r>
          </a:p>
          <a:p>
            <a:pPr lvl="2" eaLnBrk="1" hangingPunct="1">
              <a:buClr>
                <a:srgbClr val="3399FF"/>
              </a:buClr>
              <a:buSzPct val="125000"/>
            </a:pPr>
            <a:r>
              <a:rPr lang="en-US" altLang="en-US" sz="3200" smtClean="0"/>
              <a:t>Public policy changes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Actual unemployment can be above or fall below the NRU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522890"/>
          </a:solidFill>
          <a:ln w="9525">
            <a:solidFill>
              <a:srgbClr val="52289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0" y="6583363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475663" y="6629400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26-</a:t>
            </a:r>
            <a:fld id="{595936C4-2398-4F5A-93F9-E522479468E0}" type="slidenum"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5</a:t>
            </a:fld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20589C"/>
          </a:solidFill>
          <a:ln w="9525">
            <a:solidFill>
              <a:srgbClr val="20589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>
              <a:latin typeface="Dotum" pitchFamily="34" charset="-127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Economic Cost of Unemployment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GDP Gap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GDP gap = actual GDP – potential GDP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Can be negative or positive</a:t>
            </a:r>
          </a:p>
          <a:p>
            <a:pPr eaLnBrk="1" hangingPunct="1">
              <a:buClr>
                <a:srgbClr val="3399FF"/>
              </a:buClr>
              <a:buSzPct val="125000"/>
            </a:pPr>
            <a:r>
              <a:rPr lang="en-US" altLang="en-US" smtClean="0"/>
              <a:t>Okun’s Law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Every 1% of cyclical unemployment creates a 2% GDP gap 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endParaRPr lang="en-US" altLang="en-US" sz="3200" smtClean="0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522890"/>
          </a:solidFill>
          <a:ln w="9525">
            <a:solidFill>
              <a:srgbClr val="52289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0" y="6583363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475663" y="6629400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26-</a:t>
            </a:r>
            <a:fld id="{E891BAF7-AD69-4671-A9CC-D9D78689E1F1}" type="slidenum"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6</a:t>
            </a:fld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20589C"/>
          </a:solidFill>
          <a:ln w="9525">
            <a:solidFill>
              <a:srgbClr val="20589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>
              <a:latin typeface="Dotum" pitchFamily="34" charset="-127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Economic Cost of Unemployment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522890"/>
          </a:solidFill>
          <a:ln w="9525">
            <a:solidFill>
              <a:srgbClr val="52289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0" y="6583363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Economic Cost of Unemployment</a:t>
            </a:r>
          </a:p>
        </p:txBody>
      </p:sp>
      <p:pic>
        <p:nvPicPr>
          <p:cNvPr id="1127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42975"/>
            <a:ext cx="6735763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475663" y="6629400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26-</a:t>
            </a:r>
            <a:fld id="{A7CBD733-9D9F-4A22-92FD-25CE384ECD42}" type="slidenum"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7</a:t>
            </a:fld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20589C"/>
          </a:solidFill>
          <a:ln w="9525">
            <a:solidFill>
              <a:srgbClr val="20589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>
              <a:latin typeface="Dotum" pitchFamily="34" charset="-127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Unequal Burdens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Occupation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Age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Race and ethnicity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Gender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Education</a:t>
            </a:r>
          </a:p>
          <a:p>
            <a:pPr lvl="1" eaLnBrk="1" hangingPunct="1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smtClean="0"/>
              <a:t>Duration</a:t>
            </a:r>
          </a:p>
          <a:p>
            <a:pPr lvl="1" eaLnBrk="1" hangingPunct="1">
              <a:buClr>
                <a:srgbClr val="3399FF"/>
              </a:buClr>
              <a:buSzPct val="125000"/>
              <a:buFontTx/>
              <a:buNone/>
            </a:pPr>
            <a:endParaRPr lang="en-US" altLang="en-US" sz="3200" smtClean="0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522890"/>
          </a:solidFill>
          <a:ln w="9525">
            <a:solidFill>
              <a:srgbClr val="52289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0" y="6583363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475663" y="6629400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26-</a:t>
            </a:r>
            <a:fld id="{CA580D66-6DC1-46BF-9822-9382C71602E7}" type="slidenum"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8</a:t>
            </a:fld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20589C"/>
          </a:solidFill>
          <a:ln w="9525">
            <a:solidFill>
              <a:srgbClr val="20589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>
              <a:latin typeface="Dotum" pitchFamily="34" charset="-127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Noneconomic Costs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522890"/>
          </a:solidFill>
          <a:ln w="9525">
            <a:solidFill>
              <a:srgbClr val="52289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0" y="6583363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914400"/>
            <a:ext cx="82296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99FF"/>
              </a:buClr>
              <a:buSzPct val="125000"/>
              <a:buFontTx/>
              <a:buChar char="•"/>
              <a:defRPr/>
            </a:pPr>
            <a:r>
              <a:rPr lang="en-US" sz="3600" kern="0" dirty="0">
                <a:latin typeface="+mn-lt"/>
              </a:rPr>
              <a:t>Loss of skills and loss of self-respect</a:t>
            </a:r>
          </a:p>
          <a:p>
            <a:pPr marL="342900" indent="-342900">
              <a:spcBef>
                <a:spcPct val="20000"/>
              </a:spcBef>
              <a:buClr>
                <a:srgbClr val="3399FF"/>
              </a:buClr>
              <a:buSzPct val="125000"/>
              <a:buFontTx/>
              <a:buChar char="•"/>
              <a:defRPr/>
            </a:pPr>
            <a:r>
              <a:rPr lang="en-US" sz="3600" kern="0" dirty="0">
                <a:latin typeface="+mn-lt"/>
              </a:rPr>
              <a:t>Plummeting morale</a:t>
            </a:r>
          </a:p>
          <a:p>
            <a:pPr marL="342900" indent="-342900">
              <a:spcBef>
                <a:spcPct val="20000"/>
              </a:spcBef>
              <a:buClr>
                <a:srgbClr val="3399FF"/>
              </a:buClr>
              <a:buSzPct val="125000"/>
              <a:buFontTx/>
              <a:buChar char="•"/>
              <a:defRPr/>
            </a:pPr>
            <a:r>
              <a:rPr lang="en-US" sz="3600" kern="0" dirty="0">
                <a:latin typeface="+mn-lt"/>
              </a:rPr>
              <a:t>Family disintegration</a:t>
            </a:r>
          </a:p>
          <a:p>
            <a:pPr marL="342900" indent="-342900">
              <a:spcBef>
                <a:spcPct val="20000"/>
              </a:spcBef>
              <a:buClr>
                <a:srgbClr val="3399FF"/>
              </a:buClr>
              <a:buSzPct val="125000"/>
              <a:buFontTx/>
              <a:buChar char="•"/>
              <a:defRPr/>
            </a:pPr>
            <a:r>
              <a:rPr lang="en-US" sz="3600" kern="0" dirty="0">
                <a:latin typeface="+mn-lt"/>
              </a:rPr>
              <a:t>Poverty and reduced hope</a:t>
            </a:r>
          </a:p>
          <a:p>
            <a:pPr marL="342900" indent="-342900">
              <a:spcBef>
                <a:spcPct val="20000"/>
              </a:spcBef>
              <a:buClr>
                <a:srgbClr val="3399FF"/>
              </a:buClr>
              <a:buSzPct val="125000"/>
              <a:buFontTx/>
              <a:buChar char="•"/>
              <a:defRPr/>
            </a:pPr>
            <a:r>
              <a:rPr lang="en-US" sz="3600" kern="0" dirty="0">
                <a:latin typeface="+mn-lt"/>
              </a:rPr>
              <a:t>Heightened racial and ethnic tensions</a:t>
            </a:r>
          </a:p>
          <a:p>
            <a:pPr marL="342900" indent="-342900">
              <a:spcBef>
                <a:spcPct val="20000"/>
              </a:spcBef>
              <a:buClr>
                <a:srgbClr val="3399FF"/>
              </a:buClr>
              <a:buSzPct val="125000"/>
              <a:buFontTx/>
              <a:buChar char="•"/>
              <a:defRPr/>
            </a:pPr>
            <a:r>
              <a:rPr lang="en-US" sz="3600" kern="0" dirty="0">
                <a:latin typeface="+mn-lt"/>
              </a:rPr>
              <a:t>Suicide, homicide, fatal heart attacks, mental illness</a:t>
            </a:r>
          </a:p>
          <a:p>
            <a:pPr marL="342900" indent="-342900">
              <a:spcBef>
                <a:spcPct val="20000"/>
              </a:spcBef>
              <a:buClr>
                <a:srgbClr val="3399FF"/>
              </a:buClr>
              <a:buSzPct val="125000"/>
              <a:buFontTx/>
              <a:buChar char="•"/>
              <a:defRPr/>
            </a:pPr>
            <a:r>
              <a:rPr lang="en-US" sz="3600" kern="0" dirty="0">
                <a:latin typeface="+mn-lt"/>
              </a:rPr>
              <a:t>Can lead to violent social and political change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475663" y="6629400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26-</a:t>
            </a:r>
            <a:fld id="{D9754A9F-39AD-4534-BD37-C5A4BE748A8A}" type="slidenum"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9</a:t>
            </a:fld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9e%20PPT%20template[1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19e%20PPT%20template[1]</Template>
  <TotalTime>1396</TotalTime>
  <Words>530</Words>
  <Application>Microsoft Office PowerPoint</Application>
  <PresentationFormat>On-screen Show (4:3)</PresentationFormat>
  <Paragraphs>173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Calibri</vt:lpstr>
      <vt:lpstr>Dotum</vt:lpstr>
      <vt:lpstr>Symbol</vt:lpstr>
      <vt:lpstr>Tahoma</vt:lpstr>
      <vt:lpstr>Times New Roman</vt:lpstr>
      <vt:lpstr>Tw Cen MT</vt:lpstr>
      <vt:lpstr>19e%20PPT%20template[1]</vt:lpstr>
      <vt:lpstr>Unemployment, and Inflation</vt:lpstr>
      <vt:lpstr>Unemployment</vt:lpstr>
      <vt:lpstr>Unemployment</vt:lpstr>
      <vt:lpstr>Types of Unemployment</vt:lpstr>
      <vt:lpstr>Definition of Full Employment</vt:lpstr>
      <vt:lpstr>Economic Cost of Unemployment</vt:lpstr>
      <vt:lpstr>Economic Cost of Unemployment</vt:lpstr>
      <vt:lpstr>Unequal Burdens</vt:lpstr>
      <vt:lpstr>Noneconomic Costs</vt:lpstr>
      <vt:lpstr>Global Perspective</vt:lpstr>
      <vt:lpstr>Inflation</vt:lpstr>
      <vt:lpstr>Types of Inflation</vt:lpstr>
      <vt:lpstr>Redistribution Effects of Inflation</vt:lpstr>
      <vt:lpstr>Who is Hurt by Inflation?</vt:lpstr>
      <vt:lpstr>Who is Unaffected by Inflation?</vt:lpstr>
      <vt:lpstr>Does Inflation Affect Output?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Cycles, Unemployment, and Inflation</dc:title>
  <dc:creator>Stephanie</dc:creator>
  <cp:lastModifiedBy>Artis Cummings</cp:lastModifiedBy>
  <cp:revision>152</cp:revision>
  <dcterms:created xsi:type="dcterms:W3CDTF">2010-11-06T18:10:31Z</dcterms:created>
  <dcterms:modified xsi:type="dcterms:W3CDTF">2018-03-27T12:44:21Z</dcterms:modified>
</cp:coreProperties>
</file>