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2"/>
  </p:notesMasterIdLst>
  <p:handoutMasterIdLst>
    <p:handoutMasterId r:id="rId23"/>
  </p:handoutMasterIdLst>
  <p:sldIdLst>
    <p:sldId id="265" r:id="rId2"/>
    <p:sldId id="306" r:id="rId3"/>
    <p:sldId id="264" r:id="rId4"/>
    <p:sldId id="266" r:id="rId5"/>
    <p:sldId id="293" r:id="rId6"/>
    <p:sldId id="294" r:id="rId7"/>
    <p:sldId id="295" r:id="rId8"/>
    <p:sldId id="292" r:id="rId9"/>
    <p:sldId id="274" r:id="rId10"/>
    <p:sldId id="270" r:id="rId11"/>
    <p:sldId id="302" r:id="rId12"/>
    <p:sldId id="272" r:id="rId13"/>
    <p:sldId id="275" r:id="rId14"/>
    <p:sldId id="276" r:id="rId15"/>
    <p:sldId id="277" r:id="rId16"/>
    <p:sldId id="303" r:id="rId17"/>
    <p:sldId id="283" r:id="rId18"/>
    <p:sldId id="282" r:id="rId19"/>
    <p:sldId id="309" r:id="rId20"/>
    <p:sldId id="313" r:id="rId21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0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33" autoAdjust="0"/>
    <p:restoredTop sz="83529" autoAdjust="0"/>
  </p:normalViewPr>
  <p:slideViewPr>
    <p:cSldViewPr>
      <p:cViewPr varScale="1">
        <p:scale>
          <a:sx n="76" d="100"/>
          <a:sy n="76" d="100"/>
        </p:scale>
        <p:origin x="-172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79484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5D6600DF-B407-446C-A680-6BD5C04D07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0829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734A6D46-6EAC-45A8-A661-9CBA539B19F2}" type="datetimeFigureOut">
              <a:rPr lang="en-US"/>
              <a:pPr>
                <a:defRPr/>
              </a:pPr>
              <a:t>3/24/2016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72170353-91A5-4BE4-8102-97845B6170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2024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z="2400" smtClean="0"/>
              <a:t>Schlieffen Plan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2000" smtClean="0"/>
              <a:t>Devised by Germany in 1905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2000" smtClean="0"/>
              <a:t>Germany’s plan to avoid fighting a war on two fronts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2000" smtClean="0"/>
              <a:t>Called for rapid attack on France through Belgium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 smtClean="0"/>
              <a:t>Rapid attack fails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2000" smtClean="0"/>
              <a:t>Result is a stalemate on Western Front characterized by </a:t>
            </a:r>
            <a:r>
              <a:rPr lang="en-US" altLang="en-US" sz="2000" u="sng" smtClean="0"/>
              <a:t>trench warfare</a:t>
            </a: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B6149C9E-CF4D-4AF8-9327-AA4FCA95D890}" type="slidenum">
              <a:rPr lang="en-US" altLang="en-US" smtClean="0"/>
              <a:pPr/>
              <a:t>3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4BA9F1BC-19A8-402A-AA9F-57655E78F960}" type="slidenum">
              <a:rPr lang="en-US" altLang="en-US" smtClean="0"/>
              <a:pPr/>
              <a:t>4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210E7-18BA-4178-91D6-A4D0F14887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815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D0911-E4F0-4B92-AC06-FEB63D5FC8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865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C6D92-AE54-46A2-A9FC-6A01D19614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416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8286B9-68FC-4BA9-B614-68ED6E4E91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966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3038A0-1DBC-4B9A-9DD9-F5DE6ED43A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0535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95AFE-2069-427A-8132-35C02326D6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2307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69834-AB43-4873-8EC1-21BC3DA9A5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454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20BD1-5091-4026-B461-B5FF5D51EB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2119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BB3B06-3373-4CD6-A9FB-2CA40ADE97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641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F65C6-F12D-488A-80F9-EA47B647C5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289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2E5DE-E6FA-4818-B0EE-F06CA7B648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175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31162-587A-446C-8CCA-503EE2E6C4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384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91D19-DF91-4F92-84A3-BFB1417B66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787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EB232-FBD0-47CF-A9D2-84709A0415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526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EF1C3-828D-4CBC-974C-738FB993E2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216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46A0A-8741-4AED-8139-B63706615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503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585D0-1344-4BD3-86EF-B9C141FDF3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241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DE3E2E8-5F89-48F9-A4D4-DE086CE065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31" r:id="rId1"/>
    <p:sldLayoutId id="2147483823" r:id="rId2"/>
    <p:sldLayoutId id="2147483832" r:id="rId3"/>
    <p:sldLayoutId id="2147483824" r:id="rId4"/>
    <p:sldLayoutId id="2147483833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A94543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8C3836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A94543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A94543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file:///C:\Documents%20and%20Settings\millhouseje\My%20Documents\AP%20World%20History\Legends%20of%20the%20Fall--Trench%20Warfare.avi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524000"/>
            <a:ext cx="8305800" cy="48006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Austria-Hungary issued a list of ten demands to Serbia called the July Ultimatum</a:t>
            </a:r>
          </a:p>
          <a:p>
            <a:pPr lvl="1" eaLnBrk="1" hangingPunct="1"/>
            <a:r>
              <a:rPr lang="en-US" altLang="en-US" smtClean="0"/>
              <a:t>Serbia accepted 9 of the 10 demands </a:t>
            </a:r>
          </a:p>
          <a:p>
            <a:pPr eaLnBrk="1" hangingPunct="1"/>
            <a:r>
              <a:rPr lang="en-US" altLang="en-US" sz="2800" smtClean="0"/>
              <a:t>Austria-Hungary declared war on Serbia on July 28, 1914</a:t>
            </a:r>
          </a:p>
          <a:p>
            <a:pPr lvl="1" eaLnBrk="1" hangingPunct="1"/>
            <a:r>
              <a:rPr lang="en-US" altLang="en-US" smtClean="0"/>
              <a:t>Russia immediately mobilized its army</a:t>
            </a:r>
            <a:endParaRPr lang="en-US" altLang="en-US" sz="2800" smtClean="0"/>
          </a:p>
          <a:p>
            <a:pPr eaLnBrk="1" hangingPunct="1"/>
            <a:r>
              <a:rPr lang="en-US" altLang="en-US" sz="2800" smtClean="0"/>
              <a:t>“The Guns of August”</a:t>
            </a:r>
          </a:p>
          <a:p>
            <a:pPr lvl="1" eaLnBrk="1" hangingPunct="1"/>
            <a:r>
              <a:rPr lang="en-US" altLang="en-US" smtClean="0"/>
              <a:t>Germany declared war on Russia on August 1, 1914</a:t>
            </a:r>
          </a:p>
          <a:p>
            <a:pPr lvl="1" eaLnBrk="1" hangingPunct="1"/>
            <a:r>
              <a:rPr lang="en-US" altLang="en-US" smtClean="0"/>
              <a:t>Germany declared war on France on August 3, 1914</a:t>
            </a:r>
          </a:p>
          <a:p>
            <a:pPr lvl="1" eaLnBrk="1" hangingPunct="1"/>
            <a:r>
              <a:rPr lang="en-US" altLang="en-US" smtClean="0"/>
              <a:t>Great Britain declared war on Germany on August 4, 1914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4000"/>
              <a:t>“…the spark to fall in a flash…and blow Europe sky high”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609600" y="1524000"/>
            <a:ext cx="4876800" cy="4572000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Ottoman Empire joins Central Powers</a:t>
            </a:r>
          </a:p>
          <a:p>
            <a:pPr lvl="1" eaLnBrk="1" hangingPunct="1"/>
            <a:r>
              <a:rPr lang="en-US" altLang="en-US" sz="2000" smtClean="0"/>
              <a:t>Attempt to regain territory in Balkan peninsula</a:t>
            </a:r>
          </a:p>
          <a:p>
            <a:pPr eaLnBrk="1" hangingPunct="1"/>
            <a:r>
              <a:rPr lang="en-US" altLang="en-US" sz="2400" smtClean="0"/>
              <a:t>Arab Revolt of 1916</a:t>
            </a:r>
          </a:p>
          <a:p>
            <a:pPr lvl="1" eaLnBrk="1" hangingPunct="1"/>
            <a:r>
              <a:rPr lang="en-US" altLang="en-US" sz="2000" smtClean="0"/>
              <a:t>Arabs want independence from the Ottoman Empire</a:t>
            </a:r>
          </a:p>
          <a:p>
            <a:pPr lvl="1" eaLnBrk="1" hangingPunct="1"/>
            <a:r>
              <a:rPr lang="en-US" altLang="en-US" sz="2000" smtClean="0"/>
              <a:t>British promise military aid</a:t>
            </a:r>
          </a:p>
          <a:p>
            <a:pPr lvl="1" eaLnBrk="1" hangingPunct="1"/>
            <a:r>
              <a:rPr lang="en-US" altLang="en-US" sz="2000" smtClean="0"/>
              <a:t>Revolt was unsuccessful due to the lack of military support</a:t>
            </a:r>
          </a:p>
          <a:p>
            <a:pPr eaLnBrk="1" hangingPunct="1"/>
            <a:r>
              <a:rPr lang="en-US" altLang="en-US" sz="2400" smtClean="0"/>
              <a:t>Arabs gain their “independence” after World War I</a:t>
            </a: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/>
              <a:t>The Middle East</a:t>
            </a:r>
          </a:p>
        </p:txBody>
      </p:sp>
      <p:pic>
        <p:nvPicPr>
          <p:cNvPr id="31748" name="Picture 5" descr="Lawrence of Arabi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38800" y="1524000"/>
            <a:ext cx="2819400" cy="3870325"/>
          </a:xfrm>
        </p:spPr>
      </p:pic>
      <p:sp>
        <p:nvSpPr>
          <p:cNvPr id="31749" name="Text Box 6"/>
          <p:cNvSpPr txBox="1">
            <a:spLocks noChangeArrowheads="1"/>
          </p:cNvSpPr>
          <p:nvPr/>
        </p:nvSpPr>
        <p:spPr bwMode="auto">
          <a:xfrm>
            <a:off x="5638800" y="5410200"/>
            <a:ext cx="3276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T.E. Lawrence, leader of the Arab revolt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534400" cy="14478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New technology changes nature of warfare</a:t>
            </a:r>
          </a:p>
          <a:p>
            <a:pPr lvl="1" eaLnBrk="1" hangingPunct="1"/>
            <a:r>
              <a:rPr lang="en-US" altLang="en-US" smtClean="0"/>
              <a:t>Over 8 million soldiers killed; over 19 million wounded</a:t>
            </a:r>
          </a:p>
          <a:p>
            <a:pPr lvl="1" eaLnBrk="1" hangingPunct="1"/>
            <a:r>
              <a:rPr lang="en-US" altLang="en-US" smtClean="0"/>
              <a:t>Over 8 million civilians were also killed</a:t>
            </a:r>
          </a:p>
        </p:txBody>
      </p:sp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524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4000"/>
              <a:t>Point of Emphasis:</a:t>
            </a:r>
            <a:br>
              <a:rPr sz="4000"/>
            </a:br>
            <a:r>
              <a:rPr sz="4000"/>
              <a:t>World War I was a high-tech war</a:t>
            </a:r>
          </a:p>
        </p:txBody>
      </p:sp>
      <p:pic>
        <p:nvPicPr>
          <p:cNvPr id="35844" name="Picture 6" descr="HMS Dreadnough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429000"/>
            <a:ext cx="4529138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8" descr="Artillary during WW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3429000"/>
            <a:ext cx="3860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2" descr="ta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Rectangle 10"/>
          <p:cNvSpPr>
            <a:spLocks noGrp="1" noChangeArrowheads="1"/>
          </p:cNvSpPr>
          <p:nvPr>
            <p:ph sz="quarter" idx="1"/>
          </p:nvPr>
        </p:nvSpPr>
        <p:spPr>
          <a:xfrm>
            <a:off x="4648200" y="3940175"/>
            <a:ext cx="4038600" cy="2190750"/>
          </a:xfrm>
        </p:spPr>
        <p:txBody>
          <a:bodyPr/>
          <a:lstStyle/>
          <a:p>
            <a:pPr eaLnBrk="1" hangingPunct="1"/>
            <a:endParaRPr lang="en-US" altLang="en-US" sz="2400" smtClean="0"/>
          </a:p>
        </p:txBody>
      </p:sp>
      <p:pic>
        <p:nvPicPr>
          <p:cNvPr id="36868" name="Picture 14" descr="ubo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6" descr="machine gunners in gas mask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15" descr="wwi bipla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1" name="Text Box 19"/>
          <p:cNvSpPr txBox="1">
            <a:spLocks noChangeArrowheads="1"/>
          </p:cNvSpPr>
          <p:nvPr/>
        </p:nvSpPr>
        <p:spPr bwMode="auto">
          <a:xfrm>
            <a:off x="2133600" y="90488"/>
            <a:ext cx="2362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b="1">
                <a:solidFill>
                  <a:schemeClr val="bg2"/>
                </a:solidFill>
                <a:latin typeface="Arial" charset="0"/>
              </a:rPr>
              <a:t>World War I biplane</a:t>
            </a:r>
          </a:p>
        </p:txBody>
      </p:sp>
      <p:sp>
        <p:nvSpPr>
          <p:cNvPr id="36872" name="Text Box 20"/>
          <p:cNvSpPr txBox="1">
            <a:spLocks noChangeArrowheads="1"/>
          </p:cNvSpPr>
          <p:nvPr/>
        </p:nvSpPr>
        <p:spPr bwMode="auto">
          <a:xfrm>
            <a:off x="4876800" y="6415088"/>
            <a:ext cx="4191000" cy="366712"/>
          </a:xfrm>
          <a:prstGeom prst="rect">
            <a:avLst/>
          </a:prstGeom>
          <a:solidFill>
            <a:schemeClr val="bg1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b="1">
                <a:latin typeface="Arial" charset="0"/>
              </a:rPr>
              <a:t>Machine gunners w/ gas masks</a:t>
            </a:r>
          </a:p>
        </p:txBody>
      </p:sp>
      <p:sp>
        <p:nvSpPr>
          <p:cNvPr id="36873" name="Text Box 21"/>
          <p:cNvSpPr txBox="1">
            <a:spLocks noChangeArrowheads="1"/>
          </p:cNvSpPr>
          <p:nvPr/>
        </p:nvSpPr>
        <p:spPr bwMode="auto">
          <a:xfrm>
            <a:off x="3048000" y="6415088"/>
            <a:ext cx="1600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chemeClr val="bg2"/>
                </a:solidFill>
                <a:latin typeface="Arial" charset="0"/>
              </a:rPr>
              <a:t>British Tank</a:t>
            </a:r>
          </a:p>
        </p:txBody>
      </p:sp>
      <p:sp>
        <p:nvSpPr>
          <p:cNvPr id="36874" name="Text Box 22"/>
          <p:cNvSpPr txBox="1">
            <a:spLocks noChangeArrowheads="1"/>
          </p:cNvSpPr>
          <p:nvPr/>
        </p:nvSpPr>
        <p:spPr bwMode="auto">
          <a:xfrm>
            <a:off x="7086600" y="90488"/>
            <a:ext cx="1981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b="1">
                <a:solidFill>
                  <a:schemeClr val="bg2"/>
                </a:solidFill>
                <a:latin typeface="Arial" charset="0"/>
              </a:rPr>
              <a:t>German U-boat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8006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Definition of Total War</a:t>
            </a:r>
          </a:p>
          <a:p>
            <a:pPr lvl="1" eaLnBrk="1" hangingPunct="1"/>
            <a:r>
              <a:rPr lang="en-US" altLang="en-US" smtClean="0"/>
              <a:t>Conflict in which the participating countries devote all of their resources to the war effort</a:t>
            </a:r>
          </a:p>
          <a:p>
            <a:pPr eaLnBrk="1" hangingPunct="1"/>
            <a:r>
              <a:rPr lang="en-US" altLang="en-US" sz="2800" smtClean="0"/>
              <a:t>Aspects of Total War</a:t>
            </a:r>
          </a:p>
          <a:p>
            <a:pPr lvl="1" eaLnBrk="1" hangingPunct="1"/>
            <a:r>
              <a:rPr lang="en-US" altLang="en-US" smtClean="0"/>
              <a:t>Mandatory military conscription (a.k.a. the draft)</a:t>
            </a:r>
          </a:p>
          <a:p>
            <a:pPr lvl="1" eaLnBrk="1" hangingPunct="1"/>
            <a:r>
              <a:rPr lang="en-US" altLang="en-US" smtClean="0"/>
              <a:t>Control of the economy &amp; nationalization of industry</a:t>
            </a:r>
          </a:p>
          <a:p>
            <a:pPr lvl="1" eaLnBrk="1" hangingPunct="1"/>
            <a:r>
              <a:rPr lang="en-US" altLang="en-US" smtClean="0"/>
              <a:t>Rationing of food and other essentials</a:t>
            </a:r>
          </a:p>
          <a:p>
            <a:pPr lvl="1" eaLnBrk="1" hangingPunct="1"/>
            <a:r>
              <a:rPr lang="en-US" altLang="en-US" smtClean="0"/>
              <a:t>The Home Front</a:t>
            </a:r>
          </a:p>
          <a:p>
            <a:pPr lvl="2" eaLnBrk="1" hangingPunct="1"/>
            <a:r>
              <a:rPr lang="en-US" altLang="en-US" sz="2000" smtClean="0"/>
              <a:t>Women, children, ethnic minorities, etc. are considered a vital part of the war effort</a:t>
            </a:r>
          </a:p>
          <a:p>
            <a:pPr lvl="1" eaLnBrk="1" hangingPunct="1"/>
            <a:r>
              <a:rPr lang="en-US" altLang="en-US" sz="2300" smtClean="0"/>
              <a:t>Propaganda</a:t>
            </a:r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524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4000"/>
              <a:t>Point of Emphasis:</a:t>
            </a:r>
            <a:br>
              <a:rPr sz="4000"/>
            </a:br>
            <a:r>
              <a:rPr sz="4000"/>
              <a:t>World War I was a Total War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/>
              <a:t>The Home Front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657600" y="1447800"/>
            <a:ext cx="4953000" cy="2133600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Women in the Great War</a:t>
            </a:r>
          </a:p>
          <a:p>
            <a:pPr lvl="1" eaLnBrk="1" hangingPunct="1"/>
            <a:r>
              <a:rPr lang="en-US" altLang="en-US" sz="2000" smtClean="0"/>
              <a:t>Factory workers, nurses, farmers</a:t>
            </a:r>
          </a:p>
          <a:p>
            <a:pPr lvl="1" eaLnBrk="1" hangingPunct="1"/>
            <a:r>
              <a:rPr lang="en-US" altLang="en-US" sz="2000" smtClean="0"/>
              <a:t>Strengthens suffrage movements</a:t>
            </a:r>
          </a:p>
        </p:txBody>
      </p:sp>
      <p:pic>
        <p:nvPicPr>
          <p:cNvPr id="38916" name="Picture 12" descr="women factory work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3124200" cy="27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9" descr="Women building an airplan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743200"/>
            <a:ext cx="2667000" cy="357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8" descr="women working on biplan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943350"/>
            <a:ext cx="38862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/>
              <a:t>The Home Front</a:t>
            </a:r>
          </a:p>
        </p:txBody>
      </p:sp>
      <p:sp>
        <p:nvSpPr>
          <p:cNvPr id="4096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1830388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Rationing</a:t>
            </a:r>
          </a:p>
          <a:p>
            <a:pPr eaLnBrk="1" hangingPunct="1"/>
            <a:r>
              <a:rPr lang="en-US" altLang="en-US" sz="2800" smtClean="0"/>
              <a:t>Food Shortages</a:t>
            </a:r>
          </a:p>
          <a:p>
            <a:pPr eaLnBrk="1" hangingPunct="1"/>
            <a:r>
              <a:rPr lang="en-US" altLang="en-US" sz="2800" smtClean="0"/>
              <a:t>Diets Change</a:t>
            </a:r>
          </a:p>
        </p:txBody>
      </p:sp>
      <p:pic>
        <p:nvPicPr>
          <p:cNvPr id="40964" name="Picture 8" descr="German bread ration c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29000"/>
            <a:ext cx="3886200" cy="257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10" descr="be-patriot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013" y="1524000"/>
            <a:ext cx="2262187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Text Box 13"/>
          <p:cNvSpPr txBox="1">
            <a:spLocks noChangeArrowheads="1"/>
          </p:cNvSpPr>
          <p:nvPr/>
        </p:nvSpPr>
        <p:spPr bwMode="auto">
          <a:xfrm>
            <a:off x="4419600" y="4800600"/>
            <a:ext cx="44196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FF00"/>
                </a:solidFill>
                <a:latin typeface="Arial" charset="0"/>
              </a:rPr>
              <a:t>Left: German bread ration card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FF00"/>
                </a:solidFill>
                <a:latin typeface="Arial" charset="0"/>
              </a:rPr>
              <a:t>Above: U.S. Food Administration propaganda posters</a:t>
            </a:r>
          </a:p>
        </p:txBody>
      </p:sp>
      <p:pic>
        <p:nvPicPr>
          <p:cNvPr id="40967" name="Picture 14" descr="cottage chee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863" y="1524000"/>
            <a:ext cx="2192337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4000"/>
              <a:t>African-Americans in World War I</a:t>
            </a:r>
          </a:p>
        </p:txBody>
      </p:sp>
      <p:pic>
        <p:nvPicPr>
          <p:cNvPr id="41987" name="Picture 6" descr="African-American soldiers in Franc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1905000"/>
            <a:ext cx="3810000" cy="2971800"/>
          </a:xfrm>
        </p:spPr>
      </p:pic>
      <p:sp>
        <p:nvSpPr>
          <p:cNvPr id="41988" name="Rectangle 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4953000"/>
            <a:ext cx="8229600" cy="12192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380,000 African-Americans served in the army</a:t>
            </a:r>
          </a:p>
          <a:p>
            <a:pPr lvl="1" eaLnBrk="1" hangingPunct="1"/>
            <a:r>
              <a:rPr lang="en-US" altLang="en-US" smtClean="0"/>
              <a:t>200,000 were sent to Europe; only 42,000 saw combat</a:t>
            </a:r>
          </a:p>
        </p:txBody>
      </p:sp>
      <p:pic>
        <p:nvPicPr>
          <p:cNvPr id="41989" name="Picture 7" descr="African-American soldiers in France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905000"/>
            <a:ext cx="4419600" cy="2971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/>
              <a:t>U.S. Enters the Great War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5029200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Germans sink the Lusitania on May 7, 1915</a:t>
            </a:r>
          </a:p>
          <a:p>
            <a:pPr eaLnBrk="1" hangingPunct="1"/>
            <a:r>
              <a:rPr lang="en-US" altLang="en-US" sz="2400" smtClean="0"/>
              <a:t>Unrestricted submarine warfare</a:t>
            </a:r>
          </a:p>
          <a:p>
            <a:pPr eaLnBrk="1" hangingPunct="1"/>
            <a:r>
              <a:rPr lang="en-US" altLang="en-US" sz="2400" smtClean="0"/>
              <a:t>Zimmerman Note in February 1917 </a:t>
            </a:r>
          </a:p>
          <a:p>
            <a:pPr eaLnBrk="1" hangingPunct="1"/>
            <a:r>
              <a:rPr lang="en-US" altLang="en-US" sz="2400" smtClean="0"/>
              <a:t>U.S. declares war on Germany on April 6, 1917</a:t>
            </a:r>
          </a:p>
        </p:txBody>
      </p:sp>
      <p:pic>
        <p:nvPicPr>
          <p:cNvPr id="47108" name="Picture 15" descr="Lusitania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00200"/>
            <a:ext cx="3894138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5" descr="Central Powers death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733800"/>
            <a:ext cx="2971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/>
              <a:t>End of the Great War</a:t>
            </a:r>
          </a:p>
        </p:txBody>
      </p:sp>
      <p:sp>
        <p:nvSpPr>
          <p:cNvPr id="51204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524000"/>
            <a:ext cx="4953000" cy="4572000"/>
          </a:xfrm>
        </p:spPr>
        <p:txBody>
          <a:bodyPr/>
          <a:lstStyle/>
          <a:p>
            <a:pPr eaLnBrk="1" hangingPunct="1"/>
            <a:r>
              <a:rPr lang="en-US" altLang="en-US" smtClean="0"/>
              <a:t>Russia withdraws in February 1918</a:t>
            </a:r>
          </a:p>
          <a:p>
            <a:pPr lvl="1" eaLnBrk="1" hangingPunct="1"/>
            <a:r>
              <a:rPr lang="en-US" altLang="en-US" smtClean="0"/>
              <a:t>Russian Revolution</a:t>
            </a:r>
          </a:p>
          <a:p>
            <a:pPr lvl="1" eaLnBrk="1" hangingPunct="1"/>
            <a:r>
              <a:rPr lang="en-US" altLang="en-US" smtClean="0"/>
              <a:t>Treaty of Brest-Litvosk</a:t>
            </a:r>
          </a:p>
          <a:p>
            <a:pPr eaLnBrk="1" hangingPunct="1"/>
            <a:r>
              <a:rPr lang="en-US" altLang="en-US" smtClean="0"/>
              <a:t>War of Attrition</a:t>
            </a:r>
          </a:p>
          <a:p>
            <a:pPr lvl="1" eaLnBrk="1" hangingPunct="1"/>
            <a:r>
              <a:rPr lang="en-US" altLang="en-US" smtClean="0"/>
              <a:t>Almost no fighting occurs in Germany</a:t>
            </a:r>
          </a:p>
          <a:p>
            <a:pPr lvl="1" eaLnBrk="1" hangingPunct="1"/>
            <a:r>
              <a:rPr lang="en-US" altLang="en-US" smtClean="0"/>
              <a:t>Germany surrenders at 11:00 on November 11, 1918</a:t>
            </a:r>
          </a:p>
          <a:p>
            <a:pPr lvl="1" eaLnBrk="1" hangingPunct="1"/>
            <a:r>
              <a:rPr lang="en-US" altLang="en-US" smtClean="0"/>
              <a:t>Treaty of Versailles conference starts January 1919</a:t>
            </a:r>
          </a:p>
        </p:txBody>
      </p:sp>
      <p:pic>
        <p:nvPicPr>
          <p:cNvPr id="51205" name="Picture 3" descr="Entente Powers death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09600"/>
            <a:ext cx="3543300" cy="310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smtClean="0"/>
              <a:t>Versailles Peace Conference</a:t>
            </a:r>
            <a:endParaRPr/>
          </a:p>
        </p:txBody>
      </p:sp>
      <p:pic>
        <p:nvPicPr>
          <p:cNvPr id="53251" name="Content Placeholder 4" descr="versailles conference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524000"/>
            <a:ext cx="3429000" cy="4175125"/>
          </a:xfrm>
        </p:spPr>
      </p:pic>
      <p:sp>
        <p:nvSpPr>
          <p:cNvPr id="53252" name="Content Placeholder 3"/>
          <p:cNvSpPr>
            <a:spLocks noGrp="1"/>
          </p:cNvSpPr>
          <p:nvPr>
            <p:ph sz="half" idx="2"/>
          </p:nvPr>
        </p:nvSpPr>
        <p:spPr>
          <a:xfrm>
            <a:off x="4114800" y="1524000"/>
            <a:ext cx="4592638" cy="4572000"/>
          </a:xfrm>
        </p:spPr>
        <p:txBody>
          <a:bodyPr/>
          <a:lstStyle/>
          <a:p>
            <a:pPr eaLnBrk="1" hangingPunct="1"/>
            <a:r>
              <a:rPr lang="en-US" altLang="en-US" smtClean="0"/>
              <a:t>Council of Four</a:t>
            </a:r>
          </a:p>
          <a:p>
            <a:pPr lvl="1" eaLnBrk="1" hangingPunct="1"/>
            <a:r>
              <a:rPr lang="en-US" altLang="en-US" smtClean="0"/>
              <a:t>British Prime Minister David Lloyd George</a:t>
            </a:r>
          </a:p>
          <a:p>
            <a:pPr lvl="1" eaLnBrk="1" hangingPunct="1"/>
            <a:r>
              <a:rPr lang="en-US" altLang="en-US" smtClean="0"/>
              <a:t>French Prime Minister Georges Clemenceau</a:t>
            </a:r>
          </a:p>
          <a:p>
            <a:pPr lvl="1" eaLnBrk="1" hangingPunct="1"/>
            <a:r>
              <a:rPr lang="en-US" altLang="en-US" smtClean="0"/>
              <a:t>Italian Prime Minister Vittorio Orlando</a:t>
            </a:r>
          </a:p>
          <a:p>
            <a:pPr lvl="1" eaLnBrk="1" hangingPunct="1"/>
            <a:r>
              <a:rPr lang="en-US" altLang="en-US" smtClean="0"/>
              <a:t>American President Woodrow Wilson</a:t>
            </a:r>
          </a:p>
          <a:p>
            <a:pPr eaLnBrk="1" hangingPunct="1"/>
            <a:r>
              <a:rPr lang="en-US" altLang="en-US" smtClean="0"/>
              <a:t>Not in Attendance</a:t>
            </a:r>
          </a:p>
          <a:p>
            <a:pPr lvl="1" eaLnBrk="1" hangingPunct="1"/>
            <a:r>
              <a:rPr lang="en-US" altLang="en-US" smtClean="0"/>
              <a:t>Russia and Germany</a:t>
            </a:r>
          </a:p>
        </p:txBody>
      </p:sp>
      <p:sp>
        <p:nvSpPr>
          <p:cNvPr id="53253" name="TextBox 5"/>
          <p:cNvSpPr txBox="1">
            <a:spLocks noChangeArrowheads="1"/>
          </p:cNvSpPr>
          <p:nvPr/>
        </p:nvSpPr>
        <p:spPr bwMode="auto">
          <a:xfrm>
            <a:off x="381000" y="5722938"/>
            <a:ext cx="35052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z="1600"/>
              <a:t>Left to Right: David Lloyd George, Georges Clemenceau, Woodrow Wilson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/>
              <a:t>Europe at the start of World War I</a:t>
            </a:r>
            <a:endParaRPr/>
          </a:p>
        </p:txBody>
      </p:sp>
      <p:pic>
        <p:nvPicPr>
          <p:cNvPr id="19459" name="Content Placeholder 7" descr="Alliance System 2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531938"/>
            <a:ext cx="8243888" cy="47164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smtClean="0"/>
              <a:t>Europe after World War I</a:t>
            </a:r>
            <a:endParaRPr/>
          </a:p>
        </p:txBody>
      </p:sp>
      <p:pic>
        <p:nvPicPr>
          <p:cNvPr id="54275" name="Content Placeholder 9" descr="Europe After Versailles.gif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563688"/>
            <a:ext cx="4038600" cy="4837112"/>
          </a:xfrm>
        </p:spPr>
      </p:pic>
      <p:sp>
        <p:nvSpPr>
          <p:cNvPr id="54276" name="Content Placeholder 14"/>
          <p:cNvSpPr>
            <a:spLocks noGrp="1"/>
          </p:cNvSpPr>
          <p:nvPr>
            <p:ph sz="half" idx="2"/>
          </p:nvPr>
        </p:nvSpPr>
        <p:spPr>
          <a:xfrm>
            <a:off x="4876800" y="1524000"/>
            <a:ext cx="3657600" cy="4572000"/>
          </a:xfrm>
        </p:spPr>
        <p:txBody>
          <a:bodyPr/>
          <a:lstStyle/>
          <a:p>
            <a:pPr eaLnBrk="1" hangingPunct="1"/>
            <a:r>
              <a:rPr lang="en-US" altLang="en-US" smtClean="0"/>
              <a:t> New Countries</a:t>
            </a:r>
          </a:p>
          <a:p>
            <a:pPr lvl="1" eaLnBrk="1" hangingPunct="1"/>
            <a:r>
              <a:rPr lang="en-US" altLang="en-US" smtClean="0"/>
              <a:t>Poland</a:t>
            </a:r>
          </a:p>
          <a:p>
            <a:pPr lvl="1" eaLnBrk="1" hangingPunct="1"/>
            <a:r>
              <a:rPr lang="en-US" altLang="en-US" smtClean="0"/>
              <a:t>Finland</a:t>
            </a:r>
          </a:p>
          <a:p>
            <a:pPr lvl="1" eaLnBrk="1" hangingPunct="1"/>
            <a:r>
              <a:rPr lang="en-US" altLang="en-US" smtClean="0"/>
              <a:t>Estonia</a:t>
            </a:r>
          </a:p>
          <a:p>
            <a:pPr lvl="1" eaLnBrk="1" hangingPunct="1"/>
            <a:r>
              <a:rPr lang="en-US" altLang="en-US" smtClean="0"/>
              <a:t>Latvia</a:t>
            </a:r>
          </a:p>
          <a:p>
            <a:pPr lvl="1" eaLnBrk="1" hangingPunct="1"/>
            <a:r>
              <a:rPr lang="en-US" altLang="en-US" smtClean="0"/>
              <a:t>Lithuania</a:t>
            </a:r>
          </a:p>
          <a:p>
            <a:pPr lvl="1" eaLnBrk="1" hangingPunct="1"/>
            <a:r>
              <a:rPr lang="en-US" altLang="en-US" smtClean="0"/>
              <a:t>Czechoslovakia</a:t>
            </a:r>
          </a:p>
          <a:p>
            <a:pPr lvl="1" eaLnBrk="1" hangingPunct="1"/>
            <a:r>
              <a:rPr lang="en-US" altLang="en-US" smtClean="0"/>
              <a:t>Austria</a:t>
            </a:r>
          </a:p>
          <a:p>
            <a:pPr lvl="1" eaLnBrk="1" hangingPunct="1"/>
            <a:r>
              <a:rPr lang="en-US" altLang="en-US" smtClean="0"/>
              <a:t>Hungary</a:t>
            </a:r>
          </a:p>
          <a:p>
            <a:pPr lvl="1" eaLnBrk="1" hangingPunct="1"/>
            <a:r>
              <a:rPr lang="en-US" altLang="en-US" smtClean="0"/>
              <a:t>Turkey</a:t>
            </a:r>
          </a:p>
          <a:p>
            <a:pPr lvl="1" eaLnBrk="1" hangingPunct="1"/>
            <a:r>
              <a:rPr lang="en-US" altLang="en-US" smtClean="0"/>
              <a:t>Yugoslavia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 descr="schlieffen pl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8" y="2286000"/>
            <a:ext cx="346551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The Plan: Germany Wins</a:t>
            </a:r>
            <a:endParaRPr lang="en-US" dirty="0"/>
          </a:p>
        </p:txBody>
      </p:sp>
      <p:pic>
        <p:nvPicPr>
          <p:cNvPr id="21508" name="Picture 5" descr="Western Front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2286000"/>
            <a:ext cx="3484563" cy="4191000"/>
          </a:xfrm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 smtClean="0"/>
              <a:t>The </a:t>
            </a:r>
            <a:r>
              <a:rPr dirty="0" err="1" smtClean="0"/>
              <a:t>Schlieffen</a:t>
            </a:r>
            <a:r>
              <a:rPr dirty="0" smtClean="0"/>
              <a:t> Plan</a:t>
            </a:r>
            <a:endParaRPr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The Reality: A Stalemate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/>
              <a:t>The Result: Trench </a:t>
            </a:r>
            <a:r>
              <a:rPr/>
              <a:t>Warfare</a:t>
            </a:r>
          </a:p>
        </p:txBody>
      </p:sp>
      <p:pic>
        <p:nvPicPr>
          <p:cNvPr id="23555" name="Picture 18" descr="Trench syst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47800"/>
            <a:ext cx="6681788" cy="510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AutoShape 19">
            <a:hlinkClick r:id="rId4" action="ppaction://hlinkfile" highlightClick="1"/>
          </p:cNvPr>
          <p:cNvSpPr>
            <a:spLocks noChangeArrowheads="1"/>
          </p:cNvSpPr>
          <p:nvPr/>
        </p:nvSpPr>
        <p:spPr bwMode="auto">
          <a:xfrm>
            <a:off x="7620000" y="5867400"/>
            <a:ext cx="990600" cy="609600"/>
          </a:xfrm>
          <a:prstGeom prst="actionButtonMovi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British knee-deep in mu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371600"/>
            <a:ext cx="7543800" cy="5073650"/>
          </a:xfrm>
        </p:spPr>
      </p:pic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/>
              <a:t>Trench Warfare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German soldiers in a trench 19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457200"/>
            <a:ext cx="4159250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5" descr="Trench Warfa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42913"/>
            <a:ext cx="3810000" cy="290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7" descr="Trench Warfa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13" y="3429000"/>
            <a:ext cx="3557587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/>
              <a:t>“No Man’s Land”</a:t>
            </a:r>
          </a:p>
        </p:txBody>
      </p:sp>
      <p:pic>
        <p:nvPicPr>
          <p:cNvPr id="26627" name="Content Placeholder 7" descr="Trench Warfare--Arial Photo 1917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524000"/>
            <a:ext cx="3924300" cy="4419600"/>
          </a:xfrm>
        </p:spPr>
      </p:pic>
      <p:pic>
        <p:nvPicPr>
          <p:cNvPr id="26628" name="Picture 5" descr="No Man's La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663" y="1524000"/>
            <a:ext cx="2801937" cy="239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>
            <a:stCxn id="145413" idx="1"/>
          </p:cNvCxnSpPr>
          <p:nvPr/>
        </p:nvCxnSpPr>
        <p:spPr>
          <a:xfrm rot="10800000" flipV="1">
            <a:off x="2362200" y="2719388"/>
            <a:ext cx="2303463" cy="55721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0" name="TextBox 10"/>
          <p:cNvSpPr txBox="1">
            <a:spLocks noChangeArrowheads="1"/>
          </p:cNvSpPr>
          <p:nvPr/>
        </p:nvSpPr>
        <p:spPr bwMode="auto">
          <a:xfrm>
            <a:off x="4495800" y="4038600"/>
            <a:ext cx="44196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/>
              <a:t>"</a:t>
            </a:r>
            <a:r>
              <a:rPr lang="en-US" altLang="en-US" i="1"/>
              <a:t>No Man's Land is pocketmarked like the body of foulest disease and its odour is the breath of cancer...No Man's Land under snow is like the face of the moon, chaotic, crater-ridden, uninhabitable, awful, the abode of madness.</a:t>
            </a:r>
          </a:p>
          <a:p>
            <a:r>
              <a:rPr lang="en-US" altLang="en-US" i="1"/>
              <a:t>		Wilfred Owen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/>
              <a:t>The Result</a:t>
            </a:r>
            <a:endParaRPr/>
          </a:p>
        </p:txBody>
      </p:sp>
      <p:pic>
        <p:nvPicPr>
          <p:cNvPr id="27651" name="Picture 7" descr="Western Fro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22425"/>
            <a:ext cx="4876800" cy="363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8" descr="US marines in the Argonne for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075" y="1092200"/>
            <a:ext cx="3336925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11" descr="American troop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425" y="3810000"/>
            <a:ext cx="3330575" cy="250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TextBox 12"/>
          <p:cNvSpPr txBox="1">
            <a:spLocks noChangeArrowheads="1"/>
          </p:cNvSpPr>
          <p:nvPr/>
        </p:nvSpPr>
        <p:spPr bwMode="auto">
          <a:xfrm>
            <a:off x="381000" y="5345113"/>
            <a:ext cx="4876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/>
              <a:t>Northern France by 1917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3223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4000"/>
              <a:t>Point of Emphasis:</a:t>
            </a:r>
            <a:br>
              <a:rPr sz="4000"/>
            </a:br>
            <a:r>
              <a:rPr sz="4000"/>
              <a:t>The Great War was a “global” war</a:t>
            </a:r>
          </a:p>
        </p:txBody>
      </p:sp>
      <p:pic>
        <p:nvPicPr>
          <p:cNvPr id="28675" name="Picture 5" descr="global w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3" y="1752600"/>
            <a:ext cx="8078787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3057</TotalTime>
  <Words>585</Words>
  <Application>Microsoft Office PowerPoint</Application>
  <PresentationFormat>On-screen Show (4:3)</PresentationFormat>
  <Paragraphs>103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Paper</vt:lpstr>
      <vt:lpstr>“…the spark to fall in a flash…and blow Europe sky high”</vt:lpstr>
      <vt:lpstr>Europe at the start of World War I</vt:lpstr>
      <vt:lpstr>The Schlieffen Plan</vt:lpstr>
      <vt:lpstr>The Result: Trench Warfare</vt:lpstr>
      <vt:lpstr>Trench Warfare</vt:lpstr>
      <vt:lpstr>PowerPoint Presentation</vt:lpstr>
      <vt:lpstr>“No Man’s Land”</vt:lpstr>
      <vt:lpstr>The Result</vt:lpstr>
      <vt:lpstr>Point of Emphasis: The Great War was a “global” war</vt:lpstr>
      <vt:lpstr>The Middle East</vt:lpstr>
      <vt:lpstr>Point of Emphasis: World War I was a high-tech war</vt:lpstr>
      <vt:lpstr>PowerPoint Presentation</vt:lpstr>
      <vt:lpstr>Point of Emphasis: World War I was a Total War</vt:lpstr>
      <vt:lpstr>The Home Front</vt:lpstr>
      <vt:lpstr>The Home Front</vt:lpstr>
      <vt:lpstr>African-Americans in World War I</vt:lpstr>
      <vt:lpstr>U.S. Enters the Great War</vt:lpstr>
      <vt:lpstr>End of the Great War</vt:lpstr>
      <vt:lpstr>Versailles Peace Conference</vt:lpstr>
      <vt:lpstr>Europe after World War I</vt:lpstr>
    </vt:vector>
  </TitlesOfParts>
  <Company>Lewisville 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Great War</dc:title>
  <dc:creator>Technology</dc:creator>
  <cp:lastModifiedBy>Artis Cummings</cp:lastModifiedBy>
  <cp:revision>91</cp:revision>
  <dcterms:created xsi:type="dcterms:W3CDTF">2006-04-13T14:49:52Z</dcterms:created>
  <dcterms:modified xsi:type="dcterms:W3CDTF">2016-03-24T14:01:59Z</dcterms:modified>
</cp:coreProperties>
</file>